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6" r:id="rId3"/>
    <p:sldId id="268" r:id="rId4"/>
    <p:sldId id="257" r:id="rId5"/>
    <p:sldId id="259" r:id="rId6"/>
    <p:sldId id="269" r:id="rId7"/>
    <p:sldId id="270" r:id="rId8"/>
    <p:sldId id="274" r:id="rId9"/>
    <p:sldId id="263" r:id="rId10"/>
    <p:sldId id="273" r:id="rId11"/>
    <p:sldId id="265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CEAE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831" autoAdjust="0"/>
    <p:restoredTop sz="94660"/>
  </p:normalViewPr>
  <p:slideViewPr>
    <p:cSldViewPr snapToGrid="0">
      <p:cViewPr varScale="1">
        <p:scale>
          <a:sx n="46" d="100"/>
          <a:sy n="46" d="100"/>
        </p:scale>
        <p:origin x="66" y="6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3C1127-6B84-4F11-9693-7B48892F5031}" type="datetimeFigureOut">
              <a:rPr lang="en-US" smtClean="0"/>
              <a:t>4/24/2018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16500" y="329307"/>
            <a:ext cx="4973915" cy="309201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DF25D2D8-F0BA-4ACD-9DCD-0FD8A586EAC5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537599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3C1127-6B84-4F11-9693-7B48892F5031}" type="datetimeFigureOut">
              <a:rPr lang="en-US" smtClean="0"/>
              <a:t>4/24/2018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5D2D8-F0BA-4ACD-9DCD-0FD8A586EAC5}" type="slidenum">
              <a:rPr lang="en-US" smtClean="0"/>
              <a:t>‹#›</a:t>
            </a:fld>
            <a:endParaRPr lang="en-US"/>
          </a:p>
        </p:txBody>
      </p:sp>
      <p:cxnSp>
        <p:nvCxnSpPr>
          <p:cNvPr id="26" name="Straight Connector 25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581110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828830" cy="4659889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3C1127-6B84-4F11-9693-7B48892F5031}" type="datetimeFigureOut">
              <a:rPr lang="en-US" smtClean="0"/>
              <a:t>4/24/2018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5D2D8-F0BA-4ACD-9DCD-0FD8A586EAC5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9439111" y="798973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220441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3C1127-6B84-4F11-9693-7B48892F5031}" type="datetimeFigureOut">
              <a:rPr lang="en-US" smtClean="0"/>
              <a:t>4/24/2018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5D2D8-F0BA-4ACD-9DCD-0FD8A586EAC5}" type="slidenum">
              <a:rPr lang="en-US" smtClean="0"/>
              <a:t>‹#›</a:t>
            </a:fld>
            <a:endParaRPr lang="en-US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464401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239" y="1756130"/>
            <a:ext cx="8643154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4239" y="3806195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3C1127-6B84-4F11-9693-7B48892F5031}" type="datetimeFigureOut">
              <a:rPr lang="en-US" smtClean="0"/>
              <a:t>4/24/2018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5D2D8-F0BA-4ACD-9DCD-0FD8A586EAC5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54239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62166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605635" cy="105930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3448595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3771" y="2017343"/>
            <a:ext cx="4645152" cy="344152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3C1127-6B84-4F11-9693-7B48892F5031}" type="datetimeFigureOut">
              <a:rPr lang="en-US" smtClean="0"/>
              <a:t>4/24/2018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5D2D8-F0BA-4ACD-9DCD-0FD8A586EAC5}" type="slidenum">
              <a:rPr lang="en-US" smtClean="0"/>
              <a:t>‹#›</a:t>
            </a:fld>
            <a:endParaRPr lang="en-US"/>
          </a:p>
        </p:txBody>
      </p:sp>
      <p:cxnSp>
        <p:nvCxnSpPr>
          <p:cNvPr id="35" name="Straight Connector 3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08284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607661" cy="105631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645152" cy="2644457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2362" y="2023003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2362" y="2821491"/>
            <a:ext cx="4645152" cy="2637371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3C1127-6B84-4F11-9693-7B48892F5031}" type="datetimeFigureOut">
              <a:rPr lang="en-US" smtClean="0"/>
              <a:t>4/24/2018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5D2D8-F0BA-4ACD-9DCD-0FD8A586EAC5}" type="slidenum">
              <a:rPr lang="en-US" smtClean="0"/>
              <a:t>‹#›</a:t>
            </a:fld>
            <a:endParaRPr lang="en-US"/>
          </a:p>
        </p:txBody>
      </p:sp>
      <p:cxnSp>
        <p:nvCxnSpPr>
          <p:cNvPr id="29" name="Straight Connector 28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847239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3C1127-6B84-4F11-9693-7B48892F5031}" type="datetimeFigureOut">
              <a:rPr lang="en-US" smtClean="0"/>
              <a:t>4/24/2018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5D2D8-F0BA-4ACD-9DCD-0FD8A586EAC5}" type="slidenum">
              <a:rPr lang="en-US" smtClean="0"/>
              <a:t>‹#›</a:t>
            </a:fld>
            <a:endParaRPr lang="en-US"/>
          </a:p>
        </p:txBody>
      </p:sp>
      <p:cxnSp>
        <p:nvCxnSpPr>
          <p:cNvPr id="25" name="Straight Connector 2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832588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3C1127-6B84-4F11-9693-7B48892F5031}" type="datetimeFigureOut">
              <a:rPr lang="en-US" smtClean="0"/>
              <a:t>4/24/2018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5D2D8-F0BA-4ACD-9DCD-0FD8A586EA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73785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3273099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3275013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3C1127-6B84-4F11-9693-7B48892F5031}" type="datetimeFigureOut">
              <a:rPr lang="en-US" smtClean="0"/>
              <a:t>4/24/2018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5D2D8-F0BA-4ACD-9DCD-0FD8A586EAC5}" type="slidenum">
              <a:rPr lang="en-US" smtClean="0"/>
              <a:t>‹#›</a:t>
            </a:fld>
            <a:endParaRPr lang="en-US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8280" y="3205491"/>
            <a:ext cx="326949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48595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145992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E93C1127-6B84-4F11-9693-7B48892F5031}" type="datetimeFigureOut">
              <a:rPr lang="en-US" smtClean="0"/>
              <a:t>4/24/2018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5D2D8-F0BA-4ACD-9DCD-0FD8A586EAC5}" type="slidenum">
              <a:rPr lang="en-US" smtClean="0"/>
              <a:t>‹#›</a:t>
            </a:fld>
            <a:endParaRPr lang="en-US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794946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3C1127-6B84-4F11-9693-7B48892F5031}" type="datetimeFigureOut">
              <a:rPr lang="en-US" smtClean="0"/>
              <a:t>4/24/2018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DF25D2D8-F0BA-4ACD-9DCD-0FD8A586EAC5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295325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F2F28A-DCAB-4BE4-917F-4458D7F342A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402665" y="-602344"/>
            <a:ext cx="6766078" cy="4927601"/>
          </a:xfrm>
        </p:spPr>
        <p:txBody>
          <a:bodyPr anchor="ctr">
            <a:normAutofit/>
          </a:bodyPr>
          <a:lstStyle/>
          <a:p>
            <a:pPr algn="l"/>
            <a:r>
              <a:rPr lang="en-US" sz="5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Americans with Disabilities Act</a:t>
            </a:r>
            <a:br>
              <a:rPr lang="en-US" sz="5400" dirty="0">
                <a:solidFill>
                  <a:schemeClr val="tx1">
                    <a:lumMod val="85000"/>
                    <a:lumOff val="15000"/>
                  </a:schemeClr>
                </a:solidFill>
              </a:rPr>
            </a:br>
            <a:r>
              <a:rPr lang="en-US" sz="5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(ADA)</a:t>
            </a:r>
            <a:br>
              <a:rPr lang="en-US" sz="5400" dirty="0">
                <a:solidFill>
                  <a:schemeClr val="tx1">
                    <a:lumMod val="85000"/>
                    <a:lumOff val="15000"/>
                  </a:schemeClr>
                </a:solidFill>
              </a:rPr>
            </a:br>
            <a:r>
              <a:rPr lang="en-US" sz="5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Youth Training 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5F6BC0C-9406-467A-A852-41BBF9854B9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23257" y="2088603"/>
            <a:ext cx="2707937" cy="4927602"/>
          </a:xfrm>
        </p:spPr>
        <p:txBody>
          <a:bodyPr anchor="ctr">
            <a:normAutofit/>
          </a:bodyPr>
          <a:lstStyle/>
          <a:p>
            <a:pPr algn="r"/>
            <a:r>
              <a:rPr lang="en-US" sz="2000" dirty="0">
                <a:solidFill>
                  <a:schemeClr val="accent1"/>
                </a:solidFill>
              </a:rPr>
              <a:t>April 25 , 2018 </a:t>
            </a:r>
          </a:p>
          <a:p>
            <a:pPr algn="r"/>
            <a:r>
              <a:rPr lang="en-US" sz="2000" dirty="0">
                <a:solidFill>
                  <a:schemeClr val="accent1"/>
                </a:solidFill>
              </a:rPr>
              <a:t>Rene Cummins </a:t>
            </a:r>
          </a:p>
          <a:p>
            <a:pPr algn="r"/>
            <a:r>
              <a:rPr lang="en-US" sz="2000" dirty="0">
                <a:solidFill>
                  <a:schemeClr val="accent1"/>
                </a:solidFill>
              </a:rPr>
              <a:t>Sierra Royster</a:t>
            </a:r>
          </a:p>
        </p:txBody>
      </p:sp>
    </p:spTree>
    <p:extLst>
      <p:ext uri="{BB962C8B-B14F-4D97-AF65-F5344CB8AC3E}">
        <p14:creationId xmlns:p14="http://schemas.microsoft.com/office/powerpoint/2010/main" val="338565906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92E712-ADA0-4595-A1B3-0524E2D6C6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5644" y="659479"/>
            <a:ext cx="9603275" cy="1049235"/>
          </a:xfrm>
        </p:spPr>
        <p:txBody>
          <a:bodyPr/>
          <a:lstStyle/>
          <a:p>
            <a:pPr algn="ctr"/>
            <a:r>
              <a:rPr lang="en-US" dirty="0"/>
              <a:t>Creating your trail mix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4A3573B-EB80-4ED1-916C-23A4D19092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12816" y="3278940"/>
            <a:ext cx="9603275" cy="3450613"/>
          </a:xfrm>
        </p:spPr>
        <p:txBody>
          <a:bodyPr>
            <a:normAutofit/>
          </a:bodyPr>
          <a:lstStyle/>
          <a:p>
            <a:pPr lvl="1"/>
            <a:endParaRPr lang="en-US" dirty="0"/>
          </a:p>
          <a:p>
            <a:pPr lvl="1"/>
            <a:endParaRPr lang="en-US" dirty="0"/>
          </a:p>
        </p:txBody>
      </p:sp>
      <p:sp>
        <p:nvSpPr>
          <p:cNvPr id="4" name="AutoShape 2" descr="Image result for trailmix">
            <a:extLst>
              <a:ext uri="{FF2B5EF4-FFF2-40B4-BE49-F238E27FC236}">
                <a16:creationId xmlns:a16="http://schemas.microsoft.com/office/drawing/2014/main" id="{30C328F1-377C-4F8A-9192-5F1FFC803D49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253216" y="2779013"/>
            <a:ext cx="2857500" cy="1924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pic>
        <p:nvPicPr>
          <p:cNvPr id="6" name="Picture 5" descr="A close up of food&#10;&#10;Description generated with high confidence">
            <a:extLst>
              <a:ext uri="{FF2B5EF4-FFF2-40B4-BE49-F238E27FC236}">
                <a16:creationId xmlns:a16="http://schemas.microsoft.com/office/drawing/2014/main" id="{0EBA3A28-33DC-4F50-B120-C244AFEF1B2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3176" y="2208641"/>
            <a:ext cx="4570192" cy="3077263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7944B219-1701-4D72-B419-99617BC03D55}"/>
              </a:ext>
            </a:extLst>
          </p:cNvPr>
          <p:cNvSpPr txBox="1"/>
          <p:nvPr/>
        </p:nvSpPr>
        <p:spPr>
          <a:xfrm>
            <a:off x="6680676" y="2208641"/>
            <a:ext cx="3359888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Think of the past weekend…</a:t>
            </a:r>
          </a:p>
          <a:p>
            <a:endParaRPr lang="en-US" dirty="0"/>
          </a:p>
          <a:p>
            <a:r>
              <a:rPr lang="en-US" dirty="0"/>
              <a:t>How many public entities did you travel to? </a:t>
            </a:r>
          </a:p>
          <a:p>
            <a:endParaRPr lang="en-US" dirty="0"/>
          </a:p>
          <a:p>
            <a:r>
              <a:rPr lang="en-US" dirty="0"/>
              <a:t>For each entity you have to add an ingredient into the bowl. </a:t>
            </a:r>
          </a:p>
          <a:p>
            <a:endParaRPr lang="en-US" dirty="0"/>
          </a:p>
          <a:p>
            <a:r>
              <a:rPr lang="en-US" dirty="0"/>
              <a:t>See who has the biggest mix of your trail this past weekend. 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915119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800052-2C60-449A-939B-FC3CC901DD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Wrap Up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2A911E2-9DF0-41EB-9D71-5DB97745ACA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Next Training date</a:t>
            </a:r>
          </a:p>
          <a:p>
            <a:pPr lvl="1"/>
            <a:r>
              <a:rPr lang="en-US" dirty="0"/>
              <a:t>May 9, 2018 from 4:00-5:00pm(EST) (3:00-4:00pm CST, 2:00-3:00pm MST, 1:00-2:00pm PST)</a:t>
            </a:r>
          </a:p>
          <a:p>
            <a:pPr lvl="1"/>
            <a:r>
              <a:rPr lang="en-US" dirty="0"/>
              <a:t>Title IV Telecommunication </a:t>
            </a:r>
          </a:p>
          <a:p>
            <a:pPr lvl="1"/>
            <a:r>
              <a:rPr lang="en-US" dirty="0"/>
              <a:t>Title V Misc. Provisions</a:t>
            </a:r>
          </a:p>
          <a:p>
            <a:pPr lvl="1"/>
            <a:r>
              <a:rPr lang="en-US" dirty="0"/>
              <a:t>Review</a:t>
            </a:r>
          </a:p>
        </p:txBody>
      </p:sp>
    </p:spTree>
    <p:extLst>
      <p:ext uri="{BB962C8B-B14F-4D97-AF65-F5344CB8AC3E}">
        <p14:creationId xmlns:p14="http://schemas.microsoft.com/office/powerpoint/2010/main" val="29726419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D84BF0C-B406-4959-85B5-BDD5A14BF1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45334" y="666206"/>
            <a:ext cx="2707937" cy="116404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indent="0" algn="r">
              <a:buNone/>
            </a:pPr>
            <a:r>
              <a:rPr lang="en-US" sz="2000" kern="1200" dirty="0">
                <a:solidFill>
                  <a:schemeClr val="accent1"/>
                </a:solidFill>
                <a:latin typeface="+mn-lt"/>
                <a:ea typeface="+mn-ea"/>
                <a:cs typeface="+mn-cs"/>
              </a:rPr>
              <a:t>Drop your answer in the chat box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93D9560-258D-40E4-9879-7D7B93BE7657}"/>
              </a:ext>
            </a:extLst>
          </p:cNvPr>
          <p:cNvSpPr txBox="1"/>
          <p:nvPr/>
        </p:nvSpPr>
        <p:spPr>
          <a:xfrm>
            <a:off x="1728980" y="2369127"/>
            <a:ext cx="8042563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/>
              <a:t>What is in your community that is a part of Title III? </a:t>
            </a:r>
          </a:p>
        </p:txBody>
      </p:sp>
    </p:spTree>
    <p:extLst>
      <p:ext uri="{BB962C8B-B14F-4D97-AF65-F5344CB8AC3E}">
        <p14:creationId xmlns:p14="http://schemas.microsoft.com/office/powerpoint/2010/main" val="14770063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3DB6A2-4354-47DB-BCEE-3BD2F35E85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Prep for the Webinar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3569272-B8C3-4A1D-8180-DBC55DADF90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altLang="en-US" b="1" dirty="0"/>
              <a:t>This is going to be interactive…so get ready to join in! </a:t>
            </a:r>
          </a:p>
          <a:p>
            <a:r>
              <a:rPr lang="en-US" altLang="en-US" b="1" dirty="0"/>
              <a:t>You will be able to join in the conversation over the phone or microphone…so speak up!</a:t>
            </a:r>
          </a:p>
          <a:p>
            <a:r>
              <a:rPr lang="en-US" altLang="en-US" b="1" dirty="0"/>
              <a:t>If you would like to ask a question prior to that please raise your hand.  You can do that by pressing the image of a person at the top with their hand raised to voice your question or write your question in the chat box. </a:t>
            </a:r>
          </a:p>
          <a:p>
            <a:r>
              <a:rPr lang="en-US" altLang="en-US" b="1" dirty="0"/>
              <a:t>To mute from home, you can press *#/unmute press *#  </a:t>
            </a:r>
          </a:p>
          <a:p>
            <a:r>
              <a:rPr lang="en-US" altLang="en-US" b="1" dirty="0"/>
              <a:t>We will have Q&amp;A times, if you think of a question before that time please put your question in the chat box and we will come to it during the Q&amp;A break.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62636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D4D893BA-B835-464F-8604-97916F2C42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42235" y="162808"/>
            <a:ext cx="6706470" cy="2156621"/>
          </a:xfrm>
        </p:spPr>
        <p:txBody>
          <a:bodyPr anchor="t">
            <a:normAutofit/>
          </a:bodyPr>
          <a:lstStyle/>
          <a:p>
            <a:r>
              <a:rPr lang="en-US" sz="2500" dirty="0">
                <a:solidFill>
                  <a:schemeClr val="bg1"/>
                </a:solidFill>
              </a:rPr>
              <a:t>Training Outline</a:t>
            </a:r>
            <a:br>
              <a:rPr lang="en-US" sz="2500" dirty="0">
                <a:solidFill>
                  <a:schemeClr val="bg1"/>
                </a:solidFill>
              </a:rPr>
            </a:br>
            <a:r>
              <a:rPr lang="en-US" sz="2500" dirty="0">
                <a:solidFill>
                  <a:schemeClr val="bg1"/>
                </a:solidFill>
              </a:rPr>
              <a:t>This is a seven week training covering the Americans with Disabilities Act. 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8BD829EA-EDE9-4D2B-AEFD-D1829D39182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807107" y="1961129"/>
            <a:ext cx="2926080" cy="4363844"/>
          </a:xfrm>
        </p:spPr>
        <p:txBody>
          <a:bodyPr>
            <a:normAutofit fontScale="85000" lnSpcReduction="20000"/>
          </a:bodyPr>
          <a:lstStyle/>
          <a:p>
            <a:r>
              <a:rPr lang="en-US" sz="1900" dirty="0"/>
              <a:t>February 14, 2018 </a:t>
            </a:r>
          </a:p>
          <a:p>
            <a:pPr lvl="1"/>
            <a:r>
              <a:rPr lang="en-US" sz="1900" dirty="0"/>
              <a:t>Overview of the ADA </a:t>
            </a:r>
          </a:p>
          <a:p>
            <a:pPr lvl="1"/>
            <a:r>
              <a:rPr lang="en-US" sz="1900" dirty="0"/>
              <a:t>Disability Disclosure (1</a:t>
            </a:r>
            <a:r>
              <a:rPr lang="en-US" sz="1900" baseline="30000" dirty="0"/>
              <a:t>st</a:t>
            </a:r>
            <a:r>
              <a:rPr lang="en-US" sz="1900" dirty="0"/>
              <a:t> Key) </a:t>
            </a:r>
          </a:p>
          <a:p>
            <a:r>
              <a:rPr lang="en-US" sz="1900" dirty="0"/>
              <a:t>February 28, 2018</a:t>
            </a:r>
          </a:p>
          <a:p>
            <a:pPr lvl="1"/>
            <a:r>
              <a:rPr lang="en-US" sz="1900" dirty="0"/>
              <a:t>Overview of Title 1</a:t>
            </a:r>
          </a:p>
          <a:p>
            <a:pPr lvl="1"/>
            <a:r>
              <a:rPr lang="en-US" sz="1900" dirty="0"/>
              <a:t>Reasonable Accommodations (2</a:t>
            </a:r>
            <a:r>
              <a:rPr lang="en-US" sz="1900" baseline="30000" dirty="0"/>
              <a:t>nd</a:t>
            </a:r>
            <a:r>
              <a:rPr lang="en-US" sz="1900" dirty="0"/>
              <a:t> Key)</a:t>
            </a:r>
          </a:p>
          <a:p>
            <a:r>
              <a:rPr lang="en-US" sz="1900" dirty="0"/>
              <a:t>March 14, 2018 </a:t>
            </a:r>
          </a:p>
          <a:p>
            <a:pPr lvl="1"/>
            <a:r>
              <a:rPr lang="en-US" sz="1900" dirty="0"/>
              <a:t>Requesting an Accommodations </a:t>
            </a:r>
          </a:p>
          <a:p>
            <a:pPr marL="457200" lvl="1" indent="0">
              <a:buNone/>
            </a:pPr>
            <a:r>
              <a:rPr lang="en-US" sz="1900" dirty="0"/>
              <a:t>(3</a:t>
            </a:r>
            <a:r>
              <a:rPr lang="en-US" sz="1900" baseline="30000" dirty="0"/>
              <a:t>rd</a:t>
            </a:r>
            <a:r>
              <a:rPr lang="en-US" sz="1900" dirty="0"/>
              <a:t> Key) </a:t>
            </a:r>
          </a:p>
          <a:p>
            <a:endParaRPr lang="en-US" sz="1900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7AED06A-A242-4FAE-BCF2-529B661E101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164222" y="1961129"/>
            <a:ext cx="2926080" cy="4363844"/>
          </a:xfrm>
        </p:spPr>
        <p:txBody>
          <a:bodyPr>
            <a:normAutofit fontScale="85000" lnSpcReduction="20000"/>
          </a:bodyPr>
          <a:lstStyle/>
          <a:p>
            <a:r>
              <a:rPr lang="en-US" sz="1400" dirty="0"/>
              <a:t>March 28, 2018 </a:t>
            </a:r>
          </a:p>
          <a:p>
            <a:pPr lvl="1"/>
            <a:r>
              <a:rPr lang="en-US" sz="1400" dirty="0"/>
              <a:t>Overview of Title II- State and Local Government</a:t>
            </a:r>
          </a:p>
          <a:p>
            <a:pPr lvl="1"/>
            <a:r>
              <a:rPr lang="en-US" sz="1400" dirty="0"/>
              <a:t>3 Keys</a:t>
            </a:r>
          </a:p>
          <a:p>
            <a:r>
              <a:rPr lang="en-US" sz="1400" dirty="0"/>
              <a:t>April 11, 2018 </a:t>
            </a:r>
          </a:p>
          <a:p>
            <a:pPr lvl="1"/>
            <a:r>
              <a:rPr lang="en-US" sz="1400" dirty="0"/>
              <a:t>Transportation </a:t>
            </a:r>
          </a:p>
          <a:p>
            <a:r>
              <a:rPr lang="en-US" sz="1400" dirty="0"/>
              <a:t>April 25, 2018 </a:t>
            </a:r>
          </a:p>
          <a:p>
            <a:pPr lvl="1"/>
            <a:r>
              <a:rPr lang="en-US" sz="1400" dirty="0"/>
              <a:t>Overview of Title III-Private Entity </a:t>
            </a:r>
          </a:p>
          <a:p>
            <a:pPr lvl="1"/>
            <a:r>
              <a:rPr lang="en-US" sz="1400" dirty="0"/>
              <a:t>3 Keys </a:t>
            </a:r>
          </a:p>
          <a:p>
            <a:r>
              <a:rPr lang="en-US" sz="1400" dirty="0"/>
              <a:t>May 9, 2018 </a:t>
            </a:r>
          </a:p>
          <a:p>
            <a:pPr lvl="1"/>
            <a:r>
              <a:rPr lang="en-US" sz="1400" dirty="0"/>
              <a:t>Overview of Title IV-Telecommunication </a:t>
            </a:r>
          </a:p>
          <a:p>
            <a:pPr lvl="1"/>
            <a:r>
              <a:rPr lang="en-US" sz="1400" dirty="0"/>
              <a:t>Overview of Title V-Miscellaneous Provisions</a:t>
            </a:r>
          </a:p>
          <a:p>
            <a:pPr lvl="1"/>
            <a:r>
              <a:rPr lang="en-US" sz="1400" dirty="0"/>
              <a:t>3 Keys</a:t>
            </a:r>
          </a:p>
          <a:p>
            <a:pPr lvl="1"/>
            <a:r>
              <a:rPr lang="en-US" sz="1400" dirty="0"/>
              <a:t>Review </a:t>
            </a:r>
          </a:p>
          <a:p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31803463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4000"/>
                <a:satMod val="80000"/>
                <a:lumMod val="106000"/>
              </a:schemeClr>
            </a:gs>
            <a:gs pos="100000">
              <a:schemeClr val="bg2">
                <a:shade val="8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8" name="Rectangle 37">
            <a:extLst>
              <a:ext uri="{FF2B5EF4-FFF2-40B4-BE49-F238E27FC236}">
                <a16:creationId xmlns:a16="http://schemas.microsoft.com/office/drawing/2014/main" id="{29C51009-A09A-4689-8E6C-F8FC99E6A840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9EC65442-F244-409C-BF44-C5D6472E810A}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654296" y="1600199"/>
            <a:ext cx="0" cy="4297680"/>
          </a:xfrm>
          <a:prstGeom prst="line">
            <a:avLst/>
          </a:prstGeom>
          <a:ln w="317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itle 4">
            <a:extLst>
              <a:ext uri="{FF2B5EF4-FFF2-40B4-BE49-F238E27FC236}">
                <a16:creationId xmlns:a16="http://schemas.microsoft.com/office/drawing/2014/main" id="{E0EA0E9C-4E5D-4FC4-B0FB-3ADDC5FD72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3292" y="1600199"/>
            <a:ext cx="4070151" cy="4297680"/>
          </a:xfrm>
        </p:spPr>
        <p:txBody>
          <a:bodyPr vert="horz" lIns="91440" tIns="45720" rIns="91440" bIns="0" rtlCol="0" anchor="ctr">
            <a:normAutofit/>
          </a:bodyPr>
          <a:lstStyle/>
          <a:p>
            <a:r>
              <a:rPr lang="en-US" dirty="0"/>
              <a:t>Title III- Private Businesses </a:t>
            </a:r>
            <a:br>
              <a:rPr lang="en-US" dirty="0"/>
            </a:br>
            <a:br>
              <a:rPr lang="en-US" dirty="0"/>
            </a:br>
            <a:r>
              <a:rPr lang="en-US" dirty="0"/>
              <a:t>(Places of public accommodation) 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A056A93-A9CE-4C3E-87E0-F6A04F8F4B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85151" y="1600199"/>
            <a:ext cx="6169703" cy="4297680"/>
          </a:xfrm>
        </p:spPr>
        <p:txBody>
          <a:bodyPr vert="horz" lIns="91440" tIns="91440" rIns="91440" bIns="91440" rtlCol="0" anchor="ctr">
            <a:normAutofit/>
          </a:bodyPr>
          <a:lstStyle/>
          <a:p>
            <a:pPr marL="0" indent="0">
              <a:buNone/>
            </a:pPr>
            <a:r>
              <a:rPr lang="en-US" dirty="0"/>
              <a:t>The ADA says Title III entities have Responsibilities to-</a:t>
            </a:r>
          </a:p>
          <a:p>
            <a:r>
              <a:rPr lang="en-US" dirty="0"/>
              <a:t>Remove Physical Barriers </a:t>
            </a:r>
          </a:p>
          <a:p>
            <a:r>
              <a:rPr lang="en-US" dirty="0"/>
              <a:t>Provide Effective Communication </a:t>
            </a:r>
          </a:p>
          <a:p>
            <a:r>
              <a:rPr lang="en-US" dirty="0"/>
              <a:t>Modify Existing Policies </a:t>
            </a:r>
          </a:p>
        </p:txBody>
      </p:sp>
    </p:spTree>
    <p:extLst>
      <p:ext uri="{BB962C8B-B14F-4D97-AF65-F5344CB8AC3E}">
        <p14:creationId xmlns:p14="http://schemas.microsoft.com/office/powerpoint/2010/main" val="28136085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678C7F-73A5-4994-97A5-2DBDB48DFC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Title III- Private Businesses </a:t>
            </a:r>
            <a:br>
              <a:rPr lang="en-US" dirty="0"/>
            </a:br>
            <a:r>
              <a:rPr lang="en-US" dirty="0"/>
              <a:t>(Places of Public Accommodation)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6FC585D-8A60-4321-8C9B-3396F304F8A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51579" y="2015732"/>
            <a:ext cx="4644421" cy="3450613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en-US" dirty="0"/>
              <a:t>Restaurants </a:t>
            </a:r>
          </a:p>
          <a:p>
            <a:pPr>
              <a:lnSpc>
                <a:spcPct val="150000"/>
              </a:lnSpc>
            </a:pPr>
            <a:r>
              <a:rPr lang="en-US" dirty="0"/>
              <a:t>Movie Theaters</a:t>
            </a:r>
          </a:p>
          <a:p>
            <a:pPr>
              <a:lnSpc>
                <a:spcPct val="150000"/>
              </a:lnSpc>
            </a:pPr>
            <a:r>
              <a:rPr lang="en-US" dirty="0"/>
              <a:t>Concert Halls </a:t>
            </a:r>
          </a:p>
          <a:p>
            <a:pPr>
              <a:lnSpc>
                <a:spcPct val="150000"/>
              </a:lnSpc>
            </a:pPr>
            <a:r>
              <a:rPr lang="en-US" dirty="0"/>
              <a:t>Private Schools </a:t>
            </a:r>
          </a:p>
          <a:p>
            <a:pPr>
              <a:lnSpc>
                <a:spcPct val="150000"/>
              </a:lnSpc>
            </a:pPr>
            <a:r>
              <a:rPr lang="en-US" dirty="0"/>
              <a:t>Day Care Facilities </a:t>
            </a:r>
          </a:p>
          <a:p>
            <a:pPr>
              <a:lnSpc>
                <a:spcPct val="150000"/>
              </a:lnSpc>
            </a:pPr>
            <a:r>
              <a:rPr lang="en-US" dirty="0"/>
              <a:t>Doctor’s Office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755CE5B-9A7C-4B4E-B4BB-DF572D81CC38}"/>
              </a:ext>
            </a:extLst>
          </p:cNvPr>
          <p:cNvSpPr txBox="1"/>
          <p:nvPr/>
        </p:nvSpPr>
        <p:spPr>
          <a:xfrm>
            <a:off x="6253216" y="1853754"/>
            <a:ext cx="4468091" cy="36929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sz="2000" dirty="0"/>
              <a:t>Retail Stores </a:t>
            </a: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sz="2000" dirty="0"/>
              <a:t>Fast-Food Places </a:t>
            </a: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sz="2000" dirty="0"/>
              <a:t>Sports Stadiums </a:t>
            </a: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sz="2000" dirty="0"/>
              <a:t>Private Hospitals </a:t>
            </a: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sz="2000" dirty="0"/>
              <a:t>Shopping Centers &amp; Malls </a:t>
            </a: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sz="2000" dirty="0"/>
              <a:t>Banks </a:t>
            </a:r>
          </a:p>
        </p:txBody>
      </p:sp>
    </p:spTree>
    <p:extLst>
      <p:ext uri="{BB962C8B-B14F-4D97-AF65-F5344CB8AC3E}">
        <p14:creationId xmlns:p14="http://schemas.microsoft.com/office/powerpoint/2010/main" val="42287609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28562B-4304-44A7-9CA2-13282C44D9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4362" y="856616"/>
            <a:ext cx="9603275" cy="1049235"/>
          </a:xfrm>
        </p:spPr>
        <p:txBody>
          <a:bodyPr>
            <a:normAutofit fontScale="90000"/>
          </a:bodyPr>
          <a:lstStyle/>
          <a:p>
            <a:r>
              <a:rPr lang="en-US" dirty="0"/>
              <a:t>Title III-Private businesses </a:t>
            </a:r>
            <a:br>
              <a:rPr lang="en-US" dirty="0"/>
            </a:br>
            <a:r>
              <a:rPr lang="en-US" dirty="0"/>
              <a:t>(Places of Public Accommodation) </a:t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3575432-1562-46FE-BBFF-4EEEF3B724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18127" y="2306782"/>
            <a:ext cx="3860456" cy="3450613"/>
          </a:xfrm>
        </p:spPr>
        <p:txBody>
          <a:bodyPr>
            <a:normAutofit/>
          </a:bodyPr>
          <a:lstStyle/>
          <a:p>
            <a:r>
              <a:rPr lang="en-US" dirty="0"/>
              <a:t>Barber &amp; Beauty Shops </a:t>
            </a:r>
          </a:p>
          <a:p>
            <a:r>
              <a:rPr lang="en-US" dirty="0"/>
              <a:t>Pharmacies </a:t>
            </a:r>
          </a:p>
          <a:p>
            <a:r>
              <a:rPr lang="en-US" dirty="0"/>
              <a:t>Hotels </a:t>
            </a:r>
          </a:p>
          <a:p>
            <a:r>
              <a:rPr lang="en-US" dirty="0"/>
              <a:t>Grocery Stores </a:t>
            </a:r>
          </a:p>
          <a:p>
            <a:r>
              <a:rPr lang="en-US" dirty="0"/>
              <a:t>Convenience Stores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008D530-B5BD-455E-AA7B-678ED17FCB9F}"/>
              </a:ext>
            </a:extLst>
          </p:cNvPr>
          <p:cNvSpPr txBox="1"/>
          <p:nvPr/>
        </p:nvSpPr>
        <p:spPr>
          <a:xfrm>
            <a:off x="6546273" y="2505862"/>
            <a:ext cx="3699163" cy="18462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sz="2000" dirty="0"/>
              <a:t>Insurance Offices </a:t>
            </a: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sz="2000" dirty="0"/>
              <a:t>Laundromats &amp; Dry Cleaners </a:t>
            </a: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sz="2000" dirty="0"/>
              <a:t>Recreation Facilities </a:t>
            </a:r>
          </a:p>
        </p:txBody>
      </p:sp>
    </p:spTree>
    <p:extLst>
      <p:ext uri="{BB962C8B-B14F-4D97-AF65-F5344CB8AC3E}">
        <p14:creationId xmlns:p14="http://schemas.microsoft.com/office/powerpoint/2010/main" val="330794505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F2F294-A8A2-43CA-9769-982B20EAE2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Title III-Private Businesses </a:t>
            </a:r>
            <a:br>
              <a:rPr lang="en-US" dirty="0"/>
            </a:br>
            <a:r>
              <a:rPr lang="en-US" dirty="0"/>
              <a:t>(Places of Public accommodation)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1A5FFB-86D1-4ED3-A3BA-512FE726EB3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ADA requires Title III entities to do what is Readily Achievable-</a:t>
            </a:r>
          </a:p>
          <a:p>
            <a:pPr lvl="1"/>
            <a:r>
              <a:rPr lang="en-US" dirty="0"/>
              <a:t>Not too costly to achieve </a:t>
            </a:r>
          </a:p>
          <a:p>
            <a:pPr lvl="1"/>
            <a:r>
              <a:rPr lang="en-US" dirty="0"/>
              <a:t>Not too difficult to achieve </a:t>
            </a:r>
          </a:p>
          <a:p>
            <a:r>
              <a:rPr lang="en-US" dirty="0"/>
              <a:t>The ADA does not require Title III entities to do what would be an Undue Burden.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552507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4000"/>
                <a:satMod val="80000"/>
                <a:lumMod val="106000"/>
              </a:schemeClr>
            </a:gs>
            <a:gs pos="100000">
              <a:schemeClr val="bg2">
                <a:shade val="80000"/>
              </a:schemeClr>
            </a:gs>
          </a:gsLst>
          <a:path path="circle">
            <a:fillToRect l="43000" r="43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021A4066-B261-49FE-952E-A0FE3EE75CD2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81958111-BC13-4D45-AB27-0C2C83F9BA64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D42F4933-2ECF-4EE5-BCE4-F19E3CA609FE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C6FAC23C-014D-4AC5-AD1B-36F7D0E7EF32}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381B4579-E2EA-4BD7-94FF-0A0BEE135C6B}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453896" y="1847088"/>
            <a:ext cx="3530885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grpSp>
        <p:nvGrpSpPr>
          <p:cNvPr id="25" name="Group 24">
            <a:extLst>
              <a:ext uri="{FF2B5EF4-FFF2-40B4-BE49-F238E27FC236}">
                <a16:creationId xmlns:a16="http://schemas.microsoft.com/office/drawing/2014/main" id="{82188758-E18A-4CE5-9D03-F4BF5D887C3F}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60131" y="482171"/>
            <a:ext cx="6091791" cy="5149101"/>
            <a:chOff x="5446003" y="583365"/>
            <a:chExt cx="6091790" cy="5181928"/>
          </a:xfrm>
        </p:grpSpPr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821513DD-C15F-4381-AEA6-ED9E5E218CA6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46003" y="583365"/>
              <a:ext cx="6091790" cy="5181928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CED2DE01-7F43-4858-85FC-27022DA78120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64828" y="915807"/>
              <a:ext cx="5461779" cy="4494927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6" name="Picture 5" descr="Meme of a man with a tie in an office getting ready to say something.  The statement on the image states &quot;If you ask me questions that'd be great&quot; ">
            <a:extLst>
              <a:ext uri="{FF2B5EF4-FFF2-40B4-BE49-F238E27FC236}">
                <a16:creationId xmlns:a16="http://schemas.microsoft.com/office/drawing/2014/main" id="{960F7917-C597-4884-81D7-F3037DE104A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36" r="2638" b="1"/>
          <a:stretch/>
        </p:blipFill>
        <p:spPr>
          <a:xfrm>
            <a:off x="6093926" y="1116345"/>
            <a:ext cx="4821551" cy="3866172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62B25FA-2CDC-4913-96C8-25BAA33F41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51581" y="2015732"/>
            <a:ext cx="3526523" cy="345061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9600" dirty="0"/>
              <a:t>Q&amp;A</a:t>
            </a:r>
          </a:p>
        </p:txBody>
      </p:sp>
    </p:spTree>
    <p:extLst>
      <p:ext uri="{BB962C8B-B14F-4D97-AF65-F5344CB8AC3E}">
        <p14:creationId xmlns:p14="http://schemas.microsoft.com/office/powerpoint/2010/main" val="539305805"/>
      </p:ext>
    </p:extLst>
  </p:cSld>
  <p:clrMapOvr>
    <a:masterClrMapping/>
  </p:clrMapOvr>
</p:sld>
</file>

<file path=ppt/theme/theme1.xml><?xml version="1.0" encoding="utf-8"?>
<a:theme xmlns:a="http://schemas.openxmlformats.org/drawingml/2006/main" name="Gallery">
  <a:themeElements>
    <a:clrScheme name="Gallery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Gallery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lery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43000" r="43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Gallery</Template>
  <TotalTime>2433</TotalTime>
  <Words>448</Words>
  <Application>Microsoft Office PowerPoint</Application>
  <PresentationFormat>Widescreen</PresentationFormat>
  <Paragraphs>82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Gill Sans MT</vt:lpstr>
      <vt:lpstr>Gallery</vt:lpstr>
      <vt:lpstr>Americans with Disabilities Act (ADA)  Youth Training </vt:lpstr>
      <vt:lpstr>PowerPoint Presentation</vt:lpstr>
      <vt:lpstr>Prep for the Webinar</vt:lpstr>
      <vt:lpstr>Training Outline This is a seven week training covering the Americans with Disabilities Act. </vt:lpstr>
      <vt:lpstr>Title III- Private Businesses   (Places of public accommodation) </vt:lpstr>
      <vt:lpstr>Title III- Private Businesses  (Places of Public Accommodation) </vt:lpstr>
      <vt:lpstr>Title III-Private businesses  (Places of Public Accommodation)  </vt:lpstr>
      <vt:lpstr>Title III-Private Businesses  (Places of Public accommodation) </vt:lpstr>
      <vt:lpstr>PowerPoint Presentation</vt:lpstr>
      <vt:lpstr>Creating your trail mix</vt:lpstr>
      <vt:lpstr>Wrap Up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Americans with Disabilities Act (ADA)  Youth Training</dc:title>
  <dc:creator>owner</dc:creator>
  <cp:lastModifiedBy>Sierra Royster</cp:lastModifiedBy>
  <cp:revision>50</cp:revision>
  <dcterms:created xsi:type="dcterms:W3CDTF">2018-02-08T20:03:33Z</dcterms:created>
  <dcterms:modified xsi:type="dcterms:W3CDTF">2018-04-24T19:45:45Z</dcterms:modified>
</cp:coreProperties>
</file>