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85" r:id="rId2"/>
  </p:sldMasterIdLst>
  <p:notesMasterIdLst>
    <p:notesMasterId r:id="rId20"/>
  </p:notesMasterIdLst>
  <p:sldIdLst>
    <p:sldId id="369" r:id="rId3"/>
    <p:sldId id="261" r:id="rId4"/>
    <p:sldId id="380" r:id="rId5"/>
    <p:sldId id="322" r:id="rId6"/>
    <p:sldId id="364" r:id="rId7"/>
    <p:sldId id="370" r:id="rId8"/>
    <p:sldId id="373" r:id="rId9"/>
    <p:sldId id="372" r:id="rId10"/>
    <p:sldId id="371" r:id="rId11"/>
    <p:sldId id="374" r:id="rId12"/>
    <p:sldId id="377" r:id="rId13"/>
    <p:sldId id="375" r:id="rId14"/>
    <p:sldId id="376" r:id="rId15"/>
    <p:sldId id="363" r:id="rId16"/>
    <p:sldId id="378" r:id="rId17"/>
    <p:sldId id="379" r:id="rId18"/>
    <p:sldId id="276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Introduction" id="{CB6BBEF7-9717-4733-A929-535518E6EBF6}">
          <p14:sldIdLst>
            <p14:sldId id="277"/>
            <p14:sldId id="258"/>
          </p14:sldIdLst>
        </p14:section>
        <p14:section name="Author Your Presentation" id="{16378913-E5ED-4281-BAF5-F1F938CB0BED}">
          <p14:sldIdLst>
            <p14:sldId id="278"/>
            <p14:sldId id="260"/>
            <p14:sldId id="261"/>
            <p14:sldId id="297"/>
          </p14:sldIdLst>
        </p14:section>
        <p14:section name="Enrich Your Presentation" id="{E2D565D1-BA5E-44E6-A40E-50A644912248}">
          <p14:sldIdLst>
            <p14:sldId id="263"/>
            <p14:sldId id="264"/>
            <p14:sldId id="265"/>
            <p14:sldId id="305"/>
            <p14:sldId id="296"/>
            <p14:sldId id="295"/>
            <p14:sldId id="280"/>
          </p14:sldIdLst>
        </p14:section>
        <p14:section name="Deliver Your Presentation" id="{71D59651-8EFA-4415-9623-98B4C4A8699C}">
          <p14:sldIdLst>
            <p14:sldId id="270"/>
            <p14:sldId id="303"/>
            <p14:sldId id="272"/>
            <p14:sldId id="282"/>
          </p14:sldIdLst>
        </p14:section>
        <p14:section name="There's More!" id="{2E16B512-814A-4DC1-A986-25475E10E0EF}">
          <p14:sldIdLst>
            <p14:sldId id="274"/>
            <p14:sldId id="304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1"/>
    </p:ext>
    <p:ext uri="{D31A062A-798A-4329-ABDD-BBA856620510}">
      <p14:defaultImageDpi xmlns:p14="http://schemas.microsoft.com/office/powerpoint/2010/main" xmlns="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6" autoAdjust="0"/>
    <p:restoredTop sz="89554" autoAdjust="0"/>
  </p:normalViewPr>
  <p:slideViewPr>
    <p:cSldViewPr>
      <p:cViewPr>
        <p:scale>
          <a:sx n="100" d="100"/>
          <a:sy n="100" d="100"/>
        </p:scale>
        <p:origin x="-23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0F830A1-3891-4B82-A120-081866556DA0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CC9574-A819-4FE4-99A7-1E27AD09ADC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Adaptive triggers for various types of</a:t>
            </a:r>
            <a:r>
              <a:rPr lang="en-US" baseline="0" dirty="0" smtClean="0"/>
              <a:t> </a:t>
            </a:r>
            <a:r>
              <a:rPr lang="en-US" dirty="0" smtClean="0"/>
              <a:t>firearms.  This</a:t>
            </a:r>
            <a:r>
              <a:rPr lang="en-US" baseline="0" dirty="0" smtClean="0"/>
              <a:t> one is the Power Trigger Mechanism and only requires a slight suction on tube to activate. Battery operated. Cost $300.00 – $800.00.</a:t>
            </a:r>
          </a:p>
          <a:p>
            <a:r>
              <a:rPr lang="en-US" baseline="0" dirty="0" smtClean="0"/>
              <a:t>For those with limited or no hand/arm movement/strength. One available for our use through MDC.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Approx. $8,000.00 - $12,000.00 cost. Donated to MDC,</a:t>
            </a:r>
            <a:r>
              <a:rPr lang="en-US" baseline="0" dirty="0" smtClean="0"/>
              <a:t> one of only a few available in the state.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with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: Empha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: Empha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Medi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97365-EBCA-4027-87D5-99FC1D4DF0BB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lumMod val="85000"/>
                    <a:lumOff val="1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lumMod val="85000"/>
                  <a:lumOff val="1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Oval 8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/>
              <a:pPr/>
              <a:t>9/17/2013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>
                <a:solidFill>
                  <a:prstClr val="white"/>
                </a:solidFill>
              </a:rPr>
              <a:pPr/>
              <a:t>9/17/2013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prstClr val="white"/>
              </a:solidFill>
              <a:latin typeface="Georgia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9/17/2013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62626">
                  <a:tint val="75000"/>
                </a:srgb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8" r:id="rId12"/>
    <p:sldLayoutId id="2147483693" r:id="rId13"/>
    <p:sldLayoutId id="2147483696" r:id="rId14"/>
    <p:sldLayoutId id="2147483702" r:id="rId15"/>
    <p:sldLayoutId id="2147483704" r:id="rId16"/>
    <p:sldLayoutId id="2147483649" r:id="rId17"/>
    <p:sldLayoutId id="2147483661" r:id="rId18"/>
    <p:sldLayoutId id="2147483655" r:id="rId19"/>
    <p:sldLayoutId id="2147483676" r:id="rId20"/>
    <p:sldLayoutId id="2147483658" r:id="rId2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hyperlink" Target="mailto:lcompton@swci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4343400"/>
            <a:ext cx="8839200" cy="1222375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Opening the door to the</a:t>
            </a:r>
            <a:br>
              <a:rPr lang="en-US" sz="48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 sz="6500" dirty="0" smtClean="0">
                <a:solidFill>
                  <a:schemeClr val="accent5">
                    <a:lumMod val="50000"/>
                  </a:schemeClr>
                </a:solidFill>
              </a:rPr>
              <a:t>great outdoors</a:t>
            </a:r>
            <a:endParaRPr lang="en-US" sz="65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9698" name="Picture 2" descr="F:\All Staff\DATR\DATR 2012 Files\DATR 2012 Logo\DATR no year hosted 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0"/>
            <a:ext cx="4054475" cy="2819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886200" y="664780"/>
            <a:ext cx="4953000" cy="1164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6480000" sx="95000" sy="95000" algn="ctr" rotWithShape="0">
                    <a:srgbClr val="000000">
                      <a:alpha val="34000"/>
                    </a:srgbClr>
                  </a:outerShdw>
                </a:effectLst>
              </a:rPr>
              <a:t>SPRING TURKEY HUNT</a:t>
            </a:r>
          </a:p>
        </p:txBody>
      </p:sp>
      <p:pic>
        <p:nvPicPr>
          <p:cNvPr id="2051" name="Picture 3" descr="F:\All Staff\Photos\2011 Photos\DATR - Hunts\2011 Turkey\Turkey Hunt April 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3487767" cy="3354620"/>
          </a:xfrm>
          <a:prstGeom prst="rect">
            <a:avLst/>
          </a:prstGeom>
          <a:noFill/>
        </p:spPr>
      </p:pic>
      <p:pic>
        <p:nvPicPr>
          <p:cNvPr id="2052" name="Picture 4" descr="F:\All Staff\Photos\2011 Photos\DATR - Hunts\2011 Turkey\What a smile!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133600"/>
            <a:ext cx="2796739" cy="42108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962400" y="533400"/>
            <a:ext cx="4953000" cy="1164020"/>
          </a:xfrm>
        </p:spPr>
        <p:txBody>
          <a:bodyPr>
            <a:normAutofit fontScale="92500"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8340000" sx="95000" sy="95000" algn="ctr" rotWithShape="0">
                    <a:srgbClr val="000000">
                      <a:alpha val="40000"/>
                    </a:srgbClr>
                  </a:outerShdw>
                </a:effectLst>
              </a:rPr>
              <a:t>ADAPTIVE TECHNOLOGY</a:t>
            </a:r>
          </a:p>
        </p:txBody>
      </p:sp>
      <p:pic>
        <p:nvPicPr>
          <p:cNvPr id="7171" name="Picture 3" descr="F:\All Staff\Photos\2012 Photos\2012 Spring Turkey Hunt\SWIL Turkey_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352800"/>
            <a:ext cx="4518236" cy="3000889"/>
          </a:xfrm>
          <a:prstGeom prst="rect">
            <a:avLst/>
          </a:prstGeom>
          <a:noFill/>
        </p:spPr>
      </p:pic>
      <p:pic>
        <p:nvPicPr>
          <p:cNvPr id="7170" name="Picture 2" descr="F:\All Staff\Photos\2012 Photos\2012 Spring Turkey Hunt\SWIL Turkey_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219200"/>
            <a:ext cx="4000189" cy="2895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191000" cy="1164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95000" sy="95000" algn="ctr" rotWithShape="0">
                    <a:srgbClr val="000000">
                      <a:alpha val="36000"/>
                    </a:srgbClr>
                  </a:outerShdw>
                </a:effectLst>
              </a:rPr>
              <a:t>FALL DEER HUNT</a:t>
            </a:r>
          </a:p>
        </p:txBody>
      </p:sp>
      <p:pic>
        <p:nvPicPr>
          <p:cNvPr id="3074" name="Picture 2" descr="F:\All Staff\Photos\2008 Photos\2008 Deer Hunt\Guys from the Mt[1]. Vernon VA 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3886200" cy="2920130"/>
          </a:xfrm>
          <a:prstGeom prst="rect">
            <a:avLst/>
          </a:prstGeom>
          <a:noFill/>
        </p:spPr>
      </p:pic>
      <p:pic>
        <p:nvPicPr>
          <p:cNvPr id="3075" name="Picture 3" descr="F:\All Staff\Photos\2008 Photos\2008 Deer Hunt\Guys from the Mt[1]. Vernon VA 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962400"/>
            <a:ext cx="3340042" cy="2509741"/>
          </a:xfrm>
          <a:prstGeom prst="rect">
            <a:avLst/>
          </a:prstGeom>
          <a:noFill/>
        </p:spPr>
      </p:pic>
      <p:pic>
        <p:nvPicPr>
          <p:cNvPr id="3076" name="Picture 4" descr="F:\All Staff\Photos\2010 Photos\DATR Publicity Photos\Hunts\Mark Grantham and his guide Eric Gasparich show off his doe Sunday even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752600"/>
            <a:ext cx="3032493" cy="40687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191000" cy="1164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95000" sy="95000" algn="ctr" rotWithShape="0">
                    <a:srgbClr val="000000">
                      <a:alpha val="39000"/>
                    </a:srgbClr>
                  </a:outerShdw>
                </a:effectLst>
              </a:rPr>
              <a:t>THE BUD LIFT</a:t>
            </a:r>
          </a:p>
        </p:txBody>
      </p:sp>
      <p:pic>
        <p:nvPicPr>
          <p:cNvPr id="5122" name="Picture 2" descr="F:\All Staff\Photos\2010 Photos\DATR 2010 Photos\DSCN2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609600"/>
            <a:ext cx="4006850" cy="3005138"/>
          </a:xfrm>
          <a:prstGeom prst="rect">
            <a:avLst/>
          </a:prstGeom>
          <a:noFill/>
        </p:spPr>
      </p:pic>
      <p:pic>
        <p:nvPicPr>
          <p:cNvPr id="5123" name="Picture 3" descr="F:\All Staff\Photos\2010 Photos\DATR 2010 Photos\DSCN2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200400"/>
            <a:ext cx="4311650" cy="32337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Challenges involved…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828801"/>
            <a:ext cx="7848600" cy="609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Preliminary costs (set up, insurance, equipment)</a:t>
            </a:r>
          </a:p>
          <a:p>
            <a:pPr algn="ctr"/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6400" y="2438400"/>
            <a:ext cx="7467600" cy="533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4"/>
                </a:solidFill>
              </a:rPr>
              <a:t>Securing annual sponsors/funding</a:t>
            </a:r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057400" y="1219200"/>
            <a:ext cx="5867400" cy="60959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Ø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Finding an accessible location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90800" y="3581400"/>
            <a:ext cx="5638800" cy="60959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Spreading the word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Documents and Settings\lcompton\Local Settings\Temporary Internet Files\Content.IE5\X5W31SJW\MM900336585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029200"/>
            <a:ext cx="1813560" cy="1295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66800" y="419100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2"/>
                </a:solidFill>
              </a:rPr>
              <a:t>Locating/training Volunteers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8400" y="5638800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Expansion costs (as event grows)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3400" y="304800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2"/>
                </a:solidFill>
              </a:rPr>
              <a:t>Transportation to event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514600" y="4876800"/>
            <a:ext cx="5867400" cy="60959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005840" lvl="1" indent="-411480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Char char="Ø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Ensuring safety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attendees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/>
      <p:bldP spid="6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1803116" y="2717516"/>
            <a:ext cx="4648201" cy="1041969"/>
          </a:xfrm>
          <a:prstGeom prst="rect">
            <a:avLst/>
          </a:prstGeom>
          <a:noFill/>
        </p:spPr>
        <p:txBody>
          <a:bodyPr wrap="square" rtlCol="0" anchor="b" anchorCtr="0">
            <a:normAutofit fontScale="92500"/>
          </a:bodyPr>
          <a:lstStyle/>
          <a:p>
            <a:r>
              <a:rPr lang="en-US" sz="4000" b="1" spc="780" dirty="0" smtClean="0">
                <a:solidFill>
                  <a:schemeClr val="bg1">
                    <a:lumMod val="65000"/>
                  </a:schemeClr>
                </a:solidFill>
              </a:rPr>
              <a:t>PARTNERSHIPS</a:t>
            </a:r>
            <a:endParaRPr lang="en-US" sz="4000" spc="78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1447800"/>
            <a:ext cx="7848600" cy="4038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Building relationships is vital…</a:t>
            </a:r>
          </a:p>
          <a:p>
            <a:r>
              <a:rPr 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	</a:t>
            </a:r>
            <a:endParaRPr lang="en-US" sz="3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MO Department of Conservation</a:t>
            </a:r>
          </a:p>
          <a:p>
            <a:pPr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National Wild Turkey Federation</a:t>
            </a:r>
          </a:p>
          <a:p>
            <a:pPr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Area organizations (grocers, hospitals, etc.)</a:t>
            </a:r>
          </a:p>
          <a:p>
            <a:pPr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Other non-profits (ARC, ATOP Outdoors, etc.)</a:t>
            </a:r>
          </a:p>
          <a:p>
            <a:pPr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For-profit businesses (current vendors)</a:t>
            </a:r>
          </a:p>
          <a:p>
            <a:endParaRPr lang="en-US" sz="2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srgbClr val="2C99FC"/>
              </a:solidFill>
            </a:endParaRPr>
          </a:p>
          <a:p>
            <a:endParaRPr lang="en-US" sz="1900" dirty="0" smtClean="0">
              <a:solidFill>
                <a:srgbClr val="2C99FC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038600" y="664780"/>
            <a:ext cx="4800600" cy="1164020"/>
          </a:xfrm>
        </p:spPr>
        <p:txBody>
          <a:bodyPr>
            <a:normAutofit fontScale="92500"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95000" sy="95000" algn="ctr" rotWithShape="0">
                    <a:srgbClr val="000000">
                      <a:alpha val="39000"/>
                    </a:srgbClr>
                  </a:outerShdw>
                </a:effectLst>
              </a:rPr>
              <a:t>OPENING THE DOOR…</a:t>
            </a:r>
          </a:p>
        </p:txBody>
      </p:sp>
      <p:pic>
        <p:nvPicPr>
          <p:cNvPr id="1026" name="Picture 2" descr="F:\Lacee &amp; Patty\DATR\2009 event photos\0022009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"/>
            <a:ext cx="3200400" cy="4267200"/>
          </a:xfrm>
          <a:prstGeom prst="rect">
            <a:avLst/>
          </a:prstGeom>
          <a:noFill/>
        </p:spPr>
      </p:pic>
      <p:pic>
        <p:nvPicPr>
          <p:cNvPr id="1027" name="Picture 3" descr="F:\All Staff\Photos\2010 Photos\DATR Publicity Photos\The smile says it 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590800"/>
            <a:ext cx="4470400" cy="3352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 txBox="1">
            <a:spLocks/>
          </p:cNvSpPr>
          <p:nvPr/>
        </p:nvSpPr>
        <p:spPr>
          <a:xfrm>
            <a:off x="228600" y="3703704"/>
            <a:ext cx="7315200" cy="132549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4400" dirty="0" smtClean="0">
                <a:solidFill>
                  <a:srgbClr val="92D050"/>
                </a:solidFill>
              </a:rPr>
              <a:t/>
            </a:r>
            <a:br>
              <a:rPr lang="en-US" sz="4400" dirty="0" smtClean="0">
                <a:solidFill>
                  <a:srgbClr val="92D050"/>
                </a:solidFill>
              </a:rPr>
            </a:br>
            <a:r>
              <a:rPr lang="en-US" sz="5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Any Questions?</a:t>
            </a:r>
            <a:endParaRPr lang="en-US" sz="5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19582" y="0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895600"/>
            <a:ext cx="7668994" cy="229626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78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0" y="5089818"/>
            <a:ext cx="9144000" cy="1768182"/>
            <a:chOff x="0" y="5089818"/>
            <a:chExt cx="9144000" cy="176818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064" y="5089818"/>
              <a:ext cx="9098280" cy="173736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3"/>
          <p:cNvSpPr txBox="1">
            <a:spLocks/>
          </p:cNvSpPr>
          <p:nvPr/>
        </p:nvSpPr>
        <p:spPr>
          <a:xfrm>
            <a:off x="0" y="2971800"/>
            <a:ext cx="67056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7000"/>
              </a:lnSpc>
            </a:pPr>
            <a:r>
              <a:rPr lang="en-US" sz="5600" dirty="0" smtClean="0"/>
              <a:t/>
            </a:r>
            <a:br>
              <a:rPr lang="en-US" sz="5600" dirty="0" smtClean="0"/>
            </a:br>
            <a:r>
              <a:rPr lang="en-US" sz="62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Any questions?</a:t>
            </a:r>
            <a:endParaRPr lang="en-US" sz="6200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62400" y="228600"/>
            <a:ext cx="487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Lacee Thompson</a:t>
            </a:r>
          </a:p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hlinkClick r:id="rId9"/>
              </a:rPr>
              <a:t>lthompson@swcil.org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(417) 886-1188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53340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www.southwestmissouridayattherange.com</a:t>
            </a:r>
            <a:endParaRPr lang="en-US" sz="3600" dirty="0"/>
          </a:p>
        </p:txBody>
      </p:sp>
    </p:spTree>
    <p:custDataLst>
      <p:tags r:id="rId1"/>
    </p:custData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1447800"/>
            <a:ext cx="7848600" cy="4038600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Providing an accessible outdoor experience in a barrier-free environment for people with disabilities so they may participate in recreational activities that EMPOWER them:</a:t>
            </a:r>
          </a:p>
          <a:p>
            <a:endParaRPr lang="en-US" sz="3500" b="1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Target shooting (firearms, archery)</a:t>
            </a:r>
          </a:p>
          <a:p>
            <a:pPr>
              <a:buFont typeface="Wingdings" pitchFamily="2" charset="2"/>
              <a:buChar char="v"/>
            </a:pPr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Fishing</a:t>
            </a:r>
          </a:p>
          <a:p>
            <a:pPr>
              <a:buFont typeface="Wingdings" pitchFamily="2" charset="2"/>
              <a:buChar char="v"/>
            </a:pPr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Crafts</a:t>
            </a:r>
          </a:p>
          <a:p>
            <a:pPr>
              <a:buFont typeface="Wingdings" pitchFamily="2" charset="2"/>
              <a:buChar char="v"/>
            </a:pPr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Outdoor education and demos</a:t>
            </a:r>
          </a:p>
          <a:p>
            <a:r>
              <a:rPr 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	</a:t>
            </a:r>
            <a:endParaRPr lang="en-US" sz="3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srgbClr val="2C99FC"/>
              </a:solidFill>
            </a:endParaRPr>
          </a:p>
          <a:p>
            <a:endParaRPr lang="en-US" sz="1900" dirty="0" smtClean="0">
              <a:solidFill>
                <a:srgbClr val="2C99FC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2776" y="304800"/>
            <a:ext cx="4806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DATR’s Mission: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222215" y="3060416"/>
            <a:ext cx="5486400" cy="1041969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en-US" sz="4000" b="1" spc="600" dirty="0" smtClean="0">
                <a:solidFill>
                  <a:schemeClr val="bg1">
                    <a:lumMod val="65000"/>
                  </a:schemeClr>
                </a:solidFill>
              </a:rPr>
              <a:t>FULLY ACCESSIBLE</a:t>
            </a:r>
            <a:endParaRPr lang="en-US" sz="4000" spc="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1447800"/>
            <a:ext cx="7848600" cy="4038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35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Provided at NO COST to participants…</a:t>
            </a:r>
          </a:p>
          <a:p>
            <a:r>
              <a:rPr lang="en-US" sz="28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	</a:t>
            </a:r>
            <a:endParaRPr lang="en-US" sz="3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For all disabilities (all ages; public)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All organizations invited (residential care)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Family, friends or attendants may attend</a:t>
            </a:r>
          </a:p>
          <a:p>
            <a:endParaRPr lang="en-US" sz="2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sz="2200" dirty="0" smtClean="0">
              <a:solidFill>
                <a:srgbClr val="2C99FC"/>
              </a:solidFill>
            </a:endParaRPr>
          </a:p>
          <a:p>
            <a:endParaRPr lang="en-US" sz="1900" dirty="0" smtClean="0">
              <a:solidFill>
                <a:srgbClr val="2C99FC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Basic Amenities provided: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Lunch/unlimited water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Sunscreen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Insect repellant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Mementos (hat, bags, etc.)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1026" name="Picture 2" descr="C:\Documents and Settings\lcompton\Local Settings\Temporary Internet Files\Content.IE5\K85BYT04\MC90023336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438400"/>
            <a:ext cx="2405204" cy="225129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343400" cy="783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101000" sy="101000" algn="ctr" rotWithShape="0">
                    <a:srgbClr val="000000"/>
                  </a:outerShdw>
                </a:effectLst>
              </a:rPr>
              <a:t>FIREARMS</a:t>
            </a:r>
            <a:endParaRPr lang="en-US" sz="4000" dirty="0">
              <a:solidFill>
                <a:schemeClr val="accent5">
                  <a:lumMod val="50000"/>
                </a:schemeClr>
              </a:solidFill>
              <a:effectLst>
                <a:outerShdw blurRad="50800" dist="63500" dir="4080000" sx="101000" sy="101000" algn="ctr" rotWithShape="0">
                  <a:srgbClr val="000000"/>
                </a:outerShdw>
              </a:effectLst>
            </a:endParaRPr>
          </a:p>
          <a:p>
            <a:endParaRPr lang="en-US" dirty="0"/>
          </a:p>
        </p:txBody>
      </p:sp>
      <p:pic>
        <p:nvPicPr>
          <p:cNvPr id="30722" name="Picture 2" descr="F:\All Staff\Photos\2012 Photos\DATR 2012\Best Photos\Reduced Picture Files\SWIL612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057400"/>
            <a:ext cx="2731625" cy="3480620"/>
          </a:xfrm>
          <a:prstGeom prst="rect">
            <a:avLst/>
          </a:prstGeom>
          <a:noFill/>
        </p:spPr>
      </p:pic>
      <p:pic>
        <p:nvPicPr>
          <p:cNvPr id="30724" name="Picture 4" descr="F:\All Staff\Photos\2012 Photos\DATR 2012\Best Photos\Reduced Picture Files\SWIL6120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4417805" cy="2933699"/>
          </a:xfrm>
          <a:prstGeom prst="rect">
            <a:avLst/>
          </a:prstGeom>
          <a:noFill/>
        </p:spPr>
      </p:pic>
      <p:pic>
        <p:nvPicPr>
          <p:cNvPr id="30726" name="Picture 6" descr="F:\All Staff\Photos\2011 Photos\DATR Event\For Media\6 18 11 Outdoor Day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3886200"/>
            <a:ext cx="4114800" cy="277654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191000" cy="1164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95000" sy="95000" algn="ctr" rotWithShape="0">
                    <a:srgbClr val="000000"/>
                  </a:outerShdw>
                </a:effectLst>
              </a:rPr>
              <a:t>ARCHERY</a:t>
            </a:r>
          </a:p>
        </p:txBody>
      </p:sp>
      <p:pic>
        <p:nvPicPr>
          <p:cNvPr id="30723" name="Picture 3" descr="F:\All Staff\Photos\2012 Photos\DATR 2012\Best Photos\Reduced Picture Files\SWIL612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52400"/>
            <a:ext cx="2514600" cy="3770059"/>
          </a:xfrm>
          <a:prstGeom prst="rect">
            <a:avLst/>
          </a:prstGeom>
          <a:noFill/>
        </p:spPr>
      </p:pic>
      <p:pic>
        <p:nvPicPr>
          <p:cNvPr id="31746" name="Picture 2" descr="F:\All Staff\Photos\2012 Photos\DATR 2012\Best Photos\Reduced Picture Files\SWIL612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581400"/>
            <a:ext cx="3497831" cy="2879725"/>
          </a:xfrm>
          <a:prstGeom prst="rect">
            <a:avLst/>
          </a:prstGeom>
          <a:noFill/>
        </p:spPr>
      </p:pic>
      <p:pic>
        <p:nvPicPr>
          <p:cNvPr id="31747" name="Picture 3" descr="F:\All Staff\Photos\2010 Photos\DATR Publicity Photos\Rod demonstrates one-armed bow shoot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91000"/>
            <a:ext cx="3200400" cy="23558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191000" cy="1164020"/>
          </a:xfrm>
        </p:spPr>
        <p:txBody>
          <a:bodyPr>
            <a:normAutofit fontScale="92500" lnSpcReduction="10000"/>
          </a:bodyPr>
          <a:lstStyle/>
          <a:p>
            <a:r>
              <a:rPr lang="en-US" sz="4000" dirty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5280000" sx="103000" sy="103000" algn="ctr" rotWithShape="0">
                    <a:srgbClr val="000000"/>
                  </a:outerShdw>
                </a:effectLst>
              </a:rPr>
              <a:t>O</a:t>
            </a: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5280000" sx="103000" sy="103000" algn="ctr" rotWithShape="0">
                    <a:srgbClr val="000000"/>
                  </a:outerShdw>
                </a:effectLst>
              </a:rPr>
              <a:t>THER OUTDOOR ACTIVITIES</a:t>
            </a:r>
          </a:p>
        </p:txBody>
      </p:sp>
      <p:pic>
        <p:nvPicPr>
          <p:cNvPr id="34818" name="Picture 2" descr="F:\All Staff\Photos\2011 Photos\DATR Event\For Media\6 18 11 Outdoor Day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352800"/>
            <a:ext cx="2484495" cy="2778125"/>
          </a:xfrm>
          <a:prstGeom prst="rect">
            <a:avLst/>
          </a:prstGeom>
          <a:noFill/>
        </p:spPr>
      </p:pic>
      <p:pic>
        <p:nvPicPr>
          <p:cNvPr id="1027" name="Picture 3" descr="F:\All Staff\Photos\2008 Photos\2008 DATR\CIMG0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05200"/>
            <a:ext cx="3924300" cy="2943225"/>
          </a:xfrm>
          <a:prstGeom prst="rect">
            <a:avLst/>
          </a:prstGeom>
          <a:noFill/>
        </p:spPr>
      </p:pic>
      <p:pic>
        <p:nvPicPr>
          <p:cNvPr id="1028" name="Picture 4" descr="F:\All Staff\Photos\2011 Photos\DATR Event\For Media\6 18 11 Outdoor Day1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3612" y="609600"/>
            <a:ext cx="3891469" cy="25846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191000" cy="1164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95000" sy="95000" algn="ctr" rotWithShape="0">
                    <a:srgbClr val="000000"/>
                  </a:outerShdw>
                </a:effectLst>
              </a:rPr>
              <a:t>FISHING</a:t>
            </a:r>
          </a:p>
        </p:txBody>
      </p:sp>
      <p:pic>
        <p:nvPicPr>
          <p:cNvPr id="33797" name="Picture 5" descr="F:\All Staff\Photos\2010 Photos\DATR Publicity Photos\assitive equipment for fish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914650" cy="3886200"/>
          </a:xfrm>
          <a:prstGeom prst="rect">
            <a:avLst/>
          </a:prstGeom>
          <a:noFill/>
        </p:spPr>
      </p:pic>
      <p:pic>
        <p:nvPicPr>
          <p:cNvPr id="6146" name="Picture 2" descr="F:\All Staff\Photos\2010 Photos\DATR Publicity Photos\Always room for one mo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505200"/>
            <a:ext cx="3886200" cy="2914650"/>
          </a:xfrm>
          <a:prstGeom prst="rect">
            <a:avLst/>
          </a:prstGeom>
          <a:noFill/>
        </p:spPr>
      </p:pic>
      <p:pic>
        <p:nvPicPr>
          <p:cNvPr id="6147" name="Picture 3" descr="F:\All Staff\Photos\2010 Photos\DATR 2010 Photos\DSCN2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533400"/>
            <a:ext cx="3575050" cy="268128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6096000" y="2514600"/>
            <a:ext cx="2362200" cy="384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All Staff\Photos\2010 Photos\DATR 2010 Photos\DSCN2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581400"/>
            <a:ext cx="3854450" cy="2890838"/>
          </a:xfrm>
          <a:prstGeom prst="rect">
            <a:avLst/>
          </a:prstGeom>
          <a:noFill/>
        </p:spPr>
      </p:pic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648200" y="664780"/>
            <a:ext cx="4191000" cy="11640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50800" dist="63500" dir="4080000" sx="95000" sy="95000" algn="ctr" rotWithShape="0">
                    <a:srgbClr val="000000"/>
                  </a:outerShdw>
                </a:effectLst>
              </a:rPr>
              <a:t>CRAFTS</a:t>
            </a:r>
          </a:p>
        </p:txBody>
      </p:sp>
      <p:pic>
        <p:nvPicPr>
          <p:cNvPr id="32770" name="Picture 2" descr="F:\All Staff\Photos\2012 Photos\DATR 2012\Best Photos\Reduced Picture Files\SWIL6123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52400"/>
            <a:ext cx="3655815" cy="2438400"/>
          </a:xfrm>
          <a:prstGeom prst="rect">
            <a:avLst/>
          </a:prstGeom>
          <a:noFill/>
        </p:spPr>
      </p:pic>
      <p:pic>
        <p:nvPicPr>
          <p:cNvPr id="32772" name="Picture 4" descr="F:\All Staff\Photos\2012 Photos\DATR 2012\Best Photos\Reduced Picture Files\SWIL612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04800"/>
            <a:ext cx="2378274" cy="3581400"/>
          </a:xfrm>
          <a:prstGeom prst="rect">
            <a:avLst/>
          </a:prstGeom>
          <a:noFill/>
          <a:ln cmpd="thickThin">
            <a:solidFill>
              <a:schemeClr val="bg2"/>
            </a:solidFill>
          </a:ln>
        </p:spPr>
      </p:pic>
      <p:pic>
        <p:nvPicPr>
          <p:cNvPr id="32773" name="Picture 5" descr="F:\All Staff\Photos\2011 Photos\DATR Event\For Media\6 18 11 Outdoor Day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124200"/>
            <a:ext cx="2559947" cy="34496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8AD14C5-6E05-4732-8930-CBD406590B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0</TotalTime>
  <Words>232</Words>
  <Application>Microsoft Office PowerPoint</Application>
  <PresentationFormat>On-screen Show (4:3)</PresentationFormat>
  <Paragraphs>77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Trek</vt:lpstr>
      <vt:lpstr>Opening the door to the great outdoors</vt:lpstr>
      <vt:lpstr>Slide 2</vt:lpstr>
      <vt:lpstr>Slide 3</vt:lpstr>
      <vt:lpstr>Basic Amenities provided: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Challenges involved…</vt:lpstr>
      <vt:lpstr>Slide 15</vt:lpstr>
      <vt:lpstr>Slide 16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2011-09-01T20:31:09Z</dcterms:created>
  <dcterms:modified xsi:type="dcterms:W3CDTF">2013-09-17T16:20:13Z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TC016745519991</vt:lpwstr>
  </property>
</Properties>
</file>