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8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1" r:id="rId19"/>
    <p:sldId id="276" r:id="rId20"/>
    <p:sldId id="272" r:id="rId21"/>
    <p:sldId id="273" r:id="rId22"/>
    <p:sldId id="279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7B544-B3E6-4FD0-A8E5-18A960AFC166}" type="datetimeFigureOut">
              <a:rPr lang="en-US" smtClean="0"/>
              <a:t>10/22/2016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26ED0-A44B-49D7-A309-68B9B03B5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51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10/22/2016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10/22/2016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10/22/2016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10/22/2016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10/22/2016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02525"/>
            <a:ext cx="9144000" cy="83820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z="5400" dirty="0" smtClean="0">
                <a:solidFill>
                  <a:schemeClr val="tx1"/>
                </a:solidFill>
                <a:latin typeface="Microsoft PhagsPa" panose="020B0502040204020203" pitchFamily="34" charset="0"/>
                <a:ea typeface="Microsoft JhengHei UI" panose="020B0604030504040204" pitchFamily="34" charset="-120"/>
                <a:cs typeface="Aharoni" panose="02010803020104030203" pitchFamily="2" charset="-79"/>
              </a:rPr>
              <a:t/>
            </a:r>
            <a:br>
              <a:rPr lang="en-US" sz="5400" dirty="0" smtClean="0">
                <a:solidFill>
                  <a:schemeClr val="tx1"/>
                </a:solidFill>
                <a:latin typeface="Microsoft PhagsPa" panose="020B0502040204020203" pitchFamily="34" charset="0"/>
                <a:ea typeface="Microsoft JhengHei UI" panose="020B0604030504040204" pitchFamily="34" charset="-120"/>
                <a:cs typeface="Aharoni" panose="02010803020104030203" pitchFamily="2" charset="-79"/>
              </a:rPr>
            </a:br>
            <a:r>
              <a:rPr lang="en-US" sz="5400" dirty="0" smtClean="0">
                <a:solidFill>
                  <a:schemeClr val="tx1"/>
                </a:solidFill>
                <a:latin typeface="Microsoft PhagsPa" panose="020B0502040204020203" pitchFamily="34" charset="0"/>
                <a:ea typeface="Microsoft JhengHei UI" panose="020B0604030504040204" pitchFamily="34" charset="-120"/>
                <a:cs typeface="Aharoni" panose="02010803020104030203" pitchFamily="2" charset="-79"/>
              </a:rPr>
              <a:t>REDEEMING YOUR TOKEN</a:t>
            </a:r>
            <a:endParaRPr lang="en-US" sz="5400" dirty="0">
              <a:solidFill>
                <a:schemeClr val="tx1"/>
              </a:solidFill>
              <a:latin typeface="Microsoft PhagsPa" panose="020B0502040204020203" pitchFamily="34" charset="0"/>
              <a:ea typeface="Microsoft JhengHei UI" panose="020B0604030504040204" pitchFamily="34" charset="-120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267200"/>
            <a:ext cx="5410200" cy="106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Dustin Gibson &amp; Sukie Glick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034" y="2514600"/>
            <a:ext cx="2859118" cy="4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03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OPPRESSION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A system that maintains advantage and disadvantage based on social group memberships and operates, intentionally and unintentionally, on individual, institutional, and cultural levels.</a:t>
            </a:r>
          </a:p>
        </p:txBody>
      </p:sp>
    </p:spTree>
    <p:extLst>
      <p:ext uri="{BB962C8B-B14F-4D97-AF65-F5344CB8AC3E}">
        <p14:creationId xmlns:p14="http://schemas.microsoft.com/office/powerpoint/2010/main" val="1263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ETHNICITY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A </a:t>
            </a:r>
            <a:r>
              <a:rPr lang="en-US" sz="3200" dirty="0">
                <a:latin typeface="+mj-lt"/>
              </a:rPr>
              <a:t>category that describes membership to a group based on real or presumed common ancestry, shared languages and/or religious beliefs, cultural heritage and group history.</a:t>
            </a:r>
          </a:p>
        </p:txBody>
      </p:sp>
    </p:spTree>
    <p:extLst>
      <p:ext uri="{BB962C8B-B14F-4D97-AF65-F5344CB8AC3E}">
        <p14:creationId xmlns:p14="http://schemas.microsoft.com/office/powerpoint/2010/main" val="1263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IDENTITY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The </a:t>
            </a:r>
            <a:r>
              <a:rPr lang="en-US" sz="3200" dirty="0">
                <a:latin typeface="+mj-lt"/>
              </a:rPr>
              <a:t>system of ordering a society in which people are divided into sets based on perceived social or economic status.</a:t>
            </a:r>
          </a:p>
        </p:txBody>
      </p:sp>
    </p:spTree>
    <p:extLst>
      <p:ext uri="{BB962C8B-B14F-4D97-AF65-F5344CB8AC3E}">
        <p14:creationId xmlns:p14="http://schemas.microsoft.com/office/powerpoint/2010/main" val="277428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GENDER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A </a:t>
            </a:r>
            <a:r>
              <a:rPr lang="en-US" sz="3200" dirty="0">
                <a:latin typeface="+mj-lt"/>
              </a:rPr>
              <a:t>social identity used interchangeably with biological sex in a system that presumes if one has male characteristics, one is male, and if one has female characteristics, one is female. </a:t>
            </a:r>
          </a:p>
        </p:txBody>
      </p:sp>
    </p:spTree>
    <p:extLst>
      <p:ext uri="{BB962C8B-B14F-4D97-AF65-F5344CB8AC3E}">
        <p14:creationId xmlns:p14="http://schemas.microsoft.com/office/powerpoint/2010/main" val="277428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SEXUAL ORIENTATION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One’s natural preference in sexual and/or romantic partners.</a:t>
            </a:r>
          </a:p>
        </p:txBody>
      </p:sp>
    </p:spTree>
    <p:extLst>
      <p:ext uri="{BB962C8B-B14F-4D97-AF65-F5344CB8AC3E}">
        <p14:creationId xmlns:p14="http://schemas.microsoft.com/office/powerpoint/2010/main" val="36981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CLASS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The </a:t>
            </a:r>
            <a:r>
              <a:rPr lang="en-US" sz="3200" dirty="0">
                <a:latin typeface="+mj-lt"/>
              </a:rPr>
              <a:t>system of ordering a society in which people are divided into sets based on perceived social or economic status.</a:t>
            </a:r>
          </a:p>
        </p:txBody>
      </p:sp>
    </p:spTree>
    <p:extLst>
      <p:ext uri="{BB962C8B-B14F-4D97-AF65-F5344CB8AC3E}">
        <p14:creationId xmlns:p14="http://schemas.microsoft.com/office/powerpoint/2010/main" val="60372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31000" t="-20000" r="-31000" b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05000"/>
            <a:ext cx="7772400" cy="10572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SYSTEM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685800" y="3200400"/>
            <a:ext cx="7772400" cy="1417637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A </a:t>
            </a:r>
            <a:r>
              <a:rPr lang="en-US" sz="3200" dirty="0">
                <a:solidFill>
                  <a:schemeClr val="tx1"/>
                </a:solidFill>
              </a:rPr>
              <a:t>set of principles or procedures according to which something is done; an organized scheme or method.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1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THE </a:t>
            </a:r>
            <a:r>
              <a:rPr lang="en-US" sz="60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“-ISMS</a:t>
            </a:r>
            <a:r>
              <a:rPr lang="en-US" sz="60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”</a:t>
            </a:r>
            <a:endParaRPr lang="en-US" sz="6000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ABLESIM</a:t>
            </a:r>
            <a:endParaRPr lang="en-US" b="1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RACISM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2008, only 27% of polling places were fully accessible 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“If a white man wants to lynch me, that’s his problem. If he’s got the power to lynch me, that’s my problem. Racism is not a question of attitude; it’s a question of power.”  – </a:t>
            </a:r>
            <a:r>
              <a:rPr lang="en-US" dirty="0" err="1"/>
              <a:t>Stokely</a:t>
            </a:r>
            <a:r>
              <a:rPr lang="en-US" dirty="0"/>
              <a:t> Carmichael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3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6" y="228599"/>
            <a:ext cx="8497494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5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1"/>
                </a:solidFill>
                <a:latin typeface="Microsoft PhagsPa" panose="020B0502040204020203" pitchFamily="34" charset="0"/>
              </a:rPr>
              <a:t>INTERSECTIONALITY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“There is no such thing as a single  issue struggle because we do not live single issue lives.” 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– </a:t>
            </a:r>
            <a:r>
              <a:rPr lang="en-US" sz="3600" dirty="0" err="1" smtClean="0">
                <a:solidFill>
                  <a:schemeClr val="tx1"/>
                </a:solidFill>
              </a:rPr>
              <a:t>Audre</a:t>
            </a:r>
            <a:r>
              <a:rPr lang="en-US" sz="3600" dirty="0" smtClean="0">
                <a:solidFill>
                  <a:schemeClr val="tx1"/>
                </a:solidFill>
              </a:rPr>
              <a:t> Lorde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1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95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Microsoft PhagsPa" panose="020B0502040204020203" pitchFamily="34" charset="0"/>
              </a:rPr>
              <a:t>#</a:t>
            </a:r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DISABILITYSOLIDARITY</a:t>
            </a:r>
            <a:b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Dustin Gibson: @</a:t>
            </a:r>
            <a:r>
              <a:rPr lang="en-US" sz="1800" dirty="0" err="1" smtClean="0">
                <a:solidFill>
                  <a:schemeClr val="tx1"/>
                </a:solidFill>
                <a:latin typeface="Microsoft PhagsPa" panose="020B0502040204020203" pitchFamily="34" charset="0"/>
              </a:rPr>
              <a:t>notthreefifths</a:t>
            </a:r>
            <a:r>
              <a:rPr lang="en-US" sz="18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  Sukie Glick: @</a:t>
            </a:r>
            <a:r>
              <a:rPr lang="en-US" sz="1800" dirty="0" err="1" smtClean="0">
                <a:solidFill>
                  <a:schemeClr val="tx1"/>
                </a:solidFill>
                <a:latin typeface="Microsoft PhagsPa" panose="020B0502040204020203" pitchFamily="34" charset="0"/>
              </a:rPr>
              <a:t>disABILITYLINK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5" y="1717673"/>
            <a:ext cx="4041775" cy="4291017"/>
          </a:xfrm>
        </p:spPr>
      </p:pic>
    </p:spTree>
    <p:extLst>
      <p:ext uri="{BB962C8B-B14F-4D97-AF65-F5344CB8AC3E}">
        <p14:creationId xmlns:p14="http://schemas.microsoft.com/office/powerpoint/2010/main" val="1231814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411582" y="41148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257800" y="5029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43400" y="5029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429000" y="3143791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57800" y="4114799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34691" y="3124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57800" y="3124199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34691" y="41148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94164" y="5029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14400" y="1371600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Connect all of the dots, using only 4 lines, without stopping </a:t>
            </a:r>
          </a:p>
        </p:txBody>
      </p:sp>
    </p:spTree>
    <p:extLst>
      <p:ext uri="{BB962C8B-B14F-4D97-AF65-F5344CB8AC3E}">
        <p14:creationId xmlns:p14="http://schemas.microsoft.com/office/powerpoint/2010/main" val="42537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88474" y="1392282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54783" y="5029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43400" y="5029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88474" y="3124198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154783" y="3133996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34691" y="3124200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72200" y="1342206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43400" y="1361801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97182" y="5029199"/>
            <a:ext cx="457200" cy="485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2717074" y="1604552"/>
            <a:ext cx="8708" cy="52534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725782" y="1635033"/>
            <a:ext cx="5199018" cy="507056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725782" y="1584957"/>
            <a:ext cx="5580018" cy="527304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725782" y="1584957"/>
            <a:ext cx="5580018" cy="5007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69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Microsoft PhagsPa" panose="020B0502040204020203" pitchFamily="34" charset="0"/>
              </a:rPr>
              <a:t>WHAT CAN CIL’S DO?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87993"/>
            <a:ext cx="4038600" cy="4350377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Signage</a:t>
            </a:r>
          </a:p>
          <a:p>
            <a:r>
              <a:rPr lang="en-US" dirty="0">
                <a:solidFill>
                  <a:schemeClr val="tx1"/>
                </a:solidFill>
              </a:rPr>
              <a:t>History</a:t>
            </a:r>
          </a:p>
          <a:p>
            <a:r>
              <a:rPr lang="en-US" dirty="0">
                <a:solidFill>
                  <a:schemeClr val="tx1"/>
                </a:solidFill>
              </a:rPr>
              <a:t>Current Events</a:t>
            </a:r>
          </a:p>
          <a:p>
            <a:r>
              <a:rPr lang="en-US" dirty="0">
                <a:solidFill>
                  <a:schemeClr val="tx1"/>
                </a:solidFill>
              </a:rPr>
              <a:t>Peer to Peer</a:t>
            </a:r>
          </a:p>
          <a:p>
            <a:r>
              <a:rPr lang="en-US" dirty="0">
                <a:solidFill>
                  <a:schemeClr val="tx1"/>
                </a:solidFill>
              </a:rPr>
              <a:t>BLM Philosophy</a:t>
            </a:r>
          </a:p>
          <a:p>
            <a:r>
              <a:rPr lang="en-US" dirty="0">
                <a:solidFill>
                  <a:schemeClr val="tx1"/>
                </a:solidFill>
              </a:rPr>
              <a:t>In-House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Hiring, volunteer outreach, board, trainings</a:t>
            </a:r>
          </a:p>
          <a:p>
            <a:r>
              <a:rPr lang="en-US" dirty="0">
                <a:solidFill>
                  <a:schemeClr val="tx1"/>
                </a:solidFill>
              </a:rPr>
              <a:t>Community Connections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85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CONTACT INFO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996570"/>
            <a:ext cx="4995862" cy="4406072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Dustin Gibson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@</a:t>
            </a:r>
            <a:r>
              <a:rPr lang="en-US" dirty="0" err="1" smtClean="0">
                <a:solidFill>
                  <a:schemeClr val="tx1"/>
                </a:solidFill>
              </a:rPr>
              <a:t>notthreefifths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dustinpgibsosn@gmail.com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Sukie Glick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sglick@disabilitylink.org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92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609600"/>
            <a:ext cx="5711824" cy="5143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START THE CONVERSATION</a:t>
            </a:r>
            <a:endParaRPr lang="en-US" sz="3200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7" r="1250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Vice President Joe Biden, Harvard professor Henry Louis Gates, Jr., Cambridge police Sergeant James Crowley, and </a:t>
            </a:r>
            <a:r>
              <a:rPr lang="en-US" dirty="0" smtClean="0">
                <a:solidFill>
                  <a:schemeClr val="tx1"/>
                </a:solidFill>
              </a:rPr>
              <a:t>President Obama having a conversation during the “Beer Summit”.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GUIDELINES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SUPPORT EACH OTHER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Support,  not taking care of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POWER DYNAMICS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Understanding the privileges we hold in the space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LITERACY MOMENT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Let us know if you don’t know a concept or term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ACCESSIBILITY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ACCOUNTABILITY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Checks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MOVE UP, MOVE BACK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Be conscious of the space we take up, make room for everyone in the conversation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ONE MIC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One person sharing at a time.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RESPECT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EYE STATEMENTS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Use personal experiences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SAFE SPACE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Stories don’t leave the room, but information does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0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05000"/>
            <a:ext cx="7772400" cy="10572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z="6000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VOCABULARY TOOLS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685800" y="3200400"/>
            <a:ext cx="7772400" cy="1417637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Power, privilege, oppression, race, ethnicity, identity, gender, </a:t>
            </a:r>
            <a:r>
              <a:rPr lang="en-US" sz="3200" dirty="0">
                <a:solidFill>
                  <a:schemeClr val="tx1"/>
                </a:solidFill>
              </a:rPr>
              <a:t>s</a:t>
            </a:r>
            <a:r>
              <a:rPr lang="en-US" sz="3200" dirty="0" smtClean="0">
                <a:solidFill>
                  <a:schemeClr val="tx1"/>
                </a:solidFill>
              </a:rPr>
              <a:t>exual </a:t>
            </a:r>
            <a:r>
              <a:rPr lang="en-US" sz="3200" dirty="0">
                <a:solidFill>
                  <a:schemeClr val="tx1"/>
                </a:solidFill>
              </a:rPr>
              <a:t>o</a:t>
            </a:r>
            <a:r>
              <a:rPr lang="en-US" sz="3200" dirty="0" smtClean="0">
                <a:solidFill>
                  <a:schemeClr val="tx1"/>
                </a:solidFill>
              </a:rPr>
              <a:t>rientation and class.</a:t>
            </a:r>
            <a:endParaRPr lang="en-US" sz="32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Microsoft PhagsPa" panose="020B0502040204020203" pitchFamily="34" charset="0"/>
              </a:rPr>
              <a:t>POWER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The ability to decide who will access to resources; the capacity to direct or influence the behavior of others, oneself, and/or the course of events.</a:t>
            </a:r>
          </a:p>
        </p:txBody>
      </p:sp>
    </p:spTree>
    <p:extLst>
      <p:ext uri="{BB962C8B-B14F-4D97-AF65-F5344CB8AC3E}">
        <p14:creationId xmlns:p14="http://schemas.microsoft.com/office/powerpoint/2010/main" val="95064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PRIVILEGE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Unearned access to resources only readily available to some people as a result of their advantaged social group membership.</a:t>
            </a:r>
          </a:p>
        </p:txBody>
      </p:sp>
    </p:spTree>
    <p:extLst>
      <p:ext uri="{BB962C8B-B14F-4D97-AF65-F5344CB8AC3E}">
        <p14:creationId xmlns:p14="http://schemas.microsoft.com/office/powerpoint/2010/main" val="318367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OPPRESSION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A system that maintains advantage and disadvantage based on social group memberships and operates, intentionally and unintentionally, on individual, institutional, and cultural levels.</a:t>
            </a:r>
          </a:p>
        </p:txBody>
      </p:sp>
    </p:spTree>
    <p:extLst>
      <p:ext uri="{BB962C8B-B14F-4D97-AF65-F5344CB8AC3E}">
        <p14:creationId xmlns:p14="http://schemas.microsoft.com/office/powerpoint/2010/main" val="230112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Microsoft PhagsPa" panose="020B0502040204020203" pitchFamily="34" charset="0"/>
              </a:rPr>
              <a:t>RACE</a:t>
            </a:r>
            <a:endParaRPr lang="en-US" dirty="0">
              <a:solidFill>
                <a:schemeClr val="tx1"/>
              </a:solidFill>
              <a:latin typeface="Microsoft PhagsPa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5146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A </a:t>
            </a:r>
            <a:r>
              <a:rPr lang="en-US" sz="3200" dirty="0">
                <a:latin typeface="+mj-lt"/>
              </a:rPr>
              <a:t>socio-historical category used to divide people into populations or groups based on physical appearance, such as skin color, eye color, hair color, etc.</a:t>
            </a:r>
          </a:p>
        </p:txBody>
      </p:sp>
    </p:spTree>
    <p:extLst>
      <p:ext uri="{BB962C8B-B14F-4D97-AF65-F5344CB8AC3E}">
        <p14:creationId xmlns:p14="http://schemas.microsoft.com/office/powerpoint/2010/main" val="1263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749</TotalTime>
  <Words>574</Words>
  <Application>Microsoft Office PowerPoint</Application>
  <PresentationFormat>On-screen Show (4:3)</PresentationFormat>
  <Paragraphs>102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Executive</vt:lpstr>
      <vt:lpstr> REDEEMING YOUR TOKEN</vt:lpstr>
      <vt:lpstr>#DISABILITYSOLIDARITY Dustin Gibson: @notthreefifths  Sukie Glick: @disABILITYLINK</vt:lpstr>
      <vt:lpstr>START THE CONVERSATION</vt:lpstr>
      <vt:lpstr>GUIDELINES</vt:lpstr>
      <vt:lpstr>VOCABULARY TOOLS</vt:lpstr>
      <vt:lpstr>POWER</vt:lpstr>
      <vt:lpstr>PRIVILEGE</vt:lpstr>
      <vt:lpstr>OPPRESSION</vt:lpstr>
      <vt:lpstr>RACE</vt:lpstr>
      <vt:lpstr>OPPRESSION</vt:lpstr>
      <vt:lpstr>ETHNICITY</vt:lpstr>
      <vt:lpstr>IDENTITY</vt:lpstr>
      <vt:lpstr>GENDER</vt:lpstr>
      <vt:lpstr>SEXUAL ORIENTATION</vt:lpstr>
      <vt:lpstr>CLASS</vt:lpstr>
      <vt:lpstr>SYSTEM</vt:lpstr>
      <vt:lpstr>THE “-ISMS”</vt:lpstr>
      <vt:lpstr>PowerPoint Presentation</vt:lpstr>
      <vt:lpstr>INTERSECTIONALITY</vt:lpstr>
      <vt:lpstr>PowerPoint Presentation</vt:lpstr>
      <vt:lpstr>PowerPoint Presentation</vt:lpstr>
      <vt:lpstr>WHAT CAN CIL’S DO?</vt:lpstr>
      <vt:lpstr>CONTACT INFO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Redeeming Your Token</dc:title>
  <dc:creator>Dustin Gibson</dc:creator>
  <cp:lastModifiedBy>Dustin Gibson</cp:lastModifiedBy>
  <cp:revision>24</cp:revision>
  <dcterms:created xsi:type="dcterms:W3CDTF">2016-10-21T14:14:08Z</dcterms:created>
  <dcterms:modified xsi:type="dcterms:W3CDTF">2016-10-22T16:53:39Z</dcterms:modified>
</cp:coreProperties>
</file>