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2" r:id="rId2"/>
  </p:sldMasterIdLst>
  <p:notesMasterIdLst>
    <p:notesMasterId r:id="rId21"/>
  </p:notesMasterIdLst>
  <p:handoutMasterIdLst>
    <p:handoutMasterId r:id="rId22"/>
  </p:handoutMasterIdLst>
  <p:sldIdLst>
    <p:sldId id="345" r:id="rId3"/>
    <p:sldId id="264" r:id="rId4"/>
    <p:sldId id="375" r:id="rId5"/>
    <p:sldId id="376" r:id="rId6"/>
    <p:sldId id="379" r:id="rId7"/>
    <p:sldId id="377" r:id="rId8"/>
    <p:sldId id="283" r:id="rId9"/>
    <p:sldId id="357" r:id="rId10"/>
    <p:sldId id="367" r:id="rId11"/>
    <p:sldId id="380" r:id="rId12"/>
    <p:sldId id="381" r:id="rId13"/>
    <p:sldId id="382" r:id="rId14"/>
    <p:sldId id="383" r:id="rId15"/>
    <p:sldId id="384" r:id="rId16"/>
    <p:sldId id="385" r:id="rId17"/>
    <p:sldId id="386" r:id="rId18"/>
    <p:sldId id="387" r:id="rId19"/>
    <p:sldId id="356" r:id="rId20"/>
  </p:sldIdLst>
  <p:sldSz cx="9144000" cy="6858000" type="screen4x3"/>
  <p:notesSz cx="68580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 uri="{2D200454-40CA-4A62-9FC3-DE9A4176ACB9}">
      <p15:notesGuideLst xmlns="" xmlns:p15="http://schemas.microsoft.com/office/powerpoint/2012/main">
        <p15:guide id="1" orient="horz" pos="2928">
          <p15:clr>
            <a:srgbClr val="A4A3A4"/>
          </p15:clr>
        </p15:guide>
        <p15:guide id="2" pos="2167">
          <p15:clr>
            <a:srgbClr val="A4A3A4"/>
          </p15:clr>
        </p15:guide>
        <p15:guide id="3" pos="2208">
          <p15:clr>
            <a:srgbClr val="A4A3A4"/>
          </p15:clr>
        </p15:guide>
        <p15:guide id="4" pos="2120">
          <p15:clr>
            <a:srgbClr val="A4A3A4"/>
          </p15:clr>
        </p15:guide>
        <p15:guide id="5"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88" autoAdjust="0"/>
    <p:restoredTop sz="86392" autoAdjust="0"/>
  </p:normalViewPr>
  <p:slideViewPr>
    <p:cSldViewPr snapToGrid="0" snapToObjects="1">
      <p:cViewPr>
        <p:scale>
          <a:sx n="69" d="100"/>
          <a:sy n="69" d="100"/>
        </p:scale>
        <p:origin x="-816"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Grid="0" snapToObjects="1">
      <p:cViewPr varScale="1">
        <p:scale>
          <a:sx n="81" d="100"/>
          <a:sy n="81" d="100"/>
        </p:scale>
        <p:origin x="-2088" y="-96"/>
      </p:cViewPr>
      <p:guideLst>
        <p:guide orient="horz" pos="2928"/>
        <p:guide pos="2167"/>
        <p:guide pos="2208"/>
        <p:guide pos="212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0"/>
            <a:ext cx="2972590" cy="465138"/>
          </a:xfrm>
          <a:prstGeom prst="rect">
            <a:avLst/>
          </a:prstGeom>
        </p:spPr>
        <p:txBody>
          <a:bodyPr vert="horz" lIns="91879" tIns="45939" rIns="91879" bIns="45939" rtlCol="0"/>
          <a:lstStyle>
            <a:lvl1pPr algn="l">
              <a:defRPr sz="1200"/>
            </a:lvl1pPr>
          </a:lstStyle>
          <a:p>
            <a:endParaRPr lang="en-US" dirty="0"/>
          </a:p>
        </p:txBody>
      </p:sp>
      <p:sp>
        <p:nvSpPr>
          <p:cNvPr id="3" name="Date Placeholder 2"/>
          <p:cNvSpPr>
            <a:spLocks noGrp="1"/>
          </p:cNvSpPr>
          <p:nvPr>
            <p:ph type="dt" sz="quarter" idx="1"/>
          </p:nvPr>
        </p:nvSpPr>
        <p:spPr>
          <a:xfrm>
            <a:off x="3883828" y="0"/>
            <a:ext cx="2972589" cy="465138"/>
          </a:xfrm>
          <a:prstGeom prst="rect">
            <a:avLst/>
          </a:prstGeom>
        </p:spPr>
        <p:txBody>
          <a:bodyPr vert="horz" lIns="91879" tIns="45939" rIns="91879" bIns="45939" rtlCol="0"/>
          <a:lstStyle>
            <a:lvl1pPr algn="r">
              <a:defRPr sz="1200"/>
            </a:lvl1pPr>
          </a:lstStyle>
          <a:p>
            <a:fld id="{7C9F5959-7556-4E96-B5EF-EA566524781D}" type="datetimeFigureOut">
              <a:rPr lang="en-US" smtClean="0"/>
              <a:pPr/>
              <a:t>10/14/2015</a:t>
            </a:fld>
            <a:endParaRPr lang="en-US" dirty="0"/>
          </a:p>
        </p:txBody>
      </p:sp>
      <p:sp>
        <p:nvSpPr>
          <p:cNvPr id="4" name="Footer Placeholder 3"/>
          <p:cNvSpPr>
            <a:spLocks noGrp="1"/>
          </p:cNvSpPr>
          <p:nvPr>
            <p:ph type="ftr" sz="quarter" idx="2"/>
          </p:nvPr>
        </p:nvSpPr>
        <p:spPr>
          <a:xfrm>
            <a:off x="2" y="8829675"/>
            <a:ext cx="2972590" cy="465138"/>
          </a:xfrm>
          <a:prstGeom prst="rect">
            <a:avLst/>
          </a:prstGeom>
        </p:spPr>
        <p:txBody>
          <a:bodyPr vert="horz" lIns="91879" tIns="45939" rIns="91879" bIns="45939"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3828" y="8829675"/>
            <a:ext cx="2972589" cy="465138"/>
          </a:xfrm>
          <a:prstGeom prst="rect">
            <a:avLst/>
          </a:prstGeom>
        </p:spPr>
        <p:txBody>
          <a:bodyPr vert="horz" lIns="91879" tIns="45939" rIns="91879" bIns="45939" rtlCol="0" anchor="b"/>
          <a:lstStyle>
            <a:lvl1pPr algn="r">
              <a:defRPr sz="1200"/>
            </a:lvl1pPr>
          </a:lstStyle>
          <a:p>
            <a:fld id="{4FA2D2B3-4F41-4A21-957F-D58E9D691105}" type="slidenum">
              <a:rPr lang="en-US" smtClean="0"/>
              <a:pPr/>
              <a:t>‹#›</a:t>
            </a:fld>
            <a:endParaRPr lang="en-US" dirty="0"/>
          </a:p>
        </p:txBody>
      </p:sp>
    </p:spTree>
    <p:extLst>
      <p:ext uri="{BB962C8B-B14F-4D97-AF65-F5344CB8AC3E}">
        <p14:creationId xmlns:p14="http://schemas.microsoft.com/office/powerpoint/2010/main" val="190518728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0"/>
            <a:ext cx="2972421" cy="465138"/>
          </a:xfrm>
          <a:prstGeom prst="rect">
            <a:avLst/>
          </a:prstGeom>
        </p:spPr>
        <p:txBody>
          <a:bodyPr vert="horz" lIns="91879" tIns="45939" rIns="91879" bIns="45939" rtlCol="0"/>
          <a:lstStyle>
            <a:lvl1pPr algn="l">
              <a:defRPr sz="1200"/>
            </a:lvl1pPr>
          </a:lstStyle>
          <a:p>
            <a:endParaRPr lang="en-US" dirty="0"/>
          </a:p>
        </p:txBody>
      </p:sp>
      <p:sp>
        <p:nvSpPr>
          <p:cNvPr id="3" name="Date Placeholder 2"/>
          <p:cNvSpPr>
            <a:spLocks noGrp="1"/>
          </p:cNvSpPr>
          <p:nvPr>
            <p:ph type="dt" idx="1"/>
          </p:nvPr>
        </p:nvSpPr>
        <p:spPr>
          <a:xfrm>
            <a:off x="3884028" y="0"/>
            <a:ext cx="2972421" cy="465138"/>
          </a:xfrm>
          <a:prstGeom prst="rect">
            <a:avLst/>
          </a:prstGeom>
        </p:spPr>
        <p:txBody>
          <a:bodyPr vert="horz" lIns="91879" tIns="45939" rIns="91879" bIns="45939" rtlCol="0"/>
          <a:lstStyle>
            <a:lvl1pPr algn="r">
              <a:defRPr sz="1200"/>
            </a:lvl1pPr>
          </a:lstStyle>
          <a:p>
            <a:r>
              <a:rPr lang="en-US" dirty="0" smtClean="0"/>
              <a:t>1/26/2015</a:t>
            </a:r>
            <a:endParaRPr lang="en-US" dirty="0"/>
          </a:p>
        </p:txBody>
      </p:sp>
      <p:sp>
        <p:nvSpPr>
          <p:cNvPr id="4" name="Slide Image Placeholder 3"/>
          <p:cNvSpPr>
            <a:spLocks noGrp="1" noRot="1" noChangeAspect="1"/>
          </p:cNvSpPr>
          <p:nvPr>
            <p:ph type="sldImg" idx="2"/>
          </p:nvPr>
        </p:nvSpPr>
        <p:spPr>
          <a:xfrm>
            <a:off x="1104900" y="696913"/>
            <a:ext cx="4648200" cy="3486150"/>
          </a:xfrm>
          <a:prstGeom prst="rect">
            <a:avLst/>
          </a:prstGeom>
          <a:noFill/>
          <a:ln w="12700">
            <a:solidFill>
              <a:prstClr val="black"/>
            </a:solidFill>
          </a:ln>
        </p:spPr>
        <p:txBody>
          <a:bodyPr vert="horz" lIns="91879" tIns="45939" rIns="91879" bIns="45939" rtlCol="0" anchor="ctr"/>
          <a:lstStyle/>
          <a:p>
            <a:endParaRPr lang="en-US" dirty="0"/>
          </a:p>
        </p:txBody>
      </p:sp>
      <p:sp>
        <p:nvSpPr>
          <p:cNvPr id="5" name="Notes Placeholder 4"/>
          <p:cNvSpPr>
            <a:spLocks noGrp="1"/>
          </p:cNvSpPr>
          <p:nvPr>
            <p:ph type="body" sz="quarter" idx="3"/>
          </p:nvPr>
        </p:nvSpPr>
        <p:spPr>
          <a:xfrm>
            <a:off x="686421" y="4416429"/>
            <a:ext cx="5485159" cy="4183063"/>
          </a:xfrm>
          <a:prstGeom prst="rect">
            <a:avLst/>
          </a:prstGeom>
        </p:spPr>
        <p:txBody>
          <a:bodyPr vert="horz" lIns="91879" tIns="45939" rIns="91879" bIns="4593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3" y="8829675"/>
            <a:ext cx="2972421" cy="465138"/>
          </a:xfrm>
          <a:prstGeom prst="rect">
            <a:avLst/>
          </a:prstGeom>
        </p:spPr>
        <p:txBody>
          <a:bodyPr vert="horz" lIns="91879" tIns="45939" rIns="91879" bIns="4593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028" y="8829675"/>
            <a:ext cx="2972421" cy="465138"/>
          </a:xfrm>
          <a:prstGeom prst="rect">
            <a:avLst/>
          </a:prstGeom>
        </p:spPr>
        <p:txBody>
          <a:bodyPr vert="horz" lIns="91879" tIns="45939" rIns="91879" bIns="45939" rtlCol="0" anchor="b"/>
          <a:lstStyle>
            <a:lvl1pPr algn="r">
              <a:defRPr sz="1200"/>
            </a:lvl1pPr>
          </a:lstStyle>
          <a:p>
            <a:fld id="{A6E7F1A3-7A5F-4753-8F3C-7ED12965CE88}" type="slidenum">
              <a:rPr lang="en-US" smtClean="0"/>
              <a:pPr/>
              <a:t>‹#›</a:t>
            </a:fld>
            <a:endParaRPr lang="en-US" dirty="0"/>
          </a:p>
        </p:txBody>
      </p:sp>
    </p:spTree>
    <p:extLst>
      <p:ext uri="{BB962C8B-B14F-4D97-AF65-F5344CB8AC3E}">
        <p14:creationId xmlns:p14="http://schemas.microsoft.com/office/powerpoint/2010/main" val="32065211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6E7F1A3-7A5F-4753-8F3C-7ED12965CE88}" type="slidenum">
              <a:rPr lang="en-US" smtClean="0"/>
              <a:pPr/>
              <a:t>1</a:t>
            </a:fld>
            <a:endParaRPr lang="en-US" dirty="0"/>
          </a:p>
        </p:txBody>
      </p:sp>
    </p:spTree>
    <p:extLst>
      <p:ext uri="{BB962C8B-B14F-4D97-AF65-F5344CB8AC3E}">
        <p14:creationId xmlns:p14="http://schemas.microsoft.com/office/powerpoint/2010/main" val="24082702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6E7F1A3-7A5F-4753-8F3C-7ED12965CE88}" type="slidenum">
              <a:rPr lang="en-US" smtClean="0"/>
              <a:pPr/>
              <a:t>14</a:t>
            </a:fld>
            <a:endParaRPr lang="en-US" dirty="0"/>
          </a:p>
        </p:txBody>
      </p:sp>
    </p:spTree>
    <p:extLst>
      <p:ext uri="{BB962C8B-B14F-4D97-AF65-F5344CB8AC3E}">
        <p14:creationId xmlns:p14="http://schemas.microsoft.com/office/powerpoint/2010/main" val="9485183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6E7F1A3-7A5F-4753-8F3C-7ED12965CE88}" type="slidenum">
              <a:rPr lang="en-US" smtClean="0"/>
              <a:pPr/>
              <a:t>15</a:t>
            </a:fld>
            <a:endParaRPr lang="en-US" dirty="0"/>
          </a:p>
        </p:txBody>
      </p:sp>
    </p:spTree>
    <p:extLst>
      <p:ext uri="{BB962C8B-B14F-4D97-AF65-F5344CB8AC3E}">
        <p14:creationId xmlns:p14="http://schemas.microsoft.com/office/powerpoint/2010/main" val="2906087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6E7F1A3-7A5F-4753-8F3C-7ED12965CE88}" type="slidenum">
              <a:rPr lang="en-US" smtClean="0"/>
              <a:pPr/>
              <a:t>16</a:t>
            </a:fld>
            <a:endParaRPr lang="en-US" dirty="0"/>
          </a:p>
        </p:txBody>
      </p:sp>
    </p:spTree>
    <p:extLst>
      <p:ext uri="{BB962C8B-B14F-4D97-AF65-F5344CB8AC3E}">
        <p14:creationId xmlns:p14="http://schemas.microsoft.com/office/powerpoint/2010/main" val="12489524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6E7F1A3-7A5F-4753-8F3C-7ED12965CE88}" type="slidenum">
              <a:rPr lang="en-US" smtClean="0"/>
              <a:pPr/>
              <a:t>17</a:t>
            </a:fld>
            <a:endParaRPr lang="en-US" dirty="0"/>
          </a:p>
        </p:txBody>
      </p:sp>
    </p:spTree>
    <p:extLst>
      <p:ext uri="{BB962C8B-B14F-4D97-AF65-F5344CB8AC3E}">
        <p14:creationId xmlns:p14="http://schemas.microsoft.com/office/powerpoint/2010/main" val="7477489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6E7F1A3-7A5F-4753-8F3C-7ED12965CE88}" type="slidenum">
              <a:rPr lang="en-US" smtClean="0"/>
              <a:pPr/>
              <a:t>18</a:t>
            </a:fld>
            <a:endParaRPr lang="en-US" dirty="0"/>
          </a:p>
        </p:txBody>
      </p:sp>
    </p:spTree>
    <p:extLst>
      <p:ext uri="{BB962C8B-B14F-4D97-AF65-F5344CB8AC3E}">
        <p14:creationId xmlns:p14="http://schemas.microsoft.com/office/powerpoint/2010/main" val="30630656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6E7F1A3-7A5F-4753-8F3C-7ED12965CE88}" type="slidenum">
              <a:rPr lang="en-US" smtClean="0"/>
              <a:pPr/>
              <a:t>2</a:t>
            </a:fld>
            <a:endParaRPr lang="en-US" dirty="0"/>
          </a:p>
        </p:txBody>
      </p:sp>
    </p:spTree>
    <p:extLst>
      <p:ext uri="{BB962C8B-B14F-4D97-AF65-F5344CB8AC3E}">
        <p14:creationId xmlns:p14="http://schemas.microsoft.com/office/powerpoint/2010/main" val="14846447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i="0" baseline="0" dirty="0" smtClean="0">
              <a:solidFill>
                <a:srgbClr val="FF0000"/>
              </a:solidFill>
              <a:effectLst/>
            </a:endParaRPr>
          </a:p>
        </p:txBody>
      </p:sp>
      <p:sp>
        <p:nvSpPr>
          <p:cNvPr id="4" name="Slide Number Placeholder 3"/>
          <p:cNvSpPr>
            <a:spLocks noGrp="1"/>
          </p:cNvSpPr>
          <p:nvPr>
            <p:ph type="sldNum" sz="quarter" idx="10"/>
          </p:nvPr>
        </p:nvSpPr>
        <p:spPr/>
        <p:txBody>
          <a:bodyPr/>
          <a:lstStyle/>
          <a:p>
            <a:fld id="{A6E7F1A3-7A5F-4753-8F3C-7ED12965CE88}" type="slidenum">
              <a:rPr lang="en-US" smtClean="0"/>
              <a:pPr/>
              <a:t>7</a:t>
            </a:fld>
            <a:endParaRPr lang="en-US" dirty="0"/>
          </a:p>
        </p:txBody>
      </p:sp>
    </p:spTree>
    <p:extLst>
      <p:ext uri="{BB962C8B-B14F-4D97-AF65-F5344CB8AC3E}">
        <p14:creationId xmlns:p14="http://schemas.microsoft.com/office/powerpoint/2010/main" val="38730060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A6E7F1A3-7A5F-4753-8F3C-7ED12965CE88}" type="slidenum">
              <a:rPr lang="en-US" smtClean="0"/>
              <a:pPr/>
              <a:t>8</a:t>
            </a:fld>
            <a:endParaRPr lang="en-US" dirty="0"/>
          </a:p>
        </p:txBody>
      </p:sp>
    </p:spTree>
    <p:extLst>
      <p:ext uri="{BB962C8B-B14F-4D97-AF65-F5344CB8AC3E}">
        <p14:creationId xmlns:p14="http://schemas.microsoft.com/office/powerpoint/2010/main" val="30501305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6E7F1A3-7A5F-4753-8F3C-7ED12965CE88}" type="slidenum">
              <a:rPr lang="en-US" smtClean="0"/>
              <a:pPr/>
              <a:t>9</a:t>
            </a:fld>
            <a:endParaRPr lang="en-US" dirty="0"/>
          </a:p>
        </p:txBody>
      </p:sp>
    </p:spTree>
    <p:extLst>
      <p:ext uri="{BB962C8B-B14F-4D97-AF65-F5344CB8AC3E}">
        <p14:creationId xmlns:p14="http://schemas.microsoft.com/office/powerpoint/2010/main" val="9103921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6E7F1A3-7A5F-4753-8F3C-7ED12965CE88}" type="slidenum">
              <a:rPr lang="en-US" smtClean="0"/>
              <a:pPr/>
              <a:t>10</a:t>
            </a:fld>
            <a:endParaRPr lang="en-US" dirty="0"/>
          </a:p>
        </p:txBody>
      </p:sp>
    </p:spTree>
    <p:extLst>
      <p:ext uri="{BB962C8B-B14F-4D97-AF65-F5344CB8AC3E}">
        <p14:creationId xmlns:p14="http://schemas.microsoft.com/office/powerpoint/2010/main" val="35409694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6E7F1A3-7A5F-4753-8F3C-7ED12965CE88}" type="slidenum">
              <a:rPr lang="en-US" smtClean="0"/>
              <a:pPr/>
              <a:t>11</a:t>
            </a:fld>
            <a:endParaRPr lang="en-US" dirty="0"/>
          </a:p>
        </p:txBody>
      </p:sp>
    </p:spTree>
    <p:extLst>
      <p:ext uri="{BB962C8B-B14F-4D97-AF65-F5344CB8AC3E}">
        <p14:creationId xmlns:p14="http://schemas.microsoft.com/office/powerpoint/2010/main" val="41811017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6E7F1A3-7A5F-4753-8F3C-7ED12965CE88}" type="slidenum">
              <a:rPr lang="en-US" smtClean="0"/>
              <a:pPr/>
              <a:t>12</a:t>
            </a:fld>
            <a:endParaRPr lang="en-US" dirty="0"/>
          </a:p>
        </p:txBody>
      </p:sp>
    </p:spTree>
    <p:extLst>
      <p:ext uri="{BB962C8B-B14F-4D97-AF65-F5344CB8AC3E}">
        <p14:creationId xmlns:p14="http://schemas.microsoft.com/office/powerpoint/2010/main" val="9841930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6E7F1A3-7A5F-4753-8F3C-7ED12965CE88}" type="slidenum">
              <a:rPr lang="en-US" smtClean="0"/>
              <a:pPr/>
              <a:t>13</a:t>
            </a:fld>
            <a:endParaRPr lang="en-US" dirty="0"/>
          </a:p>
        </p:txBody>
      </p:sp>
    </p:spTree>
    <p:extLst>
      <p:ext uri="{BB962C8B-B14F-4D97-AF65-F5344CB8AC3E}">
        <p14:creationId xmlns:p14="http://schemas.microsoft.com/office/powerpoint/2010/main" val="297986492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258681"/>
            <a:ext cx="7772400" cy="1130492"/>
          </a:xfrm>
        </p:spPr>
        <p:txBody>
          <a:bodyPr anchor="ctr" anchorCtr="0">
            <a:noAutofit/>
          </a:bodyPr>
          <a:lstStyle>
            <a:lvl1pPr algn="ctr">
              <a:defRPr sz="5500"/>
            </a:lvl1pPr>
          </a:lstStyle>
          <a:p>
            <a:r>
              <a:rPr lang="en-US" dirty="0" smtClean="0"/>
              <a:t>Click to edit Master title style</a:t>
            </a:r>
            <a:endParaRPr lang="en-US" dirty="0"/>
          </a:p>
        </p:txBody>
      </p:sp>
      <p:sp>
        <p:nvSpPr>
          <p:cNvPr id="3" name="Subtitle 2"/>
          <p:cNvSpPr>
            <a:spLocks noGrp="1"/>
          </p:cNvSpPr>
          <p:nvPr>
            <p:ph type="subTitle" idx="1"/>
          </p:nvPr>
        </p:nvSpPr>
        <p:spPr>
          <a:xfrm>
            <a:off x="685800" y="2734975"/>
            <a:ext cx="7772400" cy="553038"/>
          </a:xfrm>
        </p:spPr>
        <p:txBody>
          <a:bodyPr/>
          <a:lstStyle>
            <a:lvl1pPr marL="0" indent="0" algn="ctr">
              <a:buNone/>
              <a:defRPr>
                <a:solidFill>
                  <a:srgbClr val="00529B"/>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Tree>
    <p:extLst>
      <p:ext uri="{BB962C8B-B14F-4D97-AF65-F5344CB8AC3E}">
        <p14:creationId xmlns:p14="http://schemas.microsoft.com/office/powerpoint/2010/main" val="46663019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5698748-6789-46D5-AC5B-DE340A478CA4}" type="slidenum">
              <a:rPr lang="en-US" smtClean="0"/>
              <a:pPr/>
              <a:t>‹#›</a:t>
            </a:fld>
            <a:endParaRPr lang="en-US" dirty="0"/>
          </a:p>
        </p:txBody>
      </p:sp>
    </p:spTree>
    <p:extLst>
      <p:ext uri="{BB962C8B-B14F-4D97-AF65-F5344CB8AC3E}">
        <p14:creationId xmlns:p14="http://schemas.microsoft.com/office/powerpoint/2010/main" val="1881684013"/>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5698748-6789-46D5-AC5B-DE340A478CA4}" type="slidenum">
              <a:rPr lang="en-US" smtClean="0"/>
              <a:pPr/>
              <a:t>‹#›</a:t>
            </a:fld>
            <a:endParaRPr lang="en-US" dirty="0"/>
          </a:p>
        </p:txBody>
      </p:sp>
    </p:spTree>
    <p:extLst>
      <p:ext uri="{BB962C8B-B14F-4D97-AF65-F5344CB8AC3E}">
        <p14:creationId xmlns:p14="http://schemas.microsoft.com/office/powerpoint/2010/main" val="1159317016"/>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5698748-6789-46D5-AC5B-DE340A478CA4}" type="slidenum">
              <a:rPr lang="en-US" smtClean="0"/>
              <a:pPr/>
              <a:t>‹#›</a:t>
            </a:fld>
            <a:endParaRPr lang="en-US" dirty="0"/>
          </a:p>
        </p:txBody>
      </p:sp>
    </p:spTree>
    <p:extLst>
      <p:ext uri="{BB962C8B-B14F-4D97-AF65-F5344CB8AC3E}">
        <p14:creationId xmlns:p14="http://schemas.microsoft.com/office/powerpoint/2010/main" val="3500034342"/>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55698748-6789-46D5-AC5B-DE340A478CA4}" type="slidenum">
              <a:rPr lang="en-US" smtClean="0"/>
              <a:pPr/>
              <a:t>‹#›</a:t>
            </a:fld>
            <a:endParaRPr lang="en-US" dirty="0"/>
          </a:p>
        </p:txBody>
      </p:sp>
    </p:spTree>
    <p:extLst>
      <p:ext uri="{BB962C8B-B14F-4D97-AF65-F5344CB8AC3E}">
        <p14:creationId xmlns:p14="http://schemas.microsoft.com/office/powerpoint/2010/main" val="22095107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55698748-6789-46D5-AC5B-DE340A478CA4}" type="slidenum">
              <a:rPr lang="en-US" smtClean="0"/>
              <a:pPr/>
              <a:t>‹#›</a:t>
            </a:fld>
            <a:endParaRPr lang="en-US" dirty="0"/>
          </a:p>
        </p:txBody>
      </p:sp>
    </p:spTree>
    <p:extLst>
      <p:ext uri="{BB962C8B-B14F-4D97-AF65-F5344CB8AC3E}">
        <p14:creationId xmlns:p14="http://schemas.microsoft.com/office/powerpoint/2010/main" val="1662627190"/>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55698748-6789-46D5-AC5B-DE340A478CA4}" type="slidenum">
              <a:rPr lang="en-US" smtClean="0"/>
              <a:pPr/>
              <a:t>‹#›</a:t>
            </a:fld>
            <a:endParaRPr lang="en-US" dirty="0"/>
          </a:p>
        </p:txBody>
      </p:sp>
    </p:spTree>
    <p:extLst>
      <p:ext uri="{BB962C8B-B14F-4D97-AF65-F5344CB8AC3E}">
        <p14:creationId xmlns:p14="http://schemas.microsoft.com/office/powerpoint/2010/main" val="1013609687"/>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5698748-6789-46D5-AC5B-DE340A478CA4}" type="slidenum">
              <a:rPr lang="en-US" smtClean="0"/>
              <a:pPr/>
              <a:t>‹#›</a:t>
            </a:fld>
            <a:endParaRPr lang="en-US" dirty="0"/>
          </a:p>
        </p:txBody>
      </p:sp>
    </p:spTree>
    <p:extLst>
      <p:ext uri="{BB962C8B-B14F-4D97-AF65-F5344CB8AC3E}">
        <p14:creationId xmlns:p14="http://schemas.microsoft.com/office/powerpoint/2010/main" val="2273951654"/>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5698748-6789-46D5-AC5B-DE340A478CA4}" type="slidenum">
              <a:rPr lang="en-US" smtClean="0"/>
              <a:pPr/>
              <a:t>‹#›</a:t>
            </a:fld>
            <a:endParaRPr lang="en-US" dirty="0"/>
          </a:p>
        </p:txBody>
      </p:sp>
    </p:spTree>
    <p:extLst>
      <p:ext uri="{BB962C8B-B14F-4D97-AF65-F5344CB8AC3E}">
        <p14:creationId xmlns:p14="http://schemas.microsoft.com/office/powerpoint/2010/main" val="3177376039"/>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5698748-6789-46D5-AC5B-DE340A478CA4}" type="slidenum">
              <a:rPr lang="en-US" smtClean="0"/>
              <a:pPr/>
              <a:t>‹#›</a:t>
            </a:fld>
            <a:endParaRPr lang="en-US" dirty="0"/>
          </a:p>
        </p:txBody>
      </p:sp>
    </p:spTree>
    <p:extLst>
      <p:ext uri="{BB962C8B-B14F-4D97-AF65-F5344CB8AC3E}">
        <p14:creationId xmlns:p14="http://schemas.microsoft.com/office/powerpoint/2010/main" val="291488917"/>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endParaRPr lang="en-US" dirty="0"/>
          </a:p>
        </p:txBody>
      </p:sp>
    </p:spTree>
    <p:extLst>
      <p:ext uri="{BB962C8B-B14F-4D97-AF65-F5344CB8AC3E}">
        <p14:creationId xmlns:p14="http://schemas.microsoft.com/office/powerpoint/2010/main" val="869930820"/>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4098" name="Picture 2" descr="Logo for ACL - Administration for Community Livi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356620" y="5934219"/>
            <a:ext cx="1633537" cy="669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61867422"/>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sz="half" idx="1"/>
          </p:nvPr>
        </p:nvSpPr>
        <p:spPr>
          <a:xfrm>
            <a:off x="457200" y="1913860"/>
            <a:ext cx="8229600" cy="2499153"/>
          </a:xfrm>
        </p:spPr>
        <p:txBody>
          <a:bodyPr/>
          <a:lstStyle>
            <a:lvl1pPr>
              <a:defRPr sz="25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Picture Placeholder 2"/>
          <p:cNvSpPr>
            <a:spLocks noGrp="1"/>
          </p:cNvSpPr>
          <p:nvPr>
            <p:ph type="pic" idx="10"/>
          </p:nvPr>
        </p:nvSpPr>
        <p:spPr>
          <a:xfrm>
            <a:off x="457200" y="4546388"/>
            <a:ext cx="2697480" cy="2025258"/>
          </a:xfrm>
        </p:spPr>
        <p:txBody>
          <a:bodyPr>
            <a:normAutofit/>
          </a:bodyPr>
          <a:lstStyle>
            <a:lvl1pPr marL="0" indent="0">
              <a:buNone/>
              <a:defRPr sz="25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11" name="Picture Placeholder 2"/>
          <p:cNvSpPr>
            <a:spLocks noGrp="1"/>
          </p:cNvSpPr>
          <p:nvPr>
            <p:ph type="pic" idx="11"/>
          </p:nvPr>
        </p:nvSpPr>
        <p:spPr>
          <a:xfrm>
            <a:off x="3221845" y="4546388"/>
            <a:ext cx="2697480" cy="2025258"/>
          </a:xfrm>
        </p:spPr>
        <p:txBody>
          <a:bodyPr>
            <a:normAutofit/>
          </a:bodyPr>
          <a:lstStyle>
            <a:lvl1pPr marL="0" indent="0">
              <a:buNone/>
              <a:defRPr sz="25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12" name="Picture Placeholder 2"/>
          <p:cNvSpPr>
            <a:spLocks noGrp="1"/>
          </p:cNvSpPr>
          <p:nvPr>
            <p:ph type="pic" idx="12"/>
          </p:nvPr>
        </p:nvSpPr>
        <p:spPr>
          <a:xfrm>
            <a:off x="5989320" y="4546388"/>
            <a:ext cx="2697480" cy="2025258"/>
          </a:xfrm>
        </p:spPr>
        <p:txBody>
          <a:bodyPr>
            <a:normAutofit/>
          </a:bodyPr>
          <a:lstStyle>
            <a:lvl1pPr marL="0" indent="0">
              <a:buNone/>
              <a:defRPr sz="25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Tree>
    <p:extLst>
      <p:ext uri="{BB962C8B-B14F-4D97-AF65-F5344CB8AC3E}">
        <p14:creationId xmlns:p14="http://schemas.microsoft.com/office/powerpoint/2010/main" val="1139585143"/>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extLst>
      <p:ext uri="{BB962C8B-B14F-4D97-AF65-F5344CB8AC3E}">
        <p14:creationId xmlns:p14="http://schemas.microsoft.com/office/powerpoint/2010/main" val="69496206"/>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831921"/>
            <a:ext cx="4038600" cy="429424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831921"/>
            <a:ext cx="4038600" cy="429424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940682772"/>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4205015209"/>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03826439"/>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1_Blank">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02636203"/>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5698748-6789-46D5-AC5B-DE340A478CA4}" type="slidenum">
              <a:rPr lang="en-US" smtClean="0"/>
              <a:pPr/>
              <a:t>‹#›</a:t>
            </a:fld>
            <a:endParaRPr lang="en-US" dirty="0"/>
          </a:p>
        </p:txBody>
      </p:sp>
    </p:spTree>
    <p:extLst>
      <p:ext uri="{BB962C8B-B14F-4D97-AF65-F5344CB8AC3E}">
        <p14:creationId xmlns:p14="http://schemas.microsoft.com/office/powerpoint/2010/main" val="897898307"/>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12" Type="http://schemas.openxmlformats.org/officeDocument/2006/relationships/theme" Target="../theme/theme2.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slideLayout" Target="../slideLayouts/slideLayout19.xml"/><Relationship Id="rId5" Type="http://schemas.openxmlformats.org/officeDocument/2006/relationships/slideLayout" Target="../slideLayouts/slideLayout13.xml"/><Relationship Id="rId10" Type="http://schemas.openxmlformats.org/officeDocument/2006/relationships/slideLayout" Target="../slideLayouts/slideLayout18.xml"/><Relationship Id="rId4" Type="http://schemas.openxmlformats.org/officeDocument/2006/relationships/slideLayout" Target="../slideLayouts/slideLayout12.xml"/><Relationship Id="rId9"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10"/>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1062957"/>
            <a:ext cx="8229600" cy="609576"/>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984094"/>
            <a:ext cx="8229600" cy="4142069"/>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887674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4" r:id="rId6"/>
    <p:sldLayoutId id="2147483655" r:id="rId7"/>
    <p:sldLayoutId id="2147483661" r:id="rId8"/>
  </p:sldLayoutIdLst>
  <p:timing>
    <p:tnLst>
      <p:par>
        <p:cTn id="1" dur="indefinite" restart="never" nodeType="tmRoot"/>
      </p:par>
    </p:tnLst>
  </p:timing>
  <p:hf hdr="0" dt="0"/>
  <p:txStyles>
    <p:titleStyle>
      <a:lvl1pPr algn="l" defTabSz="457200" rtl="0" eaLnBrk="1" latinLnBrk="0" hangingPunct="1">
        <a:spcBef>
          <a:spcPct val="0"/>
        </a:spcBef>
        <a:buNone/>
        <a:defRPr sz="3800" kern="1200">
          <a:solidFill>
            <a:srgbClr val="00529B"/>
          </a:solidFill>
          <a:latin typeface="+mj-lt"/>
          <a:ea typeface="+mj-ea"/>
          <a:cs typeface="+mj-cs"/>
        </a:defRPr>
      </a:lvl1pPr>
    </p:titleStyle>
    <p:bodyStyle>
      <a:lvl1pPr marL="342900" indent="-342900" algn="l" defTabSz="457200" rtl="0" eaLnBrk="1" latinLnBrk="0" hangingPunct="1">
        <a:spcBef>
          <a:spcPct val="20000"/>
        </a:spcBef>
        <a:buFont typeface="Arial"/>
        <a:buChar char="•"/>
        <a:defRPr sz="25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5698748-6789-46D5-AC5B-DE340A478CA4}" type="slidenum">
              <a:rPr lang="en-US" smtClean="0"/>
              <a:pPr/>
              <a:t>‹#›</a:t>
            </a:fld>
            <a:endParaRPr lang="en-US" dirty="0"/>
          </a:p>
        </p:txBody>
      </p:sp>
    </p:spTree>
    <p:extLst>
      <p:ext uri="{BB962C8B-B14F-4D97-AF65-F5344CB8AC3E}">
        <p14:creationId xmlns:p14="http://schemas.microsoft.com/office/powerpoint/2010/main" val="500891127"/>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timing>
    <p:tnLst>
      <p:par>
        <p:cTn id="1" dur="indefinite" restart="never" nodeType="tmRoot"/>
      </p:par>
    </p:tnLst>
  </p:timing>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40321"/>
            <a:ext cx="8229600" cy="609576"/>
          </a:xfrm>
        </p:spPr>
        <p:txBody>
          <a:bodyPr>
            <a:noAutofit/>
          </a:bodyPr>
          <a:lstStyle/>
          <a:p>
            <a:pPr algn="ctr"/>
            <a:r>
              <a:rPr lang="en-US" sz="4000" b="1" dirty="0" smtClean="0"/>
              <a:t>Administration </a:t>
            </a:r>
            <a:r>
              <a:rPr lang="en-US" sz="4000" b="1" dirty="0"/>
              <a:t>on Community </a:t>
            </a:r>
            <a:r>
              <a:rPr lang="en-US" sz="4000" b="1" dirty="0" smtClean="0"/>
              <a:t>Living: An Update</a:t>
            </a:r>
            <a:endParaRPr lang="en-US" sz="4000" b="1" dirty="0"/>
          </a:p>
        </p:txBody>
      </p:sp>
      <p:sp>
        <p:nvSpPr>
          <p:cNvPr id="3" name="Content Placeholder 2"/>
          <p:cNvSpPr>
            <a:spLocks noGrp="1"/>
          </p:cNvSpPr>
          <p:nvPr>
            <p:ph idx="1"/>
          </p:nvPr>
        </p:nvSpPr>
        <p:spPr>
          <a:xfrm>
            <a:off x="457200" y="3000094"/>
            <a:ext cx="8229600" cy="2810397"/>
          </a:xfrm>
        </p:spPr>
        <p:txBody>
          <a:bodyPr>
            <a:normAutofit fontScale="92500" lnSpcReduction="20000"/>
          </a:bodyPr>
          <a:lstStyle/>
          <a:p>
            <a:pPr marL="0" indent="0" algn="ctr">
              <a:buNone/>
            </a:pPr>
            <a:r>
              <a:rPr lang="en-US" sz="3200" dirty="0" smtClean="0"/>
              <a:t>APRIL Conference</a:t>
            </a:r>
          </a:p>
          <a:p>
            <a:pPr marL="0" indent="0" algn="ctr">
              <a:buNone/>
            </a:pPr>
            <a:r>
              <a:rPr lang="en-US" sz="3200" dirty="0" smtClean="0"/>
              <a:t>October </a:t>
            </a:r>
            <a:r>
              <a:rPr lang="en-US" sz="3200" dirty="0" smtClean="0"/>
              <a:t>18, </a:t>
            </a:r>
            <a:r>
              <a:rPr lang="en-US" sz="3200" dirty="0" smtClean="0"/>
              <a:t>2015</a:t>
            </a:r>
          </a:p>
          <a:p>
            <a:pPr marL="0" indent="0" algn="ctr">
              <a:buNone/>
            </a:pPr>
            <a:endParaRPr lang="en-US" sz="3200" dirty="0"/>
          </a:p>
          <a:p>
            <a:pPr marL="0" indent="0" algn="ctr">
              <a:buNone/>
            </a:pPr>
            <a:endParaRPr lang="en-US" dirty="0" smtClean="0"/>
          </a:p>
          <a:p>
            <a:pPr marL="0" indent="0" algn="ctr">
              <a:buNone/>
            </a:pPr>
            <a:r>
              <a:rPr lang="en-US" dirty="0" smtClean="0"/>
              <a:t>Jamie Kendall</a:t>
            </a:r>
          </a:p>
          <a:p>
            <a:pPr marL="0" indent="0" algn="ctr">
              <a:buNone/>
            </a:pPr>
            <a:r>
              <a:rPr lang="en-US" dirty="0" smtClean="0"/>
              <a:t>Timothy Beatty</a:t>
            </a:r>
          </a:p>
          <a:p>
            <a:pPr marL="0" indent="0" algn="ctr">
              <a:buNone/>
            </a:pPr>
            <a:r>
              <a:rPr lang="en-US" dirty="0" smtClean="0"/>
              <a:t>Independent Living Administration </a:t>
            </a:r>
            <a:endParaRPr lang="en-US" dirty="0"/>
          </a:p>
          <a:p>
            <a:pPr marL="0" indent="0">
              <a:buNone/>
            </a:pPr>
            <a:endParaRPr lang="en-US" dirty="0"/>
          </a:p>
        </p:txBody>
      </p:sp>
    </p:spTree>
    <p:extLst>
      <p:ext uri="{BB962C8B-B14F-4D97-AF65-F5344CB8AC3E}">
        <p14:creationId xmlns:p14="http://schemas.microsoft.com/office/powerpoint/2010/main" val="39403875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61359"/>
            <a:ext cx="8229600" cy="609576"/>
          </a:xfrm>
        </p:spPr>
        <p:txBody>
          <a:bodyPr>
            <a:normAutofit fontScale="90000"/>
          </a:bodyPr>
          <a:lstStyle/>
          <a:p>
            <a:pPr algn="ctr"/>
            <a:r>
              <a:rPr lang="en-US" b="1" dirty="0" smtClean="0"/>
              <a:t>APRIL Question #3</a:t>
            </a:r>
            <a:endParaRPr lang="en-US" b="1" dirty="0"/>
          </a:p>
        </p:txBody>
      </p:sp>
      <p:sp>
        <p:nvSpPr>
          <p:cNvPr id="3" name="Content Placeholder 2"/>
          <p:cNvSpPr>
            <a:spLocks noGrp="1"/>
          </p:cNvSpPr>
          <p:nvPr>
            <p:ph idx="1"/>
          </p:nvPr>
        </p:nvSpPr>
        <p:spPr>
          <a:xfrm>
            <a:off x="246743" y="1534160"/>
            <a:ext cx="8897257" cy="4142069"/>
          </a:xfrm>
        </p:spPr>
        <p:txBody>
          <a:bodyPr>
            <a:noAutofit/>
          </a:bodyPr>
          <a:lstStyle/>
          <a:p>
            <a:pPr marL="0" indent="0">
              <a:buNone/>
            </a:pPr>
            <a:endParaRPr lang="en-US" sz="2000" dirty="0" smtClean="0"/>
          </a:p>
          <a:p>
            <a:pPr marL="0" indent="0">
              <a:buNone/>
            </a:pPr>
            <a:endParaRPr lang="en-US" sz="2000" dirty="0"/>
          </a:p>
          <a:p>
            <a:pPr marL="0" indent="0">
              <a:buNone/>
            </a:pPr>
            <a:endParaRPr lang="en-US" sz="2000" dirty="0" smtClean="0"/>
          </a:p>
          <a:p>
            <a:pPr marL="0" indent="0">
              <a:buNone/>
            </a:pPr>
            <a:endParaRPr lang="en-US" sz="2000" dirty="0" smtClean="0"/>
          </a:p>
          <a:p>
            <a:pPr marL="0" indent="0">
              <a:buNone/>
            </a:pPr>
            <a:r>
              <a:rPr lang="en-US" sz="2800" dirty="0" smtClean="0"/>
              <a:t>In </a:t>
            </a:r>
            <a:r>
              <a:rPr lang="en-US" sz="2800" dirty="0"/>
              <a:t>the event of a government shutdown will the new IL regulations be stalled</a:t>
            </a:r>
            <a:r>
              <a:rPr lang="en-US" sz="2800" dirty="0" smtClean="0"/>
              <a:t>?</a:t>
            </a:r>
            <a:endParaRPr lang="en-US" sz="2800" dirty="0"/>
          </a:p>
        </p:txBody>
      </p:sp>
      <p:sp>
        <p:nvSpPr>
          <p:cNvPr id="4" name="TextBox 3"/>
          <p:cNvSpPr txBox="1"/>
          <p:nvPr/>
        </p:nvSpPr>
        <p:spPr>
          <a:xfrm>
            <a:off x="4426845" y="6230648"/>
            <a:ext cx="304801" cy="369332"/>
          </a:xfrm>
          <a:prstGeom prst="rect">
            <a:avLst/>
          </a:prstGeom>
          <a:noFill/>
        </p:spPr>
        <p:txBody>
          <a:bodyPr wrap="square" rtlCol="0">
            <a:spAutoFit/>
          </a:bodyPr>
          <a:lstStyle/>
          <a:p>
            <a:pPr algn="ctr"/>
            <a:r>
              <a:rPr lang="en-US" dirty="0" smtClean="0"/>
              <a:t>7</a:t>
            </a:r>
            <a:endParaRPr lang="en-US" dirty="0"/>
          </a:p>
        </p:txBody>
      </p:sp>
    </p:spTree>
    <p:extLst>
      <p:ext uri="{BB962C8B-B14F-4D97-AF65-F5344CB8AC3E}">
        <p14:creationId xmlns:p14="http://schemas.microsoft.com/office/powerpoint/2010/main" val="46473390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61359"/>
            <a:ext cx="8229600" cy="609576"/>
          </a:xfrm>
        </p:spPr>
        <p:txBody>
          <a:bodyPr>
            <a:normAutofit fontScale="90000"/>
          </a:bodyPr>
          <a:lstStyle/>
          <a:p>
            <a:pPr algn="ctr"/>
            <a:r>
              <a:rPr lang="en-US" b="1" dirty="0" smtClean="0"/>
              <a:t>APRIL Question #4</a:t>
            </a:r>
            <a:endParaRPr lang="en-US" b="1" dirty="0"/>
          </a:p>
        </p:txBody>
      </p:sp>
      <p:sp>
        <p:nvSpPr>
          <p:cNvPr id="3" name="Content Placeholder 2"/>
          <p:cNvSpPr>
            <a:spLocks noGrp="1"/>
          </p:cNvSpPr>
          <p:nvPr>
            <p:ph idx="1"/>
          </p:nvPr>
        </p:nvSpPr>
        <p:spPr>
          <a:xfrm>
            <a:off x="246743" y="1534160"/>
            <a:ext cx="8897257" cy="4142069"/>
          </a:xfrm>
        </p:spPr>
        <p:txBody>
          <a:bodyPr>
            <a:noAutofit/>
          </a:bodyPr>
          <a:lstStyle/>
          <a:p>
            <a:pPr marL="0" indent="0">
              <a:buNone/>
            </a:pPr>
            <a:endParaRPr lang="en-US" sz="2000" dirty="0" smtClean="0"/>
          </a:p>
          <a:p>
            <a:pPr marL="0" indent="0">
              <a:buNone/>
            </a:pPr>
            <a:endParaRPr lang="en-US" sz="2000" dirty="0"/>
          </a:p>
          <a:p>
            <a:pPr marL="0" indent="0">
              <a:buNone/>
            </a:pPr>
            <a:endParaRPr lang="en-US" sz="2000" dirty="0" smtClean="0"/>
          </a:p>
          <a:p>
            <a:pPr marL="0" indent="0">
              <a:buNone/>
            </a:pPr>
            <a:endParaRPr lang="en-US" sz="2000" dirty="0" smtClean="0"/>
          </a:p>
          <a:p>
            <a:pPr marL="0" indent="0">
              <a:buNone/>
            </a:pPr>
            <a:r>
              <a:rPr lang="en-US" sz="2800" dirty="0" smtClean="0"/>
              <a:t>Will </a:t>
            </a:r>
            <a:r>
              <a:rPr lang="en-US" sz="2800" dirty="0"/>
              <a:t>DHHS/ACL make strides to move from regressive funding models to progressive funding models...meaning annual increases in </a:t>
            </a:r>
            <a:r>
              <a:rPr lang="en-US" sz="2800" dirty="0" smtClean="0"/>
              <a:t>funding?</a:t>
            </a:r>
            <a:endParaRPr lang="en-US" sz="2800" dirty="0"/>
          </a:p>
        </p:txBody>
      </p:sp>
      <p:sp>
        <p:nvSpPr>
          <p:cNvPr id="4" name="TextBox 3"/>
          <p:cNvSpPr txBox="1"/>
          <p:nvPr/>
        </p:nvSpPr>
        <p:spPr>
          <a:xfrm>
            <a:off x="4426845" y="6230648"/>
            <a:ext cx="304801" cy="369332"/>
          </a:xfrm>
          <a:prstGeom prst="rect">
            <a:avLst/>
          </a:prstGeom>
          <a:noFill/>
        </p:spPr>
        <p:txBody>
          <a:bodyPr wrap="square" rtlCol="0">
            <a:spAutoFit/>
          </a:bodyPr>
          <a:lstStyle/>
          <a:p>
            <a:pPr algn="ctr"/>
            <a:r>
              <a:rPr lang="en-US" dirty="0" smtClean="0"/>
              <a:t>7</a:t>
            </a:r>
            <a:endParaRPr lang="en-US" dirty="0"/>
          </a:p>
        </p:txBody>
      </p:sp>
    </p:spTree>
    <p:extLst>
      <p:ext uri="{BB962C8B-B14F-4D97-AF65-F5344CB8AC3E}">
        <p14:creationId xmlns:p14="http://schemas.microsoft.com/office/powerpoint/2010/main" val="428843450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61359"/>
            <a:ext cx="8229600" cy="609576"/>
          </a:xfrm>
        </p:spPr>
        <p:txBody>
          <a:bodyPr>
            <a:normAutofit fontScale="90000"/>
          </a:bodyPr>
          <a:lstStyle/>
          <a:p>
            <a:pPr algn="ctr"/>
            <a:r>
              <a:rPr lang="en-US" b="1" dirty="0" smtClean="0"/>
              <a:t>APRIL Question #5</a:t>
            </a:r>
            <a:endParaRPr lang="en-US" b="1" dirty="0"/>
          </a:p>
        </p:txBody>
      </p:sp>
      <p:sp>
        <p:nvSpPr>
          <p:cNvPr id="3" name="Content Placeholder 2"/>
          <p:cNvSpPr>
            <a:spLocks noGrp="1"/>
          </p:cNvSpPr>
          <p:nvPr>
            <p:ph idx="1"/>
          </p:nvPr>
        </p:nvSpPr>
        <p:spPr>
          <a:xfrm>
            <a:off x="246743" y="1534160"/>
            <a:ext cx="8897257" cy="4142069"/>
          </a:xfrm>
        </p:spPr>
        <p:txBody>
          <a:bodyPr>
            <a:noAutofit/>
          </a:bodyPr>
          <a:lstStyle/>
          <a:p>
            <a:pPr marL="0" indent="0">
              <a:buNone/>
            </a:pPr>
            <a:endParaRPr lang="en-US" sz="2000" dirty="0" smtClean="0"/>
          </a:p>
          <a:p>
            <a:pPr marL="0" indent="0">
              <a:buNone/>
            </a:pPr>
            <a:endParaRPr lang="en-US" sz="2000" dirty="0"/>
          </a:p>
          <a:p>
            <a:pPr marL="0" indent="0">
              <a:buNone/>
            </a:pPr>
            <a:endParaRPr lang="en-US" sz="2000" dirty="0" smtClean="0"/>
          </a:p>
          <a:p>
            <a:pPr marL="0" indent="0">
              <a:buNone/>
            </a:pPr>
            <a:endParaRPr lang="en-US" sz="2000" dirty="0" smtClean="0"/>
          </a:p>
          <a:p>
            <a:pPr marL="0" indent="0">
              <a:buNone/>
            </a:pPr>
            <a:r>
              <a:rPr lang="en-US" sz="2800" dirty="0" smtClean="0"/>
              <a:t>Is </a:t>
            </a:r>
            <a:r>
              <a:rPr lang="en-US" sz="2800" dirty="0"/>
              <a:t>or will there be an MOU or some other resolution that assures that DVRs across the country will fund youth transition services in collaboration with </a:t>
            </a:r>
            <a:r>
              <a:rPr lang="en-US" sz="2800" dirty="0" smtClean="0"/>
              <a:t>CILs?</a:t>
            </a:r>
            <a:endParaRPr lang="en-US" sz="2800" dirty="0"/>
          </a:p>
        </p:txBody>
      </p:sp>
      <p:sp>
        <p:nvSpPr>
          <p:cNvPr id="4" name="TextBox 3"/>
          <p:cNvSpPr txBox="1"/>
          <p:nvPr/>
        </p:nvSpPr>
        <p:spPr>
          <a:xfrm>
            <a:off x="4426845" y="6230648"/>
            <a:ext cx="304801" cy="369332"/>
          </a:xfrm>
          <a:prstGeom prst="rect">
            <a:avLst/>
          </a:prstGeom>
          <a:noFill/>
        </p:spPr>
        <p:txBody>
          <a:bodyPr wrap="square" rtlCol="0">
            <a:spAutoFit/>
          </a:bodyPr>
          <a:lstStyle/>
          <a:p>
            <a:pPr algn="ctr"/>
            <a:r>
              <a:rPr lang="en-US" dirty="0" smtClean="0"/>
              <a:t>7</a:t>
            </a:r>
            <a:endParaRPr lang="en-US" dirty="0"/>
          </a:p>
        </p:txBody>
      </p:sp>
    </p:spTree>
    <p:extLst>
      <p:ext uri="{BB962C8B-B14F-4D97-AF65-F5344CB8AC3E}">
        <p14:creationId xmlns:p14="http://schemas.microsoft.com/office/powerpoint/2010/main" val="28058503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61359"/>
            <a:ext cx="8229600" cy="609576"/>
          </a:xfrm>
        </p:spPr>
        <p:txBody>
          <a:bodyPr>
            <a:normAutofit fontScale="90000"/>
          </a:bodyPr>
          <a:lstStyle/>
          <a:p>
            <a:pPr algn="ctr"/>
            <a:r>
              <a:rPr lang="en-US" b="1" dirty="0" smtClean="0"/>
              <a:t>APRIL Question #6</a:t>
            </a:r>
            <a:endParaRPr lang="en-US" b="1" dirty="0"/>
          </a:p>
        </p:txBody>
      </p:sp>
      <p:sp>
        <p:nvSpPr>
          <p:cNvPr id="3" name="Content Placeholder 2"/>
          <p:cNvSpPr>
            <a:spLocks noGrp="1"/>
          </p:cNvSpPr>
          <p:nvPr>
            <p:ph idx="1"/>
          </p:nvPr>
        </p:nvSpPr>
        <p:spPr>
          <a:xfrm>
            <a:off x="246743" y="1534160"/>
            <a:ext cx="8897257" cy="4142069"/>
          </a:xfrm>
        </p:spPr>
        <p:txBody>
          <a:bodyPr>
            <a:noAutofit/>
          </a:bodyPr>
          <a:lstStyle/>
          <a:p>
            <a:pPr marL="0" indent="0">
              <a:buNone/>
            </a:pPr>
            <a:endParaRPr lang="en-US" sz="2000" dirty="0" smtClean="0"/>
          </a:p>
          <a:p>
            <a:pPr marL="0" indent="0">
              <a:buNone/>
            </a:pPr>
            <a:endParaRPr lang="en-US" sz="2000" dirty="0"/>
          </a:p>
          <a:p>
            <a:pPr marL="0" indent="0">
              <a:buNone/>
            </a:pPr>
            <a:endParaRPr lang="en-US" sz="2000" dirty="0" smtClean="0"/>
          </a:p>
          <a:p>
            <a:pPr marL="0" indent="0">
              <a:buNone/>
            </a:pPr>
            <a:endParaRPr lang="en-US" sz="2000" dirty="0" smtClean="0"/>
          </a:p>
          <a:p>
            <a:pPr marL="0" indent="0">
              <a:buNone/>
            </a:pPr>
            <a:r>
              <a:rPr lang="en-US" sz="2800" dirty="0" smtClean="0"/>
              <a:t>I </a:t>
            </a:r>
            <a:r>
              <a:rPr lang="en-US" sz="2800" dirty="0"/>
              <a:t>have seen no mandate from HHS/ACL making sure ADRCs work directly with CILs and fund activities that would support mutual priorities...is this being considered? If so when will it be rolled </a:t>
            </a:r>
            <a:r>
              <a:rPr lang="en-US" sz="2800" dirty="0" smtClean="0"/>
              <a:t>out?</a:t>
            </a:r>
            <a:endParaRPr lang="en-US" sz="2800" dirty="0"/>
          </a:p>
        </p:txBody>
      </p:sp>
      <p:sp>
        <p:nvSpPr>
          <p:cNvPr id="4" name="TextBox 3"/>
          <p:cNvSpPr txBox="1"/>
          <p:nvPr/>
        </p:nvSpPr>
        <p:spPr>
          <a:xfrm>
            <a:off x="4426845" y="6230648"/>
            <a:ext cx="304801" cy="369332"/>
          </a:xfrm>
          <a:prstGeom prst="rect">
            <a:avLst/>
          </a:prstGeom>
          <a:noFill/>
        </p:spPr>
        <p:txBody>
          <a:bodyPr wrap="square" rtlCol="0">
            <a:spAutoFit/>
          </a:bodyPr>
          <a:lstStyle/>
          <a:p>
            <a:pPr algn="ctr"/>
            <a:r>
              <a:rPr lang="en-US" dirty="0" smtClean="0"/>
              <a:t>7</a:t>
            </a:r>
            <a:endParaRPr lang="en-US" dirty="0"/>
          </a:p>
        </p:txBody>
      </p:sp>
    </p:spTree>
    <p:extLst>
      <p:ext uri="{BB962C8B-B14F-4D97-AF65-F5344CB8AC3E}">
        <p14:creationId xmlns:p14="http://schemas.microsoft.com/office/powerpoint/2010/main" val="314219266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61359"/>
            <a:ext cx="8229600" cy="609576"/>
          </a:xfrm>
        </p:spPr>
        <p:txBody>
          <a:bodyPr>
            <a:normAutofit fontScale="90000"/>
          </a:bodyPr>
          <a:lstStyle/>
          <a:p>
            <a:pPr algn="ctr"/>
            <a:r>
              <a:rPr lang="en-US" b="1" dirty="0" smtClean="0"/>
              <a:t>APRIL Question #7</a:t>
            </a:r>
            <a:endParaRPr lang="en-US" b="1" dirty="0"/>
          </a:p>
        </p:txBody>
      </p:sp>
      <p:sp>
        <p:nvSpPr>
          <p:cNvPr id="3" name="Content Placeholder 2"/>
          <p:cNvSpPr>
            <a:spLocks noGrp="1"/>
          </p:cNvSpPr>
          <p:nvPr>
            <p:ph idx="1"/>
          </p:nvPr>
        </p:nvSpPr>
        <p:spPr>
          <a:xfrm>
            <a:off x="246743" y="1534160"/>
            <a:ext cx="8897257" cy="4142069"/>
          </a:xfrm>
        </p:spPr>
        <p:txBody>
          <a:bodyPr>
            <a:noAutofit/>
          </a:bodyPr>
          <a:lstStyle/>
          <a:p>
            <a:pPr marL="0" indent="0">
              <a:buNone/>
            </a:pPr>
            <a:endParaRPr lang="en-US" sz="2000" dirty="0" smtClean="0"/>
          </a:p>
          <a:p>
            <a:pPr marL="0" indent="0">
              <a:buNone/>
            </a:pPr>
            <a:endParaRPr lang="en-US" sz="2000" dirty="0"/>
          </a:p>
          <a:p>
            <a:pPr marL="0" indent="0">
              <a:buNone/>
            </a:pPr>
            <a:endParaRPr lang="en-US" sz="2000" dirty="0" smtClean="0"/>
          </a:p>
          <a:p>
            <a:pPr marL="0" indent="0">
              <a:buNone/>
            </a:pPr>
            <a:endParaRPr lang="en-US" sz="2000" dirty="0" smtClean="0"/>
          </a:p>
          <a:p>
            <a:pPr marL="0" indent="0">
              <a:buNone/>
            </a:pPr>
            <a:r>
              <a:rPr lang="en-US" sz="2800" dirty="0" smtClean="0"/>
              <a:t>The </a:t>
            </a:r>
            <a:r>
              <a:rPr lang="en-US" sz="2800" dirty="0"/>
              <a:t>fifth core service is really fifth, sixth and seventh core services with no additional funding. Does ACL really believe we can do more with less</a:t>
            </a:r>
            <a:r>
              <a:rPr lang="en-US" sz="2800" dirty="0" smtClean="0"/>
              <a:t>?</a:t>
            </a:r>
            <a:endParaRPr lang="en-US" sz="2800" dirty="0"/>
          </a:p>
        </p:txBody>
      </p:sp>
      <p:sp>
        <p:nvSpPr>
          <p:cNvPr id="4" name="TextBox 3"/>
          <p:cNvSpPr txBox="1"/>
          <p:nvPr/>
        </p:nvSpPr>
        <p:spPr>
          <a:xfrm>
            <a:off x="4426845" y="6230648"/>
            <a:ext cx="304801" cy="369332"/>
          </a:xfrm>
          <a:prstGeom prst="rect">
            <a:avLst/>
          </a:prstGeom>
          <a:noFill/>
        </p:spPr>
        <p:txBody>
          <a:bodyPr wrap="square" rtlCol="0">
            <a:spAutoFit/>
          </a:bodyPr>
          <a:lstStyle/>
          <a:p>
            <a:pPr algn="ctr"/>
            <a:r>
              <a:rPr lang="en-US" dirty="0" smtClean="0"/>
              <a:t>7</a:t>
            </a:r>
            <a:endParaRPr lang="en-US" dirty="0"/>
          </a:p>
        </p:txBody>
      </p:sp>
    </p:spTree>
    <p:extLst>
      <p:ext uri="{BB962C8B-B14F-4D97-AF65-F5344CB8AC3E}">
        <p14:creationId xmlns:p14="http://schemas.microsoft.com/office/powerpoint/2010/main" val="56669361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61359"/>
            <a:ext cx="8229600" cy="609576"/>
          </a:xfrm>
        </p:spPr>
        <p:txBody>
          <a:bodyPr>
            <a:normAutofit fontScale="90000"/>
          </a:bodyPr>
          <a:lstStyle/>
          <a:p>
            <a:pPr algn="ctr"/>
            <a:r>
              <a:rPr lang="en-US" b="1" dirty="0" smtClean="0"/>
              <a:t>APRIL Question #8</a:t>
            </a:r>
            <a:endParaRPr lang="en-US" b="1" dirty="0"/>
          </a:p>
        </p:txBody>
      </p:sp>
      <p:sp>
        <p:nvSpPr>
          <p:cNvPr id="3" name="Content Placeholder 2"/>
          <p:cNvSpPr>
            <a:spLocks noGrp="1"/>
          </p:cNvSpPr>
          <p:nvPr>
            <p:ph idx="1"/>
          </p:nvPr>
        </p:nvSpPr>
        <p:spPr>
          <a:xfrm>
            <a:off x="246743" y="1534160"/>
            <a:ext cx="8897257" cy="4142069"/>
          </a:xfrm>
        </p:spPr>
        <p:txBody>
          <a:bodyPr>
            <a:noAutofit/>
          </a:bodyPr>
          <a:lstStyle/>
          <a:p>
            <a:pPr marL="0" indent="0">
              <a:buNone/>
            </a:pPr>
            <a:endParaRPr lang="en-US" sz="2000" dirty="0" smtClean="0"/>
          </a:p>
          <a:p>
            <a:pPr marL="0" indent="0">
              <a:buNone/>
            </a:pPr>
            <a:endParaRPr lang="en-US" sz="2000" dirty="0"/>
          </a:p>
          <a:p>
            <a:pPr marL="0" indent="0">
              <a:buNone/>
            </a:pPr>
            <a:endParaRPr lang="en-US" sz="2000" dirty="0" smtClean="0"/>
          </a:p>
          <a:p>
            <a:pPr marL="0" indent="0">
              <a:buNone/>
            </a:pPr>
            <a:r>
              <a:rPr lang="en-US" sz="2800" dirty="0" smtClean="0"/>
              <a:t>For </a:t>
            </a:r>
            <a:r>
              <a:rPr lang="en-US" sz="2800" dirty="0"/>
              <a:t>many years CILs have advocated for an equity funding formula that takes into account vast geographic regions that have to be traveled for many CILs that have rural and frontier service areas versus the heavily urban/population based funding model that is in place, any chance of this </a:t>
            </a:r>
            <a:r>
              <a:rPr lang="en-US" sz="2800" dirty="0" smtClean="0"/>
              <a:t>happening?</a:t>
            </a:r>
            <a:endParaRPr lang="en-US" sz="2800" dirty="0"/>
          </a:p>
        </p:txBody>
      </p:sp>
      <p:sp>
        <p:nvSpPr>
          <p:cNvPr id="4" name="TextBox 3"/>
          <p:cNvSpPr txBox="1"/>
          <p:nvPr/>
        </p:nvSpPr>
        <p:spPr>
          <a:xfrm>
            <a:off x="4426845" y="6230648"/>
            <a:ext cx="304801" cy="369332"/>
          </a:xfrm>
          <a:prstGeom prst="rect">
            <a:avLst/>
          </a:prstGeom>
          <a:noFill/>
        </p:spPr>
        <p:txBody>
          <a:bodyPr wrap="square" rtlCol="0">
            <a:spAutoFit/>
          </a:bodyPr>
          <a:lstStyle/>
          <a:p>
            <a:pPr algn="ctr"/>
            <a:r>
              <a:rPr lang="en-US" dirty="0" smtClean="0"/>
              <a:t>7</a:t>
            </a:r>
            <a:endParaRPr lang="en-US" dirty="0"/>
          </a:p>
        </p:txBody>
      </p:sp>
    </p:spTree>
    <p:extLst>
      <p:ext uri="{BB962C8B-B14F-4D97-AF65-F5344CB8AC3E}">
        <p14:creationId xmlns:p14="http://schemas.microsoft.com/office/powerpoint/2010/main" val="387940281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61359"/>
            <a:ext cx="8229600" cy="609576"/>
          </a:xfrm>
        </p:spPr>
        <p:txBody>
          <a:bodyPr>
            <a:normAutofit fontScale="90000"/>
          </a:bodyPr>
          <a:lstStyle/>
          <a:p>
            <a:pPr algn="ctr"/>
            <a:r>
              <a:rPr lang="en-US" b="1" dirty="0" smtClean="0"/>
              <a:t>APRIL Question #9</a:t>
            </a:r>
            <a:endParaRPr lang="en-US" b="1" dirty="0"/>
          </a:p>
        </p:txBody>
      </p:sp>
      <p:sp>
        <p:nvSpPr>
          <p:cNvPr id="3" name="Content Placeholder 2"/>
          <p:cNvSpPr>
            <a:spLocks noGrp="1"/>
          </p:cNvSpPr>
          <p:nvPr>
            <p:ph idx="1"/>
          </p:nvPr>
        </p:nvSpPr>
        <p:spPr>
          <a:xfrm>
            <a:off x="246743" y="1534160"/>
            <a:ext cx="8897257" cy="4142069"/>
          </a:xfrm>
        </p:spPr>
        <p:txBody>
          <a:bodyPr>
            <a:noAutofit/>
          </a:bodyPr>
          <a:lstStyle/>
          <a:p>
            <a:pPr marL="0" indent="0">
              <a:buNone/>
            </a:pPr>
            <a:endParaRPr lang="en-US" sz="2000" dirty="0" smtClean="0"/>
          </a:p>
          <a:p>
            <a:pPr marL="0" indent="0">
              <a:buNone/>
            </a:pPr>
            <a:endParaRPr lang="en-US" sz="2000" dirty="0"/>
          </a:p>
          <a:p>
            <a:pPr marL="0" indent="0">
              <a:buNone/>
            </a:pPr>
            <a:endParaRPr lang="en-US" sz="2000" dirty="0" smtClean="0"/>
          </a:p>
          <a:p>
            <a:pPr marL="0" indent="0">
              <a:buNone/>
            </a:pPr>
            <a:r>
              <a:rPr lang="en-US" sz="2800" dirty="0" smtClean="0"/>
              <a:t>While </a:t>
            </a:r>
            <a:r>
              <a:rPr lang="en-US" sz="2800" dirty="0"/>
              <a:t>a close, cooperative relationship with the DSE and other state stakeholders is necessary and desirable to the network of ILCs and the SILC, does ACL and ILA agree that it is the majority of the center directors and the SILC that develop the State Plan for Independent </a:t>
            </a:r>
            <a:r>
              <a:rPr lang="en-US" sz="2800" dirty="0" smtClean="0"/>
              <a:t>Living?</a:t>
            </a:r>
            <a:endParaRPr lang="en-US" sz="2800" dirty="0"/>
          </a:p>
        </p:txBody>
      </p:sp>
      <p:sp>
        <p:nvSpPr>
          <p:cNvPr id="4" name="TextBox 3"/>
          <p:cNvSpPr txBox="1"/>
          <p:nvPr/>
        </p:nvSpPr>
        <p:spPr>
          <a:xfrm>
            <a:off x="4426845" y="6230648"/>
            <a:ext cx="304801" cy="369332"/>
          </a:xfrm>
          <a:prstGeom prst="rect">
            <a:avLst/>
          </a:prstGeom>
          <a:noFill/>
        </p:spPr>
        <p:txBody>
          <a:bodyPr wrap="square" rtlCol="0">
            <a:spAutoFit/>
          </a:bodyPr>
          <a:lstStyle/>
          <a:p>
            <a:pPr algn="ctr"/>
            <a:r>
              <a:rPr lang="en-US" dirty="0" smtClean="0"/>
              <a:t>7</a:t>
            </a:r>
            <a:endParaRPr lang="en-US" dirty="0"/>
          </a:p>
        </p:txBody>
      </p:sp>
    </p:spTree>
    <p:extLst>
      <p:ext uri="{BB962C8B-B14F-4D97-AF65-F5344CB8AC3E}">
        <p14:creationId xmlns:p14="http://schemas.microsoft.com/office/powerpoint/2010/main" val="191154913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61359"/>
            <a:ext cx="8229600" cy="609576"/>
          </a:xfrm>
        </p:spPr>
        <p:txBody>
          <a:bodyPr>
            <a:normAutofit fontScale="90000"/>
          </a:bodyPr>
          <a:lstStyle/>
          <a:p>
            <a:pPr algn="ctr"/>
            <a:r>
              <a:rPr lang="en-US" b="1" dirty="0" smtClean="0"/>
              <a:t>APRIL Question #10</a:t>
            </a:r>
            <a:endParaRPr lang="en-US" b="1" dirty="0"/>
          </a:p>
        </p:txBody>
      </p:sp>
      <p:sp>
        <p:nvSpPr>
          <p:cNvPr id="3" name="Content Placeholder 2"/>
          <p:cNvSpPr>
            <a:spLocks noGrp="1"/>
          </p:cNvSpPr>
          <p:nvPr>
            <p:ph idx="1"/>
          </p:nvPr>
        </p:nvSpPr>
        <p:spPr>
          <a:xfrm>
            <a:off x="246743" y="1534160"/>
            <a:ext cx="8897257" cy="4142069"/>
          </a:xfrm>
        </p:spPr>
        <p:txBody>
          <a:bodyPr>
            <a:noAutofit/>
          </a:bodyPr>
          <a:lstStyle/>
          <a:p>
            <a:pPr marL="0" indent="0">
              <a:buNone/>
            </a:pPr>
            <a:endParaRPr lang="en-US" sz="2000" dirty="0" smtClean="0"/>
          </a:p>
          <a:p>
            <a:pPr marL="0" indent="0">
              <a:buNone/>
            </a:pPr>
            <a:endParaRPr lang="en-US" sz="2000" dirty="0"/>
          </a:p>
          <a:p>
            <a:pPr marL="0" indent="0">
              <a:buNone/>
            </a:pPr>
            <a:endParaRPr lang="en-US" sz="2000" dirty="0" smtClean="0"/>
          </a:p>
          <a:p>
            <a:pPr marL="0" indent="0">
              <a:buNone/>
            </a:pPr>
            <a:r>
              <a:rPr lang="en-US" sz="2800" dirty="0" smtClean="0"/>
              <a:t>Does </a:t>
            </a:r>
            <a:r>
              <a:rPr lang="en-US" sz="2800" dirty="0"/>
              <a:t>ACL and ILA agree that as long as the developed SPIL comports with the provisions of the law, the DSE has no statutorily conferred authority to “veto” certain aspects of the SPIL, or demand changes in the SPIL as a condition to acquiring the DSE </a:t>
            </a:r>
            <a:r>
              <a:rPr lang="en-US" sz="2800" dirty="0" smtClean="0"/>
              <a:t>signature?</a:t>
            </a:r>
            <a:endParaRPr lang="en-US" sz="2800" dirty="0"/>
          </a:p>
        </p:txBody>
      </p:sp>
      <p:sp>
        <p:nvSpPr>
          <p:cNvPr id="4" name="TextBox 3"/>
          <p:cNvSpPr txBox="1"/>
          <p:nvPr/>
        </p:nvSpPr>
        <p:spPr>
          <a:xfrm>
            <a:off x="4426845" y="6230648"/>
            <a:ext cx="304801" cy="369332"/>
          </a:xfrm>
          <a:prstGeom prst="rect">
            <a:avLst/>
          </a:prstGeom>
          <a:noFill/>
        </p:spPr>
        <p:txBody>
          <a:bodyPr wrap="square" rtlCol="0">
            <a:spAutoFit/>
          </a:bodyPr>
          <a:lstStyle/>
          <a:p>
            <a:pPr algn="ctr"/>
            <a:r>
              <a:rPr lang="en-US" dirty="0" smtClean="0"/>
              <a:t>7</a:t>
            </a:r>
            <a:endParaRPr lang="en-US" dirty="0"/>
          </a:p>
        </p:txBody>
      </p:sp>
    </p:spTree>
    <p:extLst>
      <p:ext uri="{BB962C8B-B14F-4D97-AF65-F5344CB8AC3E}">
        <p14:creationId xmlns:p14="http://schemas.microsoft.com/office/powerpoint/2010/main" val="395059510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smtClean="0"/>
              <a:t>In Closing</a:t>
            </a:r>
            <a:endParaRPr lang="en-US" b="1" dirty="0"/>
          </a:p>
        </p:txBody>
      </p:sp>
      <p:sp>
        <p:nvSpPr>
          <p:cNvPr id="3" name="Content Placeholder 2"/>
          <p:cNvSpPr>
            <a:spLocks noGrp="1"/>
          </p:cNvSpPr>
          <p:nvPr>
            <p:ph idx="1"/>
          </p:nvPr>
        </p:nvSpPr>
        <p:spPr>
          <a:xfrm>
            <a:off x="317424" y="1810474"/>
            <a:ext cx="8512629" cy="4142069"/>
          </a:xfrm>
        </p:spPr>
        <p:txBody>
          <a:bodyPr>
            <a:normAutofit/>
          </a:bodyPr>
          <a:lstStyle/>
          <a:p>
            <a:pPr marL="0" indent="0" algn="ctr">
              <a:buNone/>
            </a:pPr>
            <a:endParaRPr lang="en-US" sz="3200" dirty="0" smtClean="0"/>
          </a:p>
          <a:p>
            <a:pPr marL="0" indent="0" algn="ctr">
              <a:buNone/>
            </a:pPr>
            <a:endParaRPr lang="en-US" sz="3200" dirty="0"/>
          </a:p>
          <a:p>
            <a:pPr marL="0" indent="0" algn="ctr">
              <a:buNone/>
            </a:pPr>
            <a:r>
              <a:rPr lang="en-US" sz="3200" dirty="0" smtClean="0"/>
              <a:t>Thank You!</a:t>
            </a:r>
          </a:p>
          <a:p>
            <a:pPr marL="0" indent="0" algn="ctr">
              <a:buNone/>
            </a:pPr>
            <a:endParaRPr lang="en-US" sz="3200" dirty="0" smtClean="0"/>
          </a:p>
          <a:p>
            <a:pPr marL="0" indent="0" algn="ctr">
              <a:buNone/>
            </a:pPr>
            <a:r>
              <a:rPr lang="en-US" sz="3200" dirty="0" smtClean="0"/>
              <a:t>ILA looks </a:t>
            </a:r>
            <a:r>
              <a:rPr lang="en-US" sz="3200" dirty="0"/>
              <a:t>forward to working with you</a:t>
            </a:r>
            <a:r>
              <a:rPr lang="en-US" sz="3200" dirty="0" smtClean="0"/>
              <a:t>!</a:t>
            </a:r>
            <a:endParaRPr lang="en-US" sz="3200" dirty="0"/>
          </a:p>
        </p:txBody>
      </p:sp>
      <p:sp>
        <p:nvSpPr>
          <p:cNvPr id="4" name="TextBox 3"/>
          <p:cNvSpPr txBox="1"/>
          <p:nvPr/>
        </p:nvSpPr>
        <p:spPr>
          <a:xfrm>
            <a:off x="4426845" y="6230648"/>
            <a:ext cx="478984" cy="369332"/>
          </a:xfrm>
          <a:prstGeom prst="rect">
            <a:avLst/>
          </a:prstGeom>
          <a:noFill/>
        </p:spPr>
        <p:txBody>
          <a:bodyPr wrap="square" rtlCol="0">
            <a:spAutoFit/>
          </a:bodyPr>
          <a:lstStyle/>
          <a:p>
            <a:pPr algn="ctr"/>
            <a:r>
              <a:rPr lang="en-US" dirty="0" smtClean="0"/>
              <a:t>20</a:t>
            </a:r>
            <a:endParaRPr lang="en-US" dirty="0"/>
          </a:p>
        </p:txBody>
      </p:sp>
    </p:spTree>
    <p:extLst>
      <p:ext uri="{BB962C8B-B14F-4D97-AF65-F5344CB8AC3E}">
        <p14:creationId xmlns:p14="http://schemas.microsoft.com/office/powerpoint/2010/main" val="319755403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sz="4000" b="1" dirty="0" smtClean="0"/>
              <a:t>Introductions</a:t>
            </a:r>
            <a:endParaRPr lang="en-US" dirty="0"/>
          </a:p>
        </p:txBody>
      </p:sp>
      <p:sp>
        <p:nvSpPr>
          <p:cNvPr id="4" name="Content Placeholder 4"/>
          <p:cNvSpPr>
            <a:spLocks noGrp="1"/>
          </p:cNvSpPr>
          <p:nvPr>
            <p:ph idx="1"/>
          </p:nvPr>
        </p:nvSpPr>
        <p:spPr>
          <a:xfrm>
            <a:off x="457200" y="1795412"/>
            <a:ext cx="8229600" cy="4142069"/>
          </a:xfrm>
        </p:spPr>
        <p:txBody>
          <a:bodyPr>
            <a:normAutofit/>
          </a:bodyPr>
          <a:lstStyle/>
          <a:p>
            <a:pPr>
              <a:lnSpc>
                <a:spcPct val="120000"/>
              </a:lnSpc>
            </a:pPr>
            <a:endParaRPr lang="en-US" sz="2800" dirty="0" smtClean="0"/>
          </a:p>
          <a:p>
            <a:pPr>
              <a:lnSpc>
                <a:spcPct val="120000"/>
              </a:lnSpc>
            </a:pPr>
            <a:r>
              <a:rPr lang="en-US" sz="2800" dirty="0" smtClean="0"/>
              <a:t>Panel</a:t>
            </a:r>
          </a:p>
          <a:p>
            <a:pPr marL="0" indent="0">
              <a:lnSpc>
                <a:spcPct val="120000"/>
              </a:lnSpc>
              <a:buNone/>
            </a:pPr>
            <a:endParaRPr lang="en-US" sz="2800" dirty="0" smtClean="0"/>
          </a:p>
          <a:p>
            <a:pPr marL="0" indent="0">
              <a:lnSpc>
                <a:spcPct val="120000"/>
              </a:lnSpc>
              <a:buNone/>
            </a:pPr>
            <a:endParaRPr lang="en-US" sz="2800" dirty="0" smtClean="0"/>
          </a:p>
          <a:p>
            <a:pPr>
              <a:lnSpc>
                <a:spcPct val="120000"/>
              </a:lnSpc>
            </a:pPr>
            <a:r>
              <a:rPr lang="en-US" sz="2800" dirty="0" smtClean="0"/>
              <a:t>Staff</a:t>
            </a:r>
          </a:p>
        </p:txBody>
      </p:sp>
      <p:sp>
        <p:nvSpPr>
          <p:cNvPr id="5" name="TextBox 4"/>
          <p:cNvSpPr txBox="1"/>
          <p:nvPr/>
        </p:nvSpPr>
        <p:spPr>
          <a:xfrm>
            <a:off x="4426845" y="6230648"/>
            <a:ext cx="304801" cy="369332"/>
          </a:xfrm>
          <a:prstGeom prst="rect">
            <a:avLst/>
          </a:prstGeom>
          <a:noFill/>
        </p:spPr>
        <p:txBody>
          <a:bodyPr wrap="square" rtlCol="0">
            <a:spAutoFit/>
          </a:bodyPr>
          <a:lstStyle/>
          <a:p>
            <a:pPr algn="ctr"/>
            <a:r>
              <a:rPr lang="en-US" dirty="0" smtClean="0"/>
              <a:t>2</a:t>
            </a:r>
            <a:endParaRPr lang="en-US" dirty="0"/>
          </a:p>
        </p:txBody>
      </p:sp>
    </p:spTree>
    <p:extLst>
      <p:ext uri="{BB962C8B-B14F-4D97-AF65-F5344CB8AC3E}">
        <p14:creationId xmlns:p14="http://schemas.microsoft.com/office/powerpoint/2010/main" val="71385512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t>AOD </a:t>
            </a:r>
            <a:r>
              <a:rPr lang="en-US" sz="2800" dirty="0"/>
              <a:t>and ILA </a:t>
            </a:r>
            <a:r>
              <a:rPr lang="en-US" sz="2800" dirty="0" smtClean="0"/>
              <a:t>Organizational Structure </a:t>
            </a:r>
            <a:r>
              <a:rPr lang="en-US" sz="2800" dirty="0"/>
              <a:t>and P</a:t>
            </a:r>
            <a:r>
              <a:rPr lang="en-US" sz="2800" dirty="0" smtClean="0"/>
              <a:t>rograms</a:t>
            </a:r>
            <a:endParaRPr lang="en-US" sz="2800" dirty="0"/>
          </a:p>
        </p:txBody>
      </p:sp>
      <p:sp>
        <p:nvSpPr>
          <p:cNvPr id="3" name="Content Placeholder 2"/>
          <p:cNvSpPr>
            <a:spLocks noGrp="1"/>
          </p:cNvSpPr>
          <p:nvPr>
            <p:ph idx="1"/>
          </p:nvPr>
        </p:nvSpPr>
        <p:spPr/>
        <p:txBody>
          <a:bodyPr>
            <a:normAutofit/>
          </a:bodyPr>
          <a:lstStyle/>
          <a:p>
            <a:r>
              <a:rPr lang="en-US" dirty="0" smtClean="0"/>
              <a:t>AOD – Relevance &amp; Importance.</a:t>
            </a:r>
          </a:p>
          <a:p>
            <a:r>
              <a:rPr lang="en-US" dirty="0" smtClean="0"/>
              <a:t>ILA – Structure.</a:t>
            </a:r>
          </a:p>
          <a:p>
            <a:r>
              <a:rPr lang="en-US" dirty="0" smtClean="0"/>
              <a:t>ILA – Programs:</a:t>
            </a:r>
          </a:p>
          <a:p>
            <a:pPr lvl="1"/>
            <a:r>
              <a:rPr lang="en-US" dirty="0" smtClean="0"/>
              <a:t>Independent Living</a:t>
            </a:r>
          </a:p>
          <a:p>
            <a:pPr lvl="1"/>
            <a:r>
              <a:rPr lang="en-US" dirty="0" smtClean="0"/>
              <a:t>Paralysis Resource Center</a:t>
            </a:r>
          </a:p>
          <a:p>
            <a:pPr lvl="1"/>
            <a:r>
              <a:rPr lang="en-US" dirty="0" smtClean="0"/>
              <a:t>Limb Loss</a:t>
            </a:r>
          </a:p>
          <a:p>
            <a:endParaRPr lang="en-US" dirty="0" smtClean="0"/>
          </a:p>
        </p:txBody>
      </p:sp>
    </p:spTree>
    <p:extLst>
      <p:ext uri="{BB962C8B-B14F-4D97-AF65-F5344CB8AC3E}">
        <p14:creationId xmlns:p14="http://schemas.microsoft.com/office/powerpoint/2010/main" val="17331602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Line 114"/>
          <p:cNvSpPr>
            <a:spLocks noChangeShapeType="1"/>
          </p:cNvSpPr>
          <p:nvPr/>
        </p:nvSpPr>
        <p:spPr bwMode="auto">
          <a:xfrm flipH="1">
            <a:off x="4571997" y="5829300"/>
            <a:ext cx="2" cy="164592"/>
          </a:xfrm>
          <a:prstGeom prst="line">
            <a:avLst/>
          </a:prstGeom>
          <a:noFill/>
          <a:ln w="12700">
            <a:solidFill>
              <a:schemeClr val="tx1"/>
            </a:solidFill>
            <a:round/>
            <a:headEnd/>
            <a:tailEnd/>
          </a:ln>
          <a:effectLst/>
        </p:spPr>
        <p:txBody>
          <a:bodyPr/>
          <a:lstStyle/>
          <a:p>
            <a:endParaRPr lang="en-US"/>
          </a:p>
        </p:txBody>
      </p:sp>
      <p:sp>
        <p:nvSpPr>
          <p:cNvPr id="5" name="Text Box 7"/>
          <p:cNvSpPr txBox="1">
            <a:spLocks noChangeArrowheads="1"/>
          </p:cNvSpPr>
          <p:nvPr/>
        </p:nvSpPr>
        <p:spPr bwMode="auto">
          <a:xfrm>
            <a:off x="114300" y="4172575"/>
            <a:ext cx="914400" cy="457200"/>
          </a:xfrm>
          <a:prstGeom prst="rect">
            <a:avLst/>
          </a:prstGeom>
          <a:noFill/>
          <a:ln w="9525">
            <a:noFill/>
            <a:miter lim="800000"/>
            <a:headEnd/>
            <a:tailEnd/>
          </a:ln>
          <a:effectLst/>
        </p:spPr>
        <p:txBody>
          <a:bodyPr anchor="ctr" anchorCtr="1"/>
          <a:lstStyle/>
          <a:p>
            <a:pPr>
              <a:spcBef>
                <a:spcPts val="0"/>
              </a:spcBef>
            </a:pPr>
            <a:r>
              <a:rPr lang="en-US" sz="700" b="1" dirty="0" err="1" smtClean="0">
                <a:latin typeface="Constantia" pitchFamily="18" charset="0"/>
              </a:rPr>
              <a:t>Ofc</a:t>
            </a:r>
            <a:r>
              <a:rPr lang="en-US" sz="700" b="1" dirty="0" smtClean="0">
                <a:latin typeface="Constantia" pitchFamily="18" charset="0"/>
              </a:rPr>
              <a:t>. of Nutrition and Health Promotion Programs </a:t>
            </a:r>
            <a:endParaRPr lang="en-US" sz="700" dirty="0" smtClean="0">
              <a:latin typeface="Constantia" pitchFamily="18" charset="0"/>
            </a:endParaRPr>
          </a:p>
        </p:txBody>
      </p:sp>
      <p:sp>
        <p:nvSpPr>
          <p:cNvPr id="6" name="Text Box 9"/>
          <p:cNvSpPr txBox="1">
            <a:spLocks noChangeArrowheads="1"/>
          </p:cNvSpPr>
          <p:nvPr/>
        </p:nvSpPr>
        <p:spPr bwMode="auto">
          <a:xfrm>
            <a:off x="123825" y="3579495"/>
            <a:ext cx="914400" cy="457200"/>
          </a:xfrm>
          <a:prstGeom prst="rect">
            <a:avLst/>
          </a:prstGeom>
          <a:noFill/>
          <a:ln w="9525">
            <a:noFill/>
            <a:miter lim="800000"/>
            <a:headEnd/>
            <a:tailEnd/>
          </a:ln>
          <a:effectLst/>
        </p:spPr>
        <p:txBody>
          <a:bodyPr anchor="ctr" anchorCtr="1"/>
          <a:lstStyle/>
          <a:p>
            <a:pPr>
              <a:spcBef>
                <a:spcPts val="0"/>
              </a:spcBef>
            </a:pPr>
            <a:r>
              <a:rPr lang="en-US" sz="700" b="1" dirty="0"/>
              <a:t>Office of Supportive and Caregiver Services</a:t>
            </a:r>
          </a:p>
        </p:txBody>
      </p:sp>
      <p:sp>
        <p:nvSpPr>
          <p:cNvPr id="7" name="Text Box 4"/>
          <p:cNvSpPr txBox="1">
            <a:spLocks noChangeArrowheads="1"/>
          </p:cNvSpPr>
          <p:nvPr/>
        </p:nvSpPr>
        <p:spPr bwMode="auto">
          <a:xfrm>
            <a:off x="255270" y="2683446"/>
            <a:ext cx="1737360" cy="731520"/>
          </a:xfrm>
          <a:prstGeom prst="rect">
            <a:avLst/>
          </a:prstGeom>
          <a:noFill/>
          <a:ln w="12700">
            <a:noFill/>
            <a:headEnd/>
            <a:tailEnd/>
          </a:ln>
        </p:spPr>
        <p:style>
          <a:lnRef idx="2">
            <a:schemeClr val="dk1"/>
          </a:lnRef>
          <a:fillRef idx="1">
            <a:schemeClr val="lt1"/>
          </a:fillRef>
          <a:effectRef idx="0">
            <a:schemeClr val="dk1"/>
          </a:effectRef>
          <a:fontRef idx="minor">
            <a:schemeClr val="dk1"/>
          </a:fontRef>
        </p:style>
        <p:txBody>
          <a:bodyPr anchor="ctr" anchorCtr="1"/>
          <a:lstStyle/>
          <a:p>
            <a:pPr>
              <a:spcAft>
                <a:spcPts val="400"/>
              </a:spcAft>
            </a:pPr>
            <a:r>
              <a:rPr lang="en-US" sz="750" b="1" dirty="0" smtClean="0">
                <a:latin typeface="Constantia" pitchFamily="18" charset="0"/>
                <a:cs typeface="Tahoma" pitchFamily="34" charset="0"/>
              </a:rPr>
              <a:t>Administration on Aging</a:t>
            </a:r>
            <a:endParaRPr lang="en-US" sz="750" dirty="0">
              <a:latin typeface="Constantia" pitchFamily="18" charset="0"/>
              <a:cs typeface="Tahoma" pitchFamily="34" charset="0"/>
            </a:endParaRPr>
          </a:p>
        </p:txBody>
      </p:sp>
      <p:sp>
        <p:nvSpPr>
          <p:cNvPr id="8" name="Text Box 7"/>
          <p:cNvSpPr txBox="1">
            <a:spLocks noChangeArrowheads="1"/>
          </p:cNvSpPr>
          <p:nvPr/>
        </p:nvSpPr>
        <p:spPr bwMode="auto">
          <a:xfrm>
            <a:off x="5571365" y="1794510"/>
            <a:ext cx="741426" cy="457200"/>
          </a:xfrm>
          <a:prstGeom prst="rect">
            <a:avLst/>
          </a:prstGeom>
          <a:noFill/>
          <a:ln w="9525">
            <a:noFill/>
            <a:miter lim="800000"/>
            <a:headEnd/>
            <a:tailEnd/>
          </a:ln>
          <a:effectLst/>
        </p:spPr>
        <p:txBody>
          <a:bodyPr anchor="ctr" anchorCtr="1"/>
          <a:lstStyle/>
          <a:p>
            <a:r>
              <a:rPr lang="en-US" sz="700" b="1" dirty="0"/>
              <a:t>Office </a:t>
            </a:r>
            <a:r>
              <a:rPr lang="en-US" sz="700" b="1" dirty="0" smtClean="0"/>
              <a:t>of Budget          and Finance</a:t>
            </a:r>
            <a:endParaRPr lang="en-US" sz="700" dirty="0"/>
          </a:p>
        </p:txBody>
      </p:sp>
      <p:sp>
        <p:nvSpPr>
          <p:cNvPr id="9" name="Text Box 9"/>
          <p:cNvSpPr txBox="1">
            <a:spLocks noChangeArrowheads="1"/>
          </p:cNvSpPr>
          <p:nvPr/>
        </p:nvSpPr>
        <p:spPr bwMode="auto">
          <a:xfrm>
            <a:off x="6406516" y="1804035"/>
            <a:ext cx="740664" cy="457200"/>
          </a:xfrm>
          <a:prstGeom prst="rect">
            <a:avLst/>
          </a:prstGeom>
          <a:noFill/>
          <a:ln w="9525">
            <a:noFill/>
            <a:miter lim="800000"/>
            <a:headEnd/>
            <a:tailEnd/>
          </a:ln>
          <a:effectLst/>
        </p:spPr>
        <p:txBody>
          <a:bodyPr anchor="ctr" anchorCtr="1"/>
          <a:lstStyle/>
          <a:p>
            <a:r>
              <a:rPr lang="en-US" sz="700" b="1" dirty="0">
                <a:latin typeface="Constantia" pitchFamily="18" charset="0"/>
              </a:rPr>
              <a:t>Office </a:t>
            </a:r>
            <a:r>
              <a:rPr lang="en-US" sz="700" b="1" dirty="0" smtClean="0">
                <a:latin typeface="Constantia" pitchFamily="18" charset="0"/>
              </a:rPr>
              <a:t>of Grants  Management</a:t>
            </a:r>
            <a:endParaRPr lang="en-US" sz="700" dirty="0">
              <a:latin typeface="Constantia" pitchFamily="18" charset="0"/>
            </a:endParaRPr>
          </a:p>
        </p:txBody>
      </p:sp>
      <p:sp>
        <p:nvSpPr>
          <p:cNvPr id="10" name="Text Box 11"/>
          <p:cNvSpPr txBox="1">
            <a:spLocks noChangeArrowheads="1"/>
          </p:cNvSpPr>
          <p:nvPr/>
        </p:nvSpPr>
        <p:spPr bwMode="auto">
          <a:xfrm>
            <a:off x="8114538" y="1760220"/>
            <a:ext cx="740664" cy="457200"/>
          </a:xfrm>
          <a:prstGeom prst="rect">
            <a:avLst/>
          </a:prstGeom>
          <a:noFill/>
          <a:ln w="9525">
            <a:noFill/>
            <a:miter lim="800000"/>
            <a:headEnd/>
            <a:tailEnd/>
          </a:ln>
          <a:effectLst/>
        </p:spPr>
        <p:txBody>
          <a:bodyPr anchor="ctr" anchorCtr="1"/>
          <a:lstStyle/>
          <a:p>
            <a:pPr>
              <a:spcBef>
                <a:spcPts val="0"/>
              </a:spcBef>
            </a:pPr>
            <a:r>
              <a:rPr lang="en-US" sz="700" b="1" dirty="0">
                <a:latin typeface="Constantia" pitchFamily="18" charset="0"/>
              </a:rPr>
              <a:t>Office </a:t>
            </a:r>
            <a:r>
              <a:rPr lang="en-US" sz="700" b="1" dirty="0" smtClean="0">
                <a:latin typeface="Constantia" pitchFamily="18" charset="0"/>
              </a:rPr>
              <a:t>of Information       Resources Management</a:t>
            </a:r>
            <a:endParaRPr lang="en-US" sz="700" dirty="0">
              <a:latin typeface="Constantia" pitchFamily="18" charset="0"/>
            </a:endParaRPr>
          </a:p>
        </p:txBody>
      </p:sp>
      <p:sp>
        <p:nvSpPr>
          <p:cNvPr id="11" name="Text Box 49"/>
          <p:cNvSpPr txBox="1">
            <a:spLocks noChangeArrowheads="1"/>
          </p:cNvSpPr>
          <p:nvPr/>
        </p:nvSpPr>
        <p:spPr bwMode="auto">
          <a:xfrm>
            <a:off x="7303008" y="1793557"/>
            <a:ext cx="740664" cy="432435"/>
          </a:xfrm>
          <a:prstGeom prst="rect">
            <a:avLst/>
          </a:prstGeom>
          <a:noFill/>
          <a:ln w="9525">
            <a:noFill/>
            <a:miter lim="800000"/>
            <a:headEnd/>
            <a:tailEnd/>
          </a:ln>
          <a:effectLst/>
        </p:spPr>
        <p:txBody>
          <a:bodyPr anchor="ctr" anchorCtr="1"/>
          <a:lstStyle/>
          <a:p>
            <a:r>
              <a:rPr lang="en-US" sz="700" b="1" dirty="0">
                <a:latin typeface="Constantia" pitchFamily="18" charset="0"/>
              </a:rPr>
              <a:t>Office of </a:t>
            </a:r>
            <a:r>
              <a:rPr lang="en-US" sz="700" b="1" dirty="0" smtClean="0">
                <a:latin typeface="Constantia" pitchFamily="18" charset="0"/>
              </a:rPr>
              <a:t>Admin. and Personnel</a:t>
            </a:r>
            <a:endParaRPr lang="en-US" sz="700" dirty="0">
              <a:latin typeface="Constantia" pitchFamily="18" charset="0"/>
            </a:endParaRPr>
          </a:p>
        </p:txBody>
      </p:sp>
      <p:sp>
        <p:nvSpPr>
          <p:cNvPr id="12" name="Rectangle 89"/>
          <p:cNvSpPr>
            <a:spLocks noChangeArrowheads="1"/>
          </p:cNvSpPr>
          <p:nvPr/>
        </p:nvSpPr>
        <p:spPr bwMode="auto">
          <a:xfrm>
            <a:off x="255270" y="2694876"/>
            <a:ext cx="1737360" cy="731520"/>
          </a:xfrm>
          <a:prstGeom prst="rect">
            <a:avLst/>
          </a:prstGeom>
          <a:noFill/>
          <a:ln w="9525">
            <a:solidFill>
              <a:schemeClr val="tx1"/>
            </a:solidFill>
            <a:miter lim="800000"/>
            <a:headEnd/>
            <a:tailEnd/>
          </a:ln>
          <a:effectLst/>
        </p:spPr>
        <p:txBody>
          <a:bodyPr wrap="none" anchor="ctr"/>
          <a:lstStyle/>
          <a:p>
            <a:endParaRPr lang="en-US"/>
          </a:p>
        </p:txBody>
      </p:sp>
      <p:sp>
        <p:nvSpPr>
          <p:cNvPr id="13" name="Rectangle 13"/>
          <p:cNvSpPr>
            <a:spLocks noChangeArrowheads="1"/>
          </p:cNvSpPr>
          <p:nvPr/>
        </p:nvSpPr>
        <p:spPr bwMode="auto">
          <a:xfrm>
            <a:off x="5857876" y="3592950"/>
            <a:ext cx="914400" cy="457200"/>
          </a:xfrm>
          <a:prstGeom prst="rect">
            <a:avLst/>
          </a:prstGeom>
          <a:noFill/>
          <a:ln w="9525">
            <a:solidFill>
              <a:schemeClr val="tx1"/>
            </a:solidFill>
            <a:miter lim="800000"/>
            <a:headEnd/>
            <a:tailEnd/>
          </a:ln>
          <a:effectLst/>
        </p:spPr>
        <p:txBody>
          <a:bodyPr wrap="none" anchor="ctr"/>
          <a:lstStyle/>
          <a:p>
            <a:endParaRPr lang="en-US"/>
          </a:p>
        </p:txBody>
      </p:sp>
      <p:sp>
        <p:nvSpPr>
          <p:cNvPr id="14" name="Text Box 7"/>
          <p:cNvSpPr txBox="1">
            <a:spLocks noChangeArrowheads="1"/>
          </p:cNvSpPr>
          <p:nvPr/>
        </p:nvSpPr>
        <p:spPr bwMode="auto">
          <a:xfrm>
            <a:off x="903921" y="1821180"/>
            <a:ext cx="914400" cy="457200"/>
          </a:xfrm>
          <a:prstGeom prst="rect">
            <a:avLst/>
          </a:prstGeom>
          <a:noFill/>
          <a:ln w="9525">
            <a:noFill/>
            <a:miter lim="800000"/>
            <a:headEnd/>
            <a:tailEnd/>
          </a:ln>
          <a:effectLst/>
        </p:spPr>
        <p:txBody>
          <a:bodyPr anchor="ctr" anchorCtr="1"/>
          <a:lstStyle/>
          <a:p>
            <a:r>
              <a:rPr lang="en-US" sz="700" b="1" dirty="0" smtClean="0">
                <a:latin typeface="Constantia" pitchFamily="18" charset="0"/>
              </a:rPr>
              <a:t>Office of Policy Analysis and Development</a:t>
            </a:r>
          </a:p>
        </p:txBody>
      </p:sp>
      <p:sp>
        <p:nvSpPr>
          <p:cNvPr id="15" name="Line 14"/>
          <p:cNvSpPr>
            <a:spLocks noChangeShapeType="1"/>
          </p:cNvSpPr>
          <p:nvPr/>
        </p:nvSpPr>
        <p:spPr bwMode="auto">
          <a:xfrm flipH="1">
            <a:off x="7991475" y="3426396"/>
            <a:ext cx="4573" cy="371244"/>
          </a:xfrm>
          <a:prstGeom prst="line">
            <a:avLst/>
          </a:prstGeom>
          <a:noFill/>
          <a:ln w="12700">
            <a:solidFill>
              <a:schemeClr val="tx1"/>
            </a:solidFill>
            <a:round/>
            <a:headEnd/>
            <a:tailEnd/>
          </a:ln>
          <a:effectLst/>
        </p:spPr>
        <p:txBody>
          <a:bodyPr/>
          <a:lstStyle/>
          <a:p>
            <a:endParaRPr lang="en-US"/>
          </a:p>
        </p:txBody>
      </p:sp>
      <p:sp>
        <p:nvSpPr>
          <p:cNvPr id="16" name="Rectangle 119"/>
          <p:cNvSpPr>
            <a:spLocks noChangeArrowheads="1"/>
          </p:cNvSpPr>
          <p:nvPr/>
        </p:nvSpPr>
        <p:spPr bwMode="auto">
          <a:xfrm>
            <a:off x="3832861" y="5093284"/>
            <a:ext cx="1463040" cy="731520"/>
          </a:xfrm>
          <a:prstGeom prst="rect">
            <a:avLst/>
          </a:prstGeom>
          <a:noFill/>
          <a:ln w="9525">
            <a:solidFill>
              <a:schemeClr val="tx1"/>
            </a:solidFill>
            <a:miter lim="800000"/>
            <a:headEnd/>
            <a:tailEnd/>
          </a:ln>
          <a:effectLst/>
        </p:spPr>
        <p:txBody>
          <a:bodyPr wrap="none" anchor="ctr"/>
          <a:lstStyle/>
          <a:p>
            <a:endParaRPr lang="en-US"/>
          </a:p>
        </p:txBody>
      </p:sp>
      <p:sp>
        <p:nvSpPr>
          <p:cNvPr id="17" name="Rectangle 12"/>
          <p:cNvSpPr>
            <a:spLocks noChangeArrowheads="1"/>
          </p:cNvSpPr>
          <p:nvPr/>
        </p:nvSpPr>
        <p:spPr bwMode="auto">
          <a:xfrm>
            <a:off x="6406516" y="1784985"/>
            <a:ext cx="740664" cy="457200"/>
          </a:xfrm>
          <a:prstGeom prst="rect">
            <a:avLst/>
          </a:prstGeom>
          <a:noFill/>
          <a:ln w="9525">
            <a:solidFill>
              <a:schemeClr val="tx1"/>
            </a:solidFill>
            <a:miter lim="800000"/>
            <a:headEnd/>
            <a:tailEnd/>
          </a:ln>
          <a:effectLst/>
        </p:spPr>
        <p:txBody>
          <a:bodyPr wrap="none" anchor="ctr"/>
          <a:lstStyle/>
          <a:p>
            <a:endParaRPr lang="en-US"/>
          </a:p>
        </p:txBody>
      </p:sp>
      <p:sp>
        <p:nvSpPr>
          <p:cNvPr id="18" name="Rectangle 10"/>
          <p:cNvSpPr>
            <a:spLocks noChangeArrowheads="1"/>
          </p:cNvSpPr>
          <p:nvPr/>
        </p:nvSpPr>
        <p:spPr bwMode="auto">
          <a:xfrm>
            <a:off x="5577840" y="1804035"/>
            <a:ext cx="741426" cy="457200"/>
          </a:xfrm>
          <a:prstGeom prst="rect">
            <a:avLst/>
          </a:prstGeom>
          <a:noFill/>
          <a:ln w="9525">
            <a:solidFill>
              <a:schemeClr val="tx1"/>
            </a:solidFill>
            <a:miter lim="800000"/>
            <a:headEnd/>
            <a:tailEnd/>
          </a:ln>
          <a:effectLst/>
        </p:spPr>
        <p:txBody>
          <a:bodyPr wrap="none" anchor="ctr"/>
          <a:lstStyle/>
          <a:p>
            <a:endParaRPr lang="en-US"/>
          </a:p>
        </p:txBody>
      </p:sp>
      <p:sp>
        <p:nvSpPr>
          <p:cNvPr id="19" name="Rectangle 89"/>
          <p:cNvSpPr>
            <a:spLocks noChangeArrowheads="1"/>
          </p:cNvSpPr>
          <p:nvPr/>
        </p:nvSpPr>
        <p:spPr bwMode="auto">
          <a:xfrm>
            <a:off x="6492240" y="694982"/>
            <a:ext cx="1394460" cy="431214"/>
          </a:xfrm>
          <a:prstGeom prst="rect">
            <a:avLst/>
          </a:prstGeom>
          <a:noFill/>
          <a:ln w="9525">
            <a:solidFill>
              <a:schemeClr val="tx1"/>
            </a:solidFill>
            <a:miter lim="800000"/>
            <a:headEnd/>
            <a:tailEnd/>
          </a:ln>
          <a:effectLst/>
        </p:spPr>
        <p:txBody>
          <a:bodyPr wrap="none" anchor="ctr"/>
          <a:lstStyle/>
          <a:p>
            <a:endParaRPr lang="en-US"/>
          </a:p>
        </p:txBody>
      </p:sp>
      <p:sp>
        <p:nvSpPr>
          <p:cNvPr id="20" name="Rectangle 16"/>
          <p:cNvSpPr>
            <a:spLocks noChangeArrowheads="1"/>
          </p:cNvSpPr>
          <p:nvPr/>
        </p:nvSpPr>
        <p:spPr bwMode="auto">
          <a:xfrm>
            <a:off x="3749040" y="914400"/>
            <a:ext cx="1645920" cy="822960"/>
          </a:xfrm>
          <a:prstGeom prst="rect">
            <a:avLst/>
          </a:prstGeom>
          <a:noFill/>
          <a:ln w="9525">
            <a:noFill/>
            <a:miter lim="800000"/>
            <a:headEnd/>
            <a:tailEnd/>
          </a:ln>
          <a:effectLst/>
        </p:spPr>
        <p:txBody>
          <a:bodyPr wrap="none" anchor="ctr"/>
          <a:lstStyle/>
          <a:p>
            <a:endParaRPr lang="en-US"/>
          </a:p>
        </p:txBody>
      </p:sp>
      <p:sp>
        <p:nvSpPr>
          <p:cNvPr id="21" name="Text Box 17"/>
          <p:cNvSpPr txBox="1">
            <a:spLocks noChangeArrowheads="1"/>
          </p:cNvSpPr>
          <p:nvPr/>
        </p:nvSpPr>
        <p:spPr bwMode="auto">
          <a:xfrm>
            <a:off x="3657600" y="839569"/>
            <a:ext cx="1828800" cy="646331"/>
          </a:xfrm>
          <a:prstGeom prst="rect">
            <a:avLst/>
          </a:prstGeom>
          <a:noFill/>
          <a:ln w="12700">
            <a:noFill/>
            <a:headEnd/>
            <a:tailEnd/>
          </a:ln>
        </p:spPr>
        <p:style>
          <a:lnRef idx="2">
            <a:schemeClr val="dk1"/>
          </a:lnRef>
          <a:fillRef idx="1">
            <a:schemeClr val="lt1"/>
          </a:fillRef>
          <a:effectRef idx="0">
            <a:schemeClr val="dk1"/>
          </a:effectRef>
          <a:fontRef idx="minor">
            <a:schemeClr val="dk1"/>
          </a:fontRef>
        </p:style>
        <p:txBody>
          <a:bodyPr>
            <a:spAutoFit/>
          </a:bodyPr>
          <a:lstStyle/>
          <a:p>
            <a:pPr algn="ctr">
              <a:spcBef>
                <a:spcPts val="0"/>
              </a:spcBef>
            </a:pPr>
            <a:r>
              <a:rPr lang="en-US" sz="900" b="1" dirty="0" smtClean="0">
                <a:latin typeface="Constantia" pitchFamily="18" charset="0"/>
              </a:rPr>
              <a:t>Administrator</a:t>
            </a:r>
          </a:p>
          <a:p>
            <a:pPr algn="ctr">
              <a:spcBef>
                <a:spcPts val="0"/>
              </a:spcBef>
            </a:pPr>
            <a:endParaRPr lang="en-US" sz="900" b="1" dirty="0" smtClean="0">
              <a:solidFill>
                <a:srgbClr val="FFFF00"/>
              </a:solidFill>
              <a:latin typeface="Constantia" pitchFamily="18" charset="0"/>
            </a:endParaRPr>
          </a:p>
          <a:p>
            <a:pPr algn="ctr">
              <a:spcBef>
                <a:spcPts val="0"/>
              </a:spcBef>
            </a:pPr>
            <a:r>
              <a:rPr lang="en-US" sz="900" b="1" dirty="0" smtClean="0">
                <a:latin typeface="Constantia" pitchFamily="18" charset="0"/>
              </a:rPr>
              <a:t>Principal Deputy Administrator</a:t>
            </a:r>
            <a:endParaRPr lang="en-US" sz="900" b="1" dirty="0">
              <a:latin typeface="Constantia" pitchFamily="18" charset="0"/>
            </a:endParaRPr>
          </a:p>
        </p:txBody>
      </p:sp>
      <p:sp>
        <p:nvSpPr>
          <p:cNvPr id="22" name="Text Box 19"/>
          <p:cNvSpPr txBox="1">
            <a:spLocks noChangeArrowheads="1"/>
          </p:cNvSpPr>
          <p:nvPr/>
        </p:nvSpPr>
        <p:spPr bwMode="auto">
          <a:xfrm>
            <a:off x="800100" y="274320"/>
            <a:ext cx="7543800" cy="369332"/>
          </a:xfrm>
          <a:prstGeom prst="rect">
            <a:avLst/>
          </a:prstGeom>
          <a:noFill/>
          <a:ln w="9525">
            <a:noFill/>
            <a:miter lim="800000"/>
            <a:headEnd/>
            <a:tailEnd/>
          </a:ln>
          <a:effectLst/>
        </p:spPr>
        <p:txBody>
          <a:bodyPr wrap="square">
            <a:spAutoFit/>
          </a:bodyPr>
          <a:lstStyle/>
          <a:p>
            <a:pPr algn="ctr"/>
            <a:r>
              <a:rPr lang="en-US" b="1" dirty="0"/>
              <a:t>ADMINISTRATION </a:t>
            </a:r>
            <a:r>
              <a:rPr lang="en-US" b="1" dirty="0" smtClean="0"/>
              <a:t>FOR COMMUNITY LIVING ORGANIZATIONAL CHART</a:t>
            </a:r>
            <a:endParaRPr lang="en-US" b="1" dirty="0"/>
          </a:p>
        </p:txBody>
      </p:sp>
      <p:sp>
        <p:nvSpPr>
          <p:cNvPr id="23" name="Text Box 20"/>
          <p:cNvSpPr txBox="1">
            <a:spLocks noChangeArrowheads="1"/>
          </p:cNvSpPr>
          <p:nvPr/>
        </p:nvSpPr>
        <p:spPr bwMode="auto">
          <a:xfrm>
            <a:off x="1248726" y="4183380"/>
            <a:ext cx="914400" cy="457200"/>
          </a:xfrm>
          <a:prstGeom prst="rect">
            <a:avLst/>
          </a:prstGeom>
          <a:noFill/>
          <a:ln w="9525">
            <a:noFill/>
            <a:miter lim="800000"/>
            <a:headEnd/>
            <a:tailEnd/>
          </a:ln>
          <a:effectLst/>
        </p:spPr>
        <p:txBody>
          <a:bodyPr wrap="square" anchor="ctr">
            <a:spAutoFit/>
          </a:bodyPr>
          <a:lstStyle/>
          <a:p>
            <a:pPr>
              <a:spcBef>
                <a:spcPts val="0"/>
              </a:spcBef>
            </a:pPr>
            <a:r>
              <a:rPr lang="en-US" sz="700" b="1" dirty="0" smtClean="0">
                <a:latin typeface="Constantia" pitchFamily="18" charset="0"/>
              </a:rPr>
              <a:t>Office of Long-Term Care Ombudsman Programs</a:t>
            </a:r>
            <a:endParaRPr lang="en-US" sz="700" dirty="0">
              <a:latin typeface="Constantia" pitchFamily="18" charset="0"/>
            </a:endParaRPr>
          </a:p>
        </p:txBody>
      </p:sp>
      <p:sp>
        <p:nvSpPr>
          <p:cNvPr id="24" name="Text Box 22"/>
          <p:cNvSpPr txBox="1">
            <a:spLocks noChangeArrowheads="1"/>
          </p:cNvSpPr>
          <p:nvPr/>
        </p:nvSpPr>
        <p:spPr bwMode="auto">
          <a:xfrm>
            <a:off x="3832861" y="5297461"/>
            <a:ext cx="1463040" cy="323165"/>
          </a:xfrm>
          <a:prstGeom prst="rect">
            <a:avLst/>
          </a:prstGeom>
          <a:noFill/>
          <a:ln w="12700">
            <a:noFill/>
            <a:headEnd/>
            <a:tailEnd/>
          </a:ln>
        </p:spPr>
        <p:style>
          <a:lnRef idx="2">
            <a:schemeClr val="dk1"/>
          </a:lnRef>
          <a:fillRef idx="1">
            <a:schemeClr val="lt1"/>
          </a:fillRef>
          <a:effectRef idx="0">
            <a:schemeClr val="dk1"/>
          </a:effectRef>
          <a:fontRef idx="minor">
            <a:schemeClr val="dk1"/>
          </a:fontRef>
        </p:style>
        <p:txBody>
          <a:bodyPr wrap="square" anchor="ctr">
            <a:spAutoFit/>
          </a:bodyPr>
          <a:lstStyle/>
          <a:p>
            <a:pPr algn="ctr"/>
            <a:r>
              <a:rPr lang="en-US" sz="750" b="1" dirty="0" smtClean="0">
                <a:latin typeface="Constantia" pitchFamily="18" charset="0"/>
              </a:rPr>
              <a:t>Office of Regional   Operations</a:t>
            </a:r>
            <a:endParaRPr lang="en-US" sz="750" dirty="0">
              <a:latin typeface="Constantia" pitchFamily="18" charset="0"/>
            </a:endParaRPr>
          </a:p>
        </p:txBody>
      </p:sp>
      <p:sp>
        <p:nvSpPr>
          <p:cNvPr id="25" name="Rectangle 39"/>
          <p:cNvSpPr>
            <a:spLocks noChangeArrowheads="1"/>
          </p:cNvSpPr>
          <p:nvPr/>
        </p:nvSpPr>
        <p:spPr bwMode="auto">
          <a:xfrm>
            <a:off x="1517142" y="681989"/>
            <a:ext cx="1371600" cy="457200"/>
          </a:xfrm>
          <a:prstGeom prst="rect">
            <a:avLst/>
          </a:prstGeom>
          <a:noFill/>
          <a:ln w="9525">
            <a:solidFill>
              <a:schemeClr val="tx1"/>
            </a:solidFill>
            <a:miter lim="800000"/>
            <a:headEnd/>
            <a:tailEnd/>
          </a:ln>
          <a:effectLst/>
        </p:spPr>
        <p:txBody>
          <a:bodyPr wrap="none" anchor="ctr"/>
          <a:lstStyle/>
          <a:p>
            <a:endParaRPr lang="en-US"/>
          </a:p>
        </p:txBody>
      </p:sp>
      <p:sp>
        <p:nvSpPr>
          <p:cNvPr id="26" name="Text Box 40"/>
          <p:cNvSpPr txBox="1">
            <a:spLocks noChangeArrowheads="1"/>
          </p:cNvSpPr>
          <p:nvPr/>
        </p:nvSpPr>
        <p:spPr bwMode="auto">
          <a:xfrm>
            <a:off x="5855591" y="3592950"/>
            <a:ext cx="914400" cy="457200"/>
          </a:xfrm>
          <a:prstGeom prst="rect">
            <a:avLst/>
          </a:prstGeom>
          <a:solidFill>
            <a:srgbClr val="FFFF00">
              <a:alpha val="20000"/>
            </a:srgbClr>
          </a:solidFill>
          <a:ln w="9525">
            <a:noFill/>
            <a:miter lim="800000"/>
            <a:headEnd/>
            <a:tailEnd/>
          </a:ln>
          <a:effectLst/>
        </p:spPr>
        <p:txBody>
          <a:bodyPr anchor="ctr" anchorCtr="1"/>
          <a:lstStyle/>
          <a:p>
            <a:r>
              <a:rPr lang="en-US" sz="700" b="1" dirty="0" smtClean="0">
                <a:latin typeface="Constantia" pitchFamily="18" charset="0"/>
              </a:rPr>
              <a:t>Independent Living Administration</a:t>
            </a:r>
            <a:endParaRPr lang="en-US" sz="700" dirty="0">
              <a:latin typeface="Constantia" pitchFamily="18" charset="0"/>
            </a:endParaRPr>
          </a:p>
        </p:txBody>
      </p:sp>
      <p:sp>
        <p:nvSpPr>
          <p:cNvPr id="27" name="Text Box 48"/>
          <p:cNvSpPr txBox="1">
            <a:spLocks noChangeArrowheads="1"/>
          </p:cNvSpPr>
          <p:nvPr/>
        </p:nvSpPr>
        <p:spPr bwMode="auto">
          <a:xfrm>
            <a:off x="4730115" y="3563948"/>
            <a:ext cx="914400" cy="457200"/>
          </a:xfrm>
          <a:prstGeom prst="rect">
            <a:avLst/>
          </a:prstGeom>
          <a:noFill/>
          <a:ln w="9525">
            <a:noFill/>
            <a:miter lim="800000"/>
            <a:headEnd/>
            <a:tailEnd/>
          </a:ln>
          <a:effectLst/>
        </p:spPr>
        <p:txBody>
          <a:bodyPr anchor="ctr" anchorCtr="1"/>
          <a:lstStyle/>
          <a:p>
            <a:r>
              <a:rPr lang="en-US" sz="700" b="1" dirty="0" smtClean="0">
                <a:latin typeface="Constantia" pitchFamily="18" charset="0"/>
              </a:rPr>
              <a:t>Admin. on Intellectual and Developmental Disabilities</a:t>
            </a:r>
            <a:endParaRPr lang="en-US" sz="700" b="1" dirty="0">
              <a:latin typeface="Constantia" pitchFamily="18" charset="0"/>
            </a:endParaRPr>
          </a:p>
        </p:txBody>
      </p:sp>
      <p:sp>
        <p:nvSpPr>
          <p:cNvPr id="28" name="Text Box 49"/>
          <p:cNvSpPr txBox="1">
            <a:spLocks noChangeArrowheads="1"/>
          </p:cNvSpPr>
          <p:nvPr/>
        </p:nvSpPr>
        <p:spPr bwMode="auto">
          <a:xfrm>
            <a:off x="114300" y="4796790"/>
            <a:ext cx="914400" cy="457200"/>
          </a:xfrm>
          <a:prstGeom prst="rect">
            <a:avLst/>
          </a:prstGeom>
          <a:noFill/>
          <a:ln w="9525">
            <a:noFill/>
            <a:miter lim="800000"/>
            <a:headEnd/>
            <a:tailEnd/>
          </a:ln>
          <a:effectLst/>
        </p:spPr>
        <p:txBody>
          <a:bodyPr anchor="ctr" anchorCtr="1"/>
          <a:lstStyle/>
          <a:p>
            <a:pPr>
              <a:spcBef>
                <a:spcPts val="0"/>
              </a:spcBef>
            </a:pPr>
            <a:r>
              <a:rPr lang="en-US" sz="700" b="1" dirty="0">
                <a:latin typeface="Constantia" pitchFamily="18" charset="0"/>
              </a:rPr>
              <a:t>Office of </a:t>
            </a:r>
            <a:r>
              <a:rPr lang="en-US" sz="700" b="1" dirty="0" smtClean="0">
                <a:latin typeface="Constantia" pitchFamily="18" charset="0"/>
              </a:rPr>
              <a:t>Elder Justice and Adult Protective Services        </a:t>
            </a:r>
            <a:endParaRPr lang="en-US" sz="700" dirty="0" smtClean="0">
              <a:latin typeface="Constantia" pitchFamily="18" charset="0"/>
            </a:endParaRPr>
          </a:p>
        </p:txBody>
      </p:sp>
      <p:sp>
        <p:nvSpPr>
          <p:cNvPr id="29" name="Line 116"/>
          <p:cNvSpPr>
            <a:spLocks noChangeShapeType="1"/>
          </p:cNvSpPr>
          <p:nvPr/>
        </p:nvSpPr>
        <p:spPr bwMode="auto">
          <a:xfrm flipH="1">
            <a:off x="4564382" y="1645920"/>
            <a:ext cx="7618" cy="3447364"/>
          </a:xfrm>
          <a:prstGeom prst="line">
            <a:avLst/>
          </a:prstGeom>
          <a:noFill/>
          <a:ln w="12700">
            <a:solidFill>
              <a:schemeClr val="tx1"/>
            </a:solidFill>
            <a:round/>
            <a:headEnd/>
            <a:tailEnd/>
          </a:ln>
          <a:effectLst/>
        </p:spPr>
        <p:txBody>
          <a:bodyPr/>
          <a:lstStyle/>
          <a:p>
            <a:endParaRPr lang="en-US"/>
          </a:p>
        </p:txBody>
      </p:sp>
      <p:sp>
        <p:nvSpPr>
          <p:cNvPr id="30" name="Text Box 124"/>
          <p:cNvSpPr txBox="1">
            <a:spLocks noChangeArrowheads="1"/>
          </p:cNvSpPr>
          <p:nvPr/>
        </p:nvSpPr>
        <p:spPr bwMode="auto">
          <a:xfrm>
            <a:off x="1529334" y="681989"/>
            <a:ext cx="1371600" cy="457200"/>
          </a:xfrm>
          <a:prstGeom prst="rect">
            <a:avLst/>
          </a:prstGeom>
          <a:noFill/>
          <a:ln w="9525">
            <a:noFill/>
            <a:miter lim="800000"/>
            <a:headEnd/>
            <a:tailEnd/>
          </a:ln>
          <a:effectLst/>
        </p:spPr>
        <p:txBody>
          <a:bodyPr wrap="square" anchor="ctr">
            <a:spAutoFit/>
          </a:bodyPr>
          <a:lstStyle/>
          <a:p>
            <a:pPr>
              <a:spcBef>
                <a:spcPts val="0"/>
              </a:spcBef>
            </a:pPr>
            <a:r>
              <a:rPr lang="en-US" sz="750" b="1" dirty="0" smtClean="0">
                <a:latin typeface="Constantia" pitchFamily="18" charset="0"/>
              </a:rPr>
              <a:t>Office of External Affairs</a:t>
            </a:r>
            <a:endParaRPr lang="en-US" sz="750" dirty="0">
              <a:latin typeface="Constantia" pitchFamily="18" charset="0"/>
            </a:endParaRPr>
          </a:p>
        </p:txBody>
      </p:sp>
      <p:sp>
        <p:nvSpPr>
          <p:cNvPr id="31" name="Rectangle 12"/>
          <p:cNvSpPr>
            <a:spLocks noChangeArrowheads="1"/>
          </p:cNvSpPr>
          <p:nvPr/>
        </p:nvSpPr>
        <p:spPr bwMode="auto">
          <a:xfrm>
            <a:off x="114300" y="4172575"/>
            <a:ext cx="914400" cy="457200"/>
          </a:xfrm>
          <a:prstGeom prst="rect">
            <a:avLst/>
          </a:prstGeom>
          <a:noFill/>
          <a:ln w="9525">
            <a:solidFill>
              <a:schemeClr val="tx1"/>
            </a:solidFill>
            <a:miter lim="800000"/>
            <a:headEnd/>
            <a:tailEnd/>
          </a:ln>
          <a:effectLst/>
        </p:spPr>
        <p:txBody>
          <a:bodyPr wrap="none" anchor="ctr"/>
          <a:lstStyle/>
          <a:p>
            <a:endParaRPr lang="en-US"/>
          </a:p>
        </p:txBody>
      </p:sp>
      <p:sp>
        <p:nvSpPr>
          <p:cNvPr id="32" name="Text Box 4"/>
          <p:cNvSpPr txBox="1">
            <a:spLocks noChangeArrowheads="1"/>
          </p:cNvSpPr>
          <p:nvPr/>
        </p:nvSpPr>
        <p:spPr bwMode="auto">
          <a:xfrm>
            <a:off x="6492240" y="681989"/>
            <a:ext cx="1371600" cy="457200"/>
          </a:xfrm>
          <a:prstGeom prst="rect">
            <a:avLst/>
          </a:prstGeom>
          <a:noFill/>
          <a:ln w="12700">
            <a:noFill/>
            <a:headEnd/>
            <a:tailEnd/>
          </a:ln>
        </p:spPr>
        <p:style>
          <a:lnRef idx="2">
            <a:schemeClr val="dk1"/>
          </a:lnRef>
          <a:fillRef idx="1">
            <a:schemeClr val="lt1"/>
          </a:fillRef>
          <a:effectRef idx="0">
            <a:schemeClr val="dk1"/>
          </a:effectRef>
          <a:fontRef idx="minor">
            <a:schemeClr val="dk1"/>
          </a:fontRef>
        </p:style>
        <p:txBody>
          <a:bodyPr anchor="ctr" anchorCtr="1"/>
          <a:lstStyle/>
          <a:p>
            <a:pPr>
              <a:spcBef>
                <a:spcPts val="0"/>
              </a:spcBef>
            </a:pPr>
            <a:r>
              <a:rPr lang="en-US" sz="750" b="1" dirty="0" smtClean="0">
                <a:latin typeface="Constantia" pitchFamily="18" charset="0"/>
              </a:rPr>
              <a:t>Center for Management        and Budget </a:t>
            </a:r>
          </a:p>
        </p:txBody>
      </p:sp>
      <p:sp>
        <p:nvSpPr>
          <p:cNvPr id="33" name="Rectangle 13"/>
          <p:cNvSpPr>
            <a:spLocks noChangeArrowheads="1"/>
          </p:cNvSpPr>
          <p:nvPr/>
        </p:nvSpPr>
        <p:spPr bwMode="auto">
          <a:xfrm>
            <a:off x="123825" y="3579495"/>
            <a:ext cx="914400" cy="457200"/>
          </a:xfrm>
          <a:prstGeom prst="rect">
            <a:avLst/>
          </a:prstGeom>
          <a:noFill/>
          <a:ln w="9525">
            <a:solidFill>
              <a:schemeClr val="tx1"/>
            </a:solidFill>
            <a:miter lim="800000"/>
            <a:headEnd/>
            <a:tailEnd/>
          </a:ln>
          <a:effectLst/>
        </p:spPr>
        <p:txBody>
          <a:bodyPr wrap="none" anchor="ctr"/>
          <a:lstStyle/>
          <a:p>
            <a:endParaRPr lang="en-US"/>
          </a:p>
        </p:txBody>
      </p:sp>
      <p:sp>
        <p:nvSpPr>
          <p:cNvPr id="34" name="Line 130"/>
          <p:cNvSpPr>
            <a:spLocks noChangeShapeType="1"/>
          </p:cNvSpPr>
          <p:nvPr/>
        </p:nvSpPr>
        <p:spPr bwMode="auto">
          <a:xfrm>
            <a:off x="1142994" y="3426396"/>
            <a:ext cx="1530" cy="1581847"/>
          </a:xfrm>
          <a:prstGeom prst="line">
            <a:avLst/>
          </a:prstGeom>
          <a:noFill/>
          <a:ln w="12700">
            <a:solidFill>
              <a:schemeClr val="tx1"/>
            </a:solidFill>
            <a:round/>
            <a:headEnd/>
            <a:tailEnd/>
          </a:ln>
          <a:effectLst/>
        </p:spPr>
        <p:txBody>
          <a:bodyPr/>
          <a:lstStyle/>
          <a:p>
            <a:endParaRPr lang="en-US"/>
          </a:p>
        </p:txBody>
      </p:sp>
      <p:sp>
        <p:nvSpPr>
          <p:cNvPr id="35" name="Rectangle 89"/>
          <p:cNvSpPr>
            <a:spLocks noChangeArrowheads="1"/>
          </p:cNvSpPr>
          <p:nvPr/>
        </p:nvSpPr>
        <p:spPr bwMode="auto">
          <a:xfrm>
            <a:off x="4893566" y="2676331"/>
            <a:ext cx="1745740" cy="731520"/>
          </a:xfrm>
          <a:prstGeom prst="rect">
            <a:avLst/>
          </a:prstGeom>
          <a:noFill/>
          <a:ln w="9525">
            <a:solidFill>
              <a:schemeClr val="tx1"/>
            </a:solidFill>
            <a:miter lim="800000"/>
            <a:headEnd/>
            <a:tailEnd/>
          </a:ln>
          <a:effectLst/>
        </p:spPr>
        <p:txBody>
          <a:bodyPr wrap="none" anchor="ctr"/>
          <a:lstStyle/>
          <a:p>
            <a:endParaRPr lang="en-US"/>
          </a:p>
        </p:txBody>
      </p:sp>
      <p:sp>
        <p:nvSpPr>
          <p:cNvPr id="36" name="Text Box 4"/>
          <p:cNvSpPr txBox="1">
            <a:spLocks noChangeArrowheads="1"/>
          </p:cNvSpPr>
          <p:nvPr/>
        </p:nvSpPr>
        <p:spPr bwMode="auto">
          <a:xfrm>
            <a:off x="4926330" y="2675825"/>
            <a:ext cx="1751075" cy="731520"/>
          </a:xfrm>
          <a:prstGeom prst="rect">
            <a:avLst/>
          </a:prstGeom>
          <a:solidFill>
            <a:srgbClr val="FFFF00">
              <a:alpha val="20000"/>
            </a:srgbClr>
          </a:solidFill>
          <a:ln w="12700">
            <a:noFill/>
            <a:headEnd/>
            <a:tailEnd/>
          </a:ln>
        </p:spPr>
        <p:style>
          <a:lnRef idx="2">
            <a:schemeClr val="dk1"/>
          </a:lnRef>
          <a:fillRef idx="1">
            <a:schemeClr val="lt1"/>
          </a:fillRef>
          <a:effectRef idx="0">
            <a:schemeClr val="dk1"/>
          </a:effectRef>
          <a:fontRef idx="minor">
            <a:schemeClr val="dk1"/>
          </a:fontRef>
        </p:style>
        <p:txBody>
          <a:bodyPr anchor="ctr" anchorCtr="1"/>
          <a:lstStyle/>
          <a:p>
            <a:pPr>
              <a:spcBef>
                <a:spcPts val="0"/>
              </a:spcBef>
            </a:pPr>
            <a:r>
              <a:rPr lang="en-US" sz="750" b="1" dirty="0" smtClean="0">
                <a:latin typeface="Constantia" pitchFamily="18" charset="0"/>
              </a:rPr>
              <a:t>Administration on Disabilities*</a:t>
            </a:r>
            <a:endParaRPr lang="en-US" sz="750" dirty="0">
              <a:latin typeface="Constantia" pitchFamily="18" charset="0"/>
            </a:endParaRPr>
          </a:p>
        </p:txBody>
      </p:sp>
      <p:sp>
        <p:nvSpPr>
          <p:cNvPr id="37" name="Rectangle 8"/>
          <p:cNvSpPr>
            <a:spLocks noChangeArrowheads="1"/>
          </p:cNvSpPr>
          <p:nvPr/>
        </p:nvSpPr>
        <p:spPr bwMode="auto">
          <a:xfrm>
            <a:off x="4826129" y="4569590"/>
            <a:ext cx="731520" cy="274320"/>
          </a:xfrm>
          <a:prstGeom prst="rect">
            <a:avLst/>
          </a:prstGeom>
          <a:noFill/>
          <a:ln w="9525">
            <a:solidFill>
              <a:schemeClr val="tx1"/>
            </a:solidFill>
            <a:miter lim="800000"/>
            <a:headEnd/>
            <a:tailEnd/>
          </a:ln>
          <a:effectLst/>
        </p:spPr>
        <p:txBody>
          <a:bodyPr wrap="none" anchor="ctr"/>
          <a:lstStyle/>
          <a:p>
            <a:endParaRPr lang="en-US"/>
          </a:p>
        </p:txBody>
      </p:sp>
      <p:sp>
        <p:nvSpPr>
          <p:cNvPr id="38" name="Text Box 9"/>
          <p:cNvSpPr txBox="1">
            <a:spLocks noChangeArrowheads="1"/>
          </p:cNvSpPr>
          <p:nvPr/>
        </p:nvSpPr>
        <p:spPr bwMode="auto">
          <a:xfrm>
            <a:off x="1248726" y="3592950"/>
            <a:ext cx="914400" cy="457200"/>
          </a:xfrm>
          <a:prstGeom prst="rect">
            <a:avLst/>
          </a:prstGeom>
          <a:noFill/>
          <a:ln w="9525">
            <a:noFill/>
            <a:miter lim="800000"/>
            <a:headEnd/>
            <a:tailEnd/>
          </a:ln>
          <a:effectLst/>
        </p:spPr>
        <p:txBody>
          <a:bodyPr anchor="ctr" anchorCtr="1"/>
          <a:lstStyle/>
          <a:p>
            <a:pPr>
              <a:spcBef>
                <a:spcPts val="0"/>
              </a:spcBef>
            </a:pPr>
            <a:r>
              <a:rPr lang="en-US" sz="700" b="1" dirty="0" smtClean="0">
                <a:latin typeface="Constantia" pitchFamily="18" charset="0"/>
              </a:rPr>
              <a:t>Office of AI, AN, and NH Programs       </a:t>
            </a:r>
          </a:p>
        </p:txBody>
      </p:sp>
      <p:sp>
        <p:nvSpPr>
          <p:cNvPr id="39" name="Text Box 49"/>
          <p:cNvSpPr txBox="1">
            <a:spLocks noChangeArrowheads="1"/>
          </p:cNvSpPr>
          <p:nvPr/>
        </p:nvSpPr>
        <p:spPr bwMode="auto">
          <a:xfrm>
            <a:off x="2569464" y="1821180"/>
            <a:ext cx="914400" cy="457200"/>
          </a:xfrm>
          <a:prstGeom prst="rect">
            <a:avLst/>
          </a:prstGeom>
          <a:noFill/>
          <a:ln w="9525">
            <a:noFill/>
            <a:miter lim="800000"/>
            <a:headEnd/>
            <a:tailEnd/>
          </a:ln>
          <a:effectLst/>
        </p:spPr>
        <p:txBody>
          <a:bodyPr anchor="ctr" anchorCtr="1"/>
          <a:lstStyle/>
          <a:p>
            <a:pPr>
              <a:spcBef>
                <a:spcPts val="0"/>
              </a:spcBef>
            </a:pPr>
            <a:r>
              <a:rPr lang="en-US" sz="700" b="1" dirty="0" smtClean="0">
                <a:latin typeface="Constantia" pitchFamily="18" charset="0"/>
              </a:rPr>
              <a:t>Office of Performance and Evaluation</a:t>
            </a:r>
          </a:p>
        </p:txBody>
      </p:sp>
      <p:sp>
        <p:nvSpPr>
          <p:cNvPr id="40" name="Line 130"/>
          <p:cNvSpPr>
            <a:spLocks noChangeShapeType="1"/>
          </p:cNvSpPr>
          <p:nvPr/>
        </p:nvSpPr>
        <p:spPr bwMode="auto">
          <a:xfrm>
            <a:off x="5764910" y="3406222"/>
            <a:ext cx="1525" cy="356273"/>
          </a:xfrm>
          <a:prstGeom prst="line">
            <a:avLst/>
          </a:prstGeom>
          <a:noFill/>
          <a:ln w="12700">
            <a:solidFill>
              <a:schemeClr val="tx1"/>
            </a:solidFill>
            <a:round/>
            <a:headEnd/>
            <a:tailEnd/>
          </a:ln>
          <a:effectLst/>
        </p:spPr>
        <p:txBody>
          <a:bodyPr/>
          <a:lstStyle/>
          <a:p>
            <a:endParaRPr lang="en-US"/>
          </a:p>
        </p:txBody>
      </p:sp>
      <p:sp>
        <p:nvSpPr>
          <p:cNvPr id="41" name="Line 15"/>
          <p:cNvSpPr>
            <a:spLocks noChangeShapeType="1"/>
          </p:cNvSpPr>
          <p:nvPr/>
        </p:nvSpPr>
        <p:spPr bwMode="auto">
          <a:xfrm>
            <a:off x="7886699" y="3802402"/>
            <a:ext cx="216029" cy="0"/>
          </a:xfrm>
          <a:prstGeom prst="line">
            <a:avLst/>
          </a:prstGeom>
          <a:noFill/>
          <a:ln w="12700">
            <a:solidFill>
              <a:schemeClr val="tx1"/>
            </a:solidFill>
            <a:round/>
            <a:headEnd/>
            <a:tailEnd/>
          </a:ln>
          <a:effectLst/>
        </p:spPr>
        <p:txBody>
          <a:bodyPr/>
          <a:lstStyle/>
          <a:p>
            <a:endParaRPr lang="en-US" dirty="0"/>
          </a:p>
        </p:txBody>
      </p:sp>
      <p:sp>
        <p:nvSpPr>
          <p:cNvPr id="42" name="Rectangle 10"/>
          <p:cNvSpPr>
            <a:spLocks noChangeArrowheads="1"/>
          </p:cNvSpPr>
          <p:nvPr/>
        </p:nvSpPr>
        <p:spPr bwMode="auto">
          <a:xfrm>
            <a:off x="3484245" y="3578900"/>
            <a:ext cx="914400" cy="457200"/>
          </a:xfrm>
          <a:prstGeom prst="rect">
            <a:avLst/>
          </a:prstGeom>
          <a:noFill/>
          <a:ln w="9525">
            <a:solidFill>
              <a:schemeClr val="tx1"/>
            </a:solidFill>
            <a:miter lim="800000"/>
            <a:headEnd/>
            <a:tailEnd/>
          </a:ln>
          <a:effectLst/>
        </p:spPr>
        <p:txBody>
          <a:bodyPr wrap="none" anchor="ctr"/>
          <a:lstStyle/>
          <a:p>
            <a:endParaRPr lang="en-US" sz="700" dirty="0">
              <a:latin typeface="Constantia" pitchFamily="18" charset="0"/>
            </a:endParaRPr>
          </a:p>
        </p:txBody>
      </p:sp>
      <p:sp>
        <p:nvSpPr>
          <p:cNvPr id="43" name="Rectangle 89"/>
          <p:cNvSpPr>
            <a:spLocks noChangeArrowheads="1"/>
          </p:cNvSpPr>
          <p:nvPr/>
        </p:nvSpPr>
        <p:spPr bwMode="auto">
          <a:xfrm>
            <a:off x="2524887" y="2694876"/>
            <a:ext cx="1728216" cy="731520"/>
          </a:xfrm>
          <a:prstGeom prst="rect">
            <a:avLst/>
          </a:prstGeom>
          <a:noFill/>
          <a:ln w="9525">
            <a:solidFill>
              <a:schemeClr val="tx1"/>
            </a:solidFill>
            <a:miter lim="800000"/>
            <a:headEnd/>
            <a:tailEnd/>
          </a:ln>
          <a:effectLst/>
        </p:spPr>
        <p:txBody>
          <a:bodyPr wrap="none" anchor="ctr"/>
          <a:lstStyle/>
          <a:p>
            <a:endParaRPr lang="en-US"/>
          </a:p>
        </p:txBody>
      </p:sp>
      <p:sp>
        <p:nvSpPr>
          <p:cNvPr id="44" name="Text Box 4"/>
          <p:cNvSpPr txBox="1">
            <a:spLocks noChangeArrowheads="1"/>
          </p:cNvSpPr>
          <p:nvPr/>
        </p:nvSpPr>
        <p:spPr bwMode="auto">
          <a:xfrm>
            <a:off x="2540127" y="2686556"/>
            <a:ext cx="1712976" cy="731520"/>
          </a:xfrm>
          <a:prstGeom prst="rect">
            <a:avLst/>
          </a:prstGeom>
          <a:noFill/>
          <a:ln w="12700">
            <a:noFill/>
            <a:headEnd/>
            <a:tailEnd/>
          </a:ln>
        </p:spPr>
        <p:style>
          <a:lnRef idx="2">
            <a:schemeClr val="dk1"/>
          </a:lnRef>
          <a:fillRef idx="1">
            <a:schemeClr val="lt1"/>
          </a:fillRef>
          <a:effectRef idx="0">
            <a:schemeClr val="dk1"/>
          </a:effectRef>
          <a:fontRef idx="minor">
            <a:schemeClr val="dk1"/>
          </a:fontRef>
        </p:style>
        <p:txBody>
          <a:bodyPr anchor="ctr" anchorCtr="1"/>
          <a:lstStyle/>
          <a:p>
            <a:pPr>
              <a:spcBef>
                <a:spcPts val="0"/>
              </a:spcBef>
            </a:pPr>
            <a:r>
              <a:rPr lang="en-US" sz="750" b="1" dirty="0" smtClean="0">
                <a:latin typeface="Constantia" pitchFamily="18" charset="0"/>
              </a:rPr>
              <a:t>Center for Integrated Programs</a:t>
            </a:r>
            <a:endParaRPr lang="en-US" sz="750" dirty="0">
              <a:latin typeface="Constantia" pitchFamily="18" charset="0"/>
            </a:endParaRPr>
          </a:p>
        </p:txBody>
      </p:sp>
      <p:sp>
        <p:nvSpPr>
          <p:cNvPr id="45" name="Line 14"/>
          <p:cNvSpPr>
            <a:spLocks noChangeShapeType="1"/>
          </p:cNvSpPr>
          <p:nvPr/>
        </p:nvSpPr>
        <p:spPr bwMode="auto">
          <a:xfrm>
            <a:off x="3398520" y="3426396"/>
            <a:ext cx="0" cy="924170"/>
          </a:xfrm>
          <a:prstGeom prst="line">
            <a:avLst/>
          </a:prstGeom>
          <a:noFill/>
          <a:ln w="12700">
            <a:solidFill>
              <a:schemeClr val="tx1"/>
            </a:solidFill>
            <a:round/>
            <a:headEnd/>
            <a:tailEnd/>
          </a:ln>
          <a:effectLst/>
        </p:spPr>
        <p:txBody>
          <a:bodyPr/>
          <a:lstStyle/>
          <a:p>
            <a:endParaRPr lang="en-US"/>
          </a:p>
        </p:txBody>
      </p:sp>
      <p:sp>
        <p:nvSpPr>
          <p:cNvPr id="46" name="Line 18"/>
          <p:cNvSpPr>
            <a:spLocks noChangeShapeType="1"/>
          </p:cNvSpPr>
          <p:nvPr/>
        </p:nvSpPr>
        <p:spPr bwMode="auto">
          <a:xfrm flipV="1">
            <a:off x="1142994" y="2514600"/>
            <a:ext cx="6839720" cy="3110"/>
          </a:xfrm>
          <a:prstGeom prst="line">
            <a:avLst/>
          </a:prstGeom>
          <a:noFill/>
          <a:ln w="12700">
            <a:solidFill>
              <a:schemeClr val="tx1"/>
            </a:solidFill>
            <a:round/>
            <a:headEnd/>
            <a:tailEnd/>
          </a:ln>
          <a:effectLst/>
        </p:spPr>
        <p:txBody>
          <a:bodyPr/>
          <a:lstStyle/>
          <a:p>
            <a:endParaRPr lang="en-US"/>
          </a:p>
        </p:txBody>
      </p:sp>
      <p:sp>
        <p:nvSpPr>
          <p:cNvPr id="47" name="Rectangle 10"/>
          <p:cNvSpPr>
            <a:spLocks noChangeArrowheads="1"/>
          </p:cNvSpPr>
          <p:nvPr/>
        </p:nvSpPr>
        <p:spPr bwMode="auto">
          <a:xfrm>
            <a:off x="2390775" y="3578900"/>
            <a:ext cx="914400" cy="457200"/>
          </a:xfrm>
          <a:prstGeom prst="rect">
            <a:avLst/>
          </a:prstGeom>
          <a:noFill/>
          <a:ln w="9525">
            <a:solidFill>
              <a:schemeClr val="tx1"/>
            </a:solidFill>
            <a:miter lim="800000"/>
            <a:headEnd/>
            <a:tailEnd/>
          </a:ln>
          <a:effectLst/>
        </p:spPr>
        <p:txBody>
          <a:bodyPr wrap="none" anchor="ctr"/>
          <a:lstStyle/>
          <a:p>
            <a:endParaRPr lang="en-US"/>
          </a:p>
        </p:txBody>
      </p:sp>
      <p:sp>
        <p:nvSpPr>
          <p:cNvPr id="48" name="Line 118"/>
          <p:cNvSpPr>
            <a:spLocks noChangeShapeType="1"/>
          </p:cNvSpPr>
          <p:nvPr/>
        </p:nvSpPr>
        <p:spPr bwMode="auto">
          <a:xfrm>
            <a:off x="2743200" y="1473630"/>
            <a:ext cx="923544" cy="0"/>
          </a:xfrm>
          <a:prstGeom prst="line">
            <a:avLst/>
          </a:prstGeom>
          <a:noFill/>
          <a:ln w="12700">
            <a:solidFill>
              <a:schemeClr val="tx1"/>
            </a:solidFill>
            <a:round/>
            <a:headEnd/>
            <a:tailEnd/>
          </a:ln>
          <a:effectLst/>
        </p:spPr>
        <p:txBody>
          <a:bodyPr/>
          <a:lstStyle/>
          <a:p>
            <a:endParaRPr lang="en-US" dirty="0"/>
          </a:p>
        </p:txBody>
      </p:sp>
      <p:sp>
        <p:nvSpPr>
          <p:cNvPr id="49" name="Line 14"/>
          <p:cNvSpPr>
            <a:spLocks noChangeShapeType="1"/>
          </p:cNvSpPr>
          <p:nvPr/>
        </p:nvSpPr>
        <p:spPr bwMode="auto">
          <a:xfrm>
            <a:off x="1142994" y="2517710"/>
            <a:ext cx="0" cy="181174"/>
          </a:xfrm>
          <a:prstGeom prst="line">
            <a:avLst/>
          </a:prstGeom>
          <a:noFill/>
          <a:ln w="12700">
            <a:solidFill>
              <a:schemeClr val="tx1"/>
            </a:solidFill>
            <a:round/>
            <a:headEnd/>
            <a:tailEnd/>
          </a:ln>
          <a:effectLst/>
        </p:spPr>
        <p:txBody>
          <a:bodyPr/>
          <a:lstStyle/>
          <a:p>
            <a:endParaRPr lang="en-US"/>
          </a:p>
        </p:txBody>
      </p:sp>
      <p:sp>
        <p:nvSpPr>
          <p:cNvPr id="50" name="Line 14"/>
          <p:cNvSpPr>
            <a:spLocks noChangeShapeType="1"/>
          </p:cNvSpPr>
          <p:nvPr/>
        </p:nvSpPr>
        <p:spPr bwMode="auto">
          <a:xfrm>
            <a:off x="7982713" y="2513702"/>
            <a:ext cx="13336" cy="185182"/>
          </a:xfrm>
          <a:prstGeom prst="line">
            <a:avLst/>
          </a:prstGeom>
          <a:noFill/>
          <a:ln w="12700">
            <a:solidFill>
              <a:schemeClr val="tx1"/>
            </a:solidFill>
            <a:round/>
            <a:headEnd/>
            <a:tailEnd/>
          </a:ln>
          <a:effectLst/>
        </p:spPr>
        <p:txBody>
          <a:bodyPr/>
          <a:lstStyle/>
          <a:p>
            <a:endParaRPr lang="en-US"/>
          </a:p>
        </p:txBody>
      </p:sp>
      <p:sp>
        <p:nvSpPr>
          <p:cNvPr id="51" name="Line 14"/>
          <p:cNvSpPr>
            <a:spLocks noChangeShapeType="1"/>
          </p:cNvSpPr>
          <p:nvPr/>
        </p:nvSpPr>
        <p:spPr bwMode="auto">
          <a:xfrm flipH="1">
            <a:off x="5764910" y="2513703"/>
            <a:ext cx="1526" cy="162122"/>
          </a:xfrm>
          <a:prstGeom prst="line">
            <a:avLst/>
          </a:prstGeom>
          <a:noFill/>
          <a:ln w="12700">
            <a:solidFill>
              <a:schemeClr val="tx1"/>
            </a:solidFill>
            <a:round/>
            <a:headEnd/>
            <a:tailEnd/>
          </a:ln>
          <a:effectLst/>
        </p:spPr>
        <p:txBody>
          <a:bodyPr/>
          <a:lstStyle/>
          <a:p>
            <a:endParaRPr lang="en-US"/>
          </a:p>
        </p:txBody>
      </p:sp>
      <p:sp>
        <p:nvSpPr>
          <p:cNvPr id="52" name="Line 14"/>
          <p:cNvSpPr>
            <a:spLocks noChangeShapeType="1"/>
          </p:cNvSpPr>
          <p:nvPr/>
        </p:nvSpPr>
        <p:spPr bwMode="auto">
          <a:xfrm>
            <a:off x="3444240" y="2513702"/>
            <a:ext cx="0" cy="181173"/>
          </a:xfrm>
          <a:prstGeom prst="line">
            <a:avLst/>
          </a:prstGeom>
          <a:noFill/>
          <a:ln w="12700">
            <a:solidFill>
              <a:schemeClr val="tx1"/>
            </a:solidFill>
            <a:round/>
            <a:headEnd/>
            <a:tailEnd/>
          </a:ln>
          <a:effectLst/>
        </p:spPr>
        <p:txBody>
          <a:bodyPr/>
          <a:lstStyle/>
          <a:p>
            <a:endParaRPr lang="en-US"/>
          </a:p>
        </p:txBody>
      </p:sp>
      <p:sp>
        <p:nvSpPr>
          <p:cNvPr id="53" name="Line 129"/>
          <p:cNvSpPr>
            <a:spLocks noChangeShapeType="1"/>
          </p:cNvSpPr>
          <p:nvPr/>
        </p:nvSpPr>
        <p:spPr bwMode="auto">
          <a:xfrm>
            <a:off x="1045842" y="3840600"/>
            <a:ext cx="190121" cy="0"/>
          </a:xfrm>
          <a:prstGeom prst="line">
            <a:avLst/>
          </a:prstGeom>
          <a:noFill/>
          <a:ln w="12700">
            <a:solidFill>
              <a:schemeClr val="tx1"/>
            </a:solidFill>
            <a:round/>
            <a:headEnd/>
            <a:tailEnd/>
          </a:ln>
          <a:effectLst/>
        </p:spPr>
        <p:txBody>
          <a:bodyPr/>
          <a:lstStyle/>
          <a:p>
            <a:endParaRPr lang="en-US"/>
          </a:p>
        </p:txBody>
      </p:sp>
      <p:sp>
        <p:nvSpPr>
          <p:cNvPr id="54" name="Line 129"/>
          <p:cNvSpPr>
            <a:spLocks noChangeShapeType="1"/>
          </p:cNvSpPr>
          <p:nvPr/>
        </p:nvSpPr>
        <p:spPr bwMode="auto">
          <a:xfrm>
            <a:off x="1046796" y="4410700"/>
            <a:ext cx="201930" cy="1280"/>
          </a:xfrm>
          <a:prstGeom prst="line">
            <a:avLst/>
          </a:prstGeom>
          <a:noFill/>
          <a:ln w="12700">
            <a:solidFill>
              <a:schemeClr val="tx1"/>
            </a:solidFill>
            <a:round/>
            <a:headEnd/>
            <a:tailEnd/>
          </a:ln>
          <a:effectLst/>
        </p:spPr>
        <p:txBody>
          <a:bodyPr/>
          <a:lstStyle/>
          <a:p>
            <a:endParaRPr lang="en-US"/>
          </a:p>
        </p:txBody>
      </p:sp>
      <p:sp>
        <p:nvSpPr>
          <p:cNvPr id="55" name="Line 15"/>
          <p:cNvSpPr>
            <a:spLocks noChangeShapeType="1"/>
          </p:cNvSpPr>
          <p:nvPr/>
        </p:nvSpPr>
        <p:spPr bwMode="auto">
          <a:xfrm flipV="1">
            <a:off x="3305174" y="3829170"/>
            <a:ext cx="178689" cy="2800"/>
          </a:xfrm>
          <a:prstGeom prst="line">
            <a:avLst/>
          </a:prstGeom>
          <a:noFill/>
          <a:ln w="12700">
            <a:solidFill>
              <a:schemeClr val="tx1"/>
            </a:solidFill>
            <a:round/>
            <a:headEnd/>
            <a:tailEnd/>
          </a:ln>
          <a:effectLst/>
        </p:spPr>
        <p:txBody>
          <a:bodyPr/>
          <a:lstStyle/>
          <a:p>
            <a:endParaRPr lang="en-US"/>
          </a:p>
        </p:txBody>
      </p:sp>
      <p:sp>
        <p:nvSpPr>
          <p:cNvPr id="56" name="Rectangle 127"/>
          <p:cNvSpPr>
            <a:spLocks noChangeArrowheads="1"/>
          </p:cNvSpPr>
          <p:nvPr/>
        </p:nvSpPr>
        <p:spPr bwMode="auto">
          <a:xfrm>
            <a:off x="319658" y="5970753"/>
            <a:ext cx="914400" cy="457200"/>
          </a:xfrm>
          <a:prstGeom prst="rect">
            <a:avLst/>
          </a:prstGeom>
          <a:noFill/>
          <a:ln w="9525">
            <a:solidFill>
              <a:schemeClr val="tx1"/>
            </a:solidFill>
            <a:miter lim="800000"/>
            <a:headEnd/>
            <a:tailEnd/>
          </a:ln>
          <a:effectLst/>
        </p:spPr>
        <p:txBody>
          <a:bodyPr wrap="none" anchor="ctr"/>
          <a:lstStyle/>
          <a:p>
            <a:endParaRPr lang="en-US"/>
          </a:p>
        </p:txBody>
      </p:sp>
      <p:sp>
        <p:nvSpPr>
          <p:cNvPr id="57" name="Rectangle 127"/>
          <p:cNvSpPr>
            <a:spLocks noChangeArrowheads="1"/>
          </p:cNvSpPr>
          <p:nvPr/>
        </p:nvSpPr>
        <p:spPr bwMode="auto">
          <a:xfrm>
            <a:off x="2184654" y="5993130"/>
            <a:ext cx="914400" cy="457200"/>
          </a:xfrm>
          <a:prstGeom prst="rect">
            <a:avLst/>
          </a:prstGeom>
          <a:noFill/>
          <a:ln w="9525">
            <a:solidFill>
              <a:schemeClr val="tx1"/>
            </a:solidFill>
            <a:miter lim="800000"/>
            <a:headEnd/>
            <a:tailEnd/>
          </a:ln>
          <a:effectLst/>
        </p:spPr>
        <p:txBody>
          <a:bodyPr wrap="none" anchor="ctr"/>
          <a:lstStyle/>
          <a:p>
            <a:endParaRPr lang="en-US"/>
          </a:p>
        </p:txBody>
      </p:sp>
      <p:sp>
        <p:nvSpPr>
          <p:cNvPr id="58" name="Rectangle 127"/>
          <p:cNvSpPr>
            <a:spLocks noChangeArrowheads="1"/>
          </p:cNvSpPr>
          <p:nvPr/>
        </p:nvSpPr>
        <p:spPr bwMode="auto">
          <a:xfrm>
            <a:off x="4124325" y="5983605"/>
            <a:ext cx="914400" cy="457200"/>
          </a:xfrm>
          <a:prstGeom prst="rect">
            <a:avLst/>
          </a:prstGeom>
          <a:noFill/>
          <a:ln w="9525">
            <a:solidFill>
              <a:schemeClr val="tx1"/>
            </a:solidFill>
            <a:miter lim="800000"/>
            <a:headEnd/>
            <a:tailEnd/>
          </a:ln>
          <a:effectLst/>
        </p:spPr>
        <p:txBody>
          <a:bodyPr wrap="none" anchor="ctr"/>
          <a:lstStyle/>
          <a:p>
            <a:endParaRPr lang="en-US"/>
          </a:p>
        </p:txBody>
      </p:sp>
      <p:sp>
        <p:nvSpPr>
          <p:cNvPr id="59" name="Rectangle 127"/>
          <p:cNvSpPr>
            <a:spLocks noChangeArrowheads="1"/>
          </p:cNvSpPr>
          <p:nvPr/>
        </p:nvSpPr>
        <p:spPr bwMode="auto">
          <a:xfrm>
            <a:off x="6053327" y="5959323"/>
            <a:ext cx="914400" cy="457200"/>
          </a:xfrm>
          <a:prstGeom prst="rect">
            <a:avLst/>
          </a:prstGeom>
          <a:noFill/>
          <a:ln w="9525">
            <a:solidFill>
              <a:schemeClr val="tx1"/>
            </a:solidFill>
            <a:miter lim="800000"/>
            <a:headEnd/>
            <a:tailEnd/>
          </a:ln>
          <a:effectLst/>
        </p:spPr>
        <p:txBody>
          <a:bodyPr wrap="none" anchor="ctr"/>
          <a:lstStyle/>
          <a:p>
            <a:endParaRPr lang="en-US"/>
          </a:p>
        </p:txBody>
      </p:sp>
      <p:sp>
        <p:nvSpPr>
          <p:cNvPr id="60" name="Rectangle 127"/>
          <p:cNvSpPr>
            <a:spLocks noChangeArrowheads="1"/>
          </p:cNvSpPr>
          <p:nvPr/>
        </p:nvSpPr>
        <p:spPr bwMode="auto">
          <a:xfrm>
            <a:off x="7863840" y="5959323"/>
            <a:ext cx="914400" cy="457200"/>
          </a:xfrm>
          <a:prstGeom prst="rect">
            <a:avLst/>
          </a:prstGeom>
          <a:noFill/>
          <a:ln w="9525">
            <a:solidFill>
              <a:schemeClr val="tx1"/>
            </a:solidFill>
            <a:miter lim="800000"/>
            <a:headEnd/>
            <a:tailEnd/>
          </a:ln>
          <a:effectLst/>
        </p:spPr>
        <p:txBody>
          <a:bodyPr wrap="none" anchor="ctr"/>
          <a:lstStyle/>
          <a:p>
            <a:endParaRPr lang="en-US"/>
          </a:p>
        </p:txBody>
      </p:sp>
      <p:sp>
        <p:nvSpPr>
          <p:cNvPr id="61" name="Line 129"/>
          <p:cNvSpPr>
            <a:spLocks noChangeShapeType="1"/>
          </p:cNvSpPr>
          <p:nvPr/>
        </p:nvSpPr>
        <p:spPr bwMode="auto">
          <a:xfrm>
            <a:off x="6057900" y="5257800"/>
            <a:ext cx="0" cy="0"/>
          </a:xfrm>
          <a:prstGeom prst="line">
            <a:avLst/>
          </a:prstGeom>
          <a:noFill/>
          <a:ln w="12700">
            <a:solidFill>
              <a:schemeClr val="tx1"/>
            </a:solidFill>
            <a:round/>
            <a:headEnd/>
            <a:tailEnd/>
          </a:ln>
          <a:effectLst/>
        </p:spPr>
        <p:txBody>
          <a:bodyPr/>
          <a:lstStyle/>
          <a:p>
            <a:endParaRPr lang="en-US"/>
          </a:p>
        </p:txBody>
      </p:sp>
      <p:sp>
        <p:nvSpPr>
          <p:cNvPr id="62" name="Rectangle 8"/>
          <p:cNvSpPr>
            <a:spLocks noChangeArrowheads="1"/>
          </p:cNvSpPr>
          <p:nvPr/>
        </p:nvSpPr>
        <p:spPr bwMode="auto">
          <a:xfrm>
            <a:off x="4730115" y="3573840"/>
            <a:ext cx="914400" cy="457200"/>
          </a:xfrm>
          <a:prstGeom prst="rect">
            <a:avLst/>
          </a:prstGeom>
          <a:noFill/>
          <a:ln w="9525">
            <a:solidFill>
              <a:schemeClr val="tx1"/>
            </a:solidFill>
            <a:miter lim="800000"/>
            <a:headEnd/>
            <a:tailEnd/>
          </a:ln>
          <a:effectLst/>
        </p:spPr>
        <p:txBody>
          <a:bodyPr wrap="none" anchor="ctr"/>
          <a:lstStyle/>
          <a:p>
            <a:endParaRPr lang="en-US"/>
          </a:p>
        </p:txBody>
      </p:sp>
      <p:sp>
        <p:nvSpPr>
          <p:cNvPr id="63" name="Text Box 31"/>
          <p:cNvSpPr txBox="1">
            <a:spLocks noChangeArrowheads="1"/>
          </p:cNvSpPr>
          <p:nvPr/>
        </p:nvSpPr>
        <p:spPr bwMode="auto">
          <a:xfrm>
            <a:off x="331467" y="5993130"/>
            <a:ext cx="914400" cy="457200"/>
          </a:xfrm>
          <a:prstGeom prst="rect">
            <a:avLst/>
          </a:prstGeom>
          <a:noFill/>
          <a:ln w="9525">
            <a:noFill/>
            <a:miter lim="800000"/>
            <a:headEnd/>
            <a:tailEnd/>
          </a:ln>
          <a:effectLst/>
        </p:spPr>
        <p:txBody>
          <a:bodyPr anchor="ctr" anchorCtr="1"/>
          <a:lstStyle/>
          <a:p>
            <a:r>
              <a:rPr lang="en-US" sz="700" b="1" dirty="0" smtClean="0">
                <a:latin typeface="Constantia" pitchFamily="18" charset="0"/>
              </a:rPr>
              <a:t>Regions I &amp; II</a:t>
            </a:r>
            <a:endParaRPr lang="en-US" sz="700" dirty="0">
              <a:latin typeface="Constantia" pitchFamily="18" charset="0"/>
            </a:endParaRPr>
          </a:p>
        </p:txBody>
      </p:sp>
      <p:sp>
        <p:nvSpPr>
          <p:cNvPr id="64" name="Text Box 31"/>
          <p:cNvSpPr txBox="1">
            <a:spLocks noChangeArrowheads="1"/>
          </p:cNvSpPr>
          <p:nvPr/>
        </p:nvSpPr>
        <p:spPr bwMode="auto">
          <a:xfrm>
            <a:off x="2194560" y="5993130"/>
            <a:ext cx="914400" cy="457200"/>
          </a:xfrm>
          <a:prstGeom prst="rect">
            <a:avLst/>
          </a:prstGeom>
          <a:noFill/>
          <a:ln w="9525">
            <a:noFill/>
            <a:miter lim="800000"/>
            <a:headEnd/>
            <a:tailEnd/>
          </a:ln>
          <a:effectLst/>
        </p:spPr>
        <p:txBody>
          <a:bodyPr anchor="ctr" anchorCtr="1"/>
          <a:lstStyle/>
          <a:p>
            <a:r>
              <a:rPr lang="en-US" sz="700" b="1" dirty="0" smtClean="0"/>
              <a:t>Regions III &amp; IV</a:t>
            </a:r>
            <a:endParaRPr lang="en-US" sz="700" dirty="0"/>
          </a:p>
        </p:txBody>
      </p:sp>
      <p:sp>
        <p:nvSpPr>
          <p:cNvPr id="65" name="Text Box 31"/>
          <p:cNvSpPr txBox="1">
            <a:spLocks noChangeArrowheads="1"/>
          </p:cNvSpPr>
          <p:nvPr/>
        </p:nvSpPr>
        <p:spPr bwMode="auto">
          <a:xfrm>
            <a:off x="4124325" y="5977890"/>
            <a:ext cx="914400" cy="457200"/>
          </a:xfrm>
          <a:prstGeom prst="rect">
            <a:avLst/>
          </a:prstGeom>
          <a:noFill/>
          <a:ln w="9525">
            <a:noFill/>
            <a:miter lim="800000"/>
            <a:headEnd/>
            <a:tailEnd/>
          </a:ln>
          <a:effectLst/>
        </p:spPr>
        <p:txBody>
          <a:bodyPr anchor="ctr" anchorCtr="1"/>
          <a:lstStyle/>
          <a:p>
            <a:r>
              <a:rPr lang="en-US" sz="700" b="1" dirty="0" smtClean="0">
                <a:latin typeface="Constantia" pitchFamily="18" charset="0"/>
              </a:rPr>
              <a:t>Region V &amp; VII</a:t>
            </a:r>
            <a:endParaRPr lang="en-US" sz="700" dirty="0">
              <a:latin typeface="Constantia" pitchFamily="18" charset="0"/>
            </a:endParaRPr>
          </a:p>
        </p:txBody>
      </p:sp>
      <p:sp>
        <p:nvSpPr>
          <p:cNvPr id="66" name="Text Box 31"/>
          <p:cNvSpPr txBox="1">
            <a:spLocks noChangeArrowheads="1"/>
          </p:cNvSpPr>
          <p:nvPr/>
        </p:nvSpPr>
        <p:spPr bwMode="auto">
          <a:xfrm>
            <a:off x="6046851" y="5974080"/>
            <a:ext cx="914400" cy="457200"/>
          </a:xfrm>
          <a:prstGeom prst="rect">
            <a:avLst/>
          </a:prstGeom>
          <a:noFill/>
          <a:ln w="9525">
            <a:noFill/>
            <a:miter lim="800000"/>
            <a:headEnd/>
            <a:tailEnd/>
          </a:ln>
          <a:effectLst/>
        </p:spPr>
        <p:txBody>
          <a:bodyPr anchor="ctr" anchorCtr="1"/>
          <a:lstStyle/>
          <a:p>
            <a:r>
              <a:rPr lang="en-US" sz="700" b="1" dirty="0" smtClean="0">
                <a:latin typeface="Constantia" pitchFamily="18" charset="0"/>
              </a:rPr>
              <a:t>Region VI &amp; VIII</a:t>
            </a:r>
            <a:endParaRPr lang="en-US" sz="700" dirty="0">
              <a:latin typeface="Constantia" pitchFamily="18" charset="0"/>
            </a:endParaRPr>
          </a:p>
        </p:txBody>
      </p:sp>
      <p:sp>
        <p:nvSpPr>
          <p:cNvPr id="67" name="Text Box 31"/>
          <p:cNvSpPr txBox="1">
            <a:spLocks noChangeArrowheads="1"/>
          </p:cNvSpPr>
          <p:nvPr/>
        </p:nvSpPr>
        <p:spPr bwMode="auto">
          <a:xfrm>
            <a:off x="7886700" y="5955513"/>
            <a:ext cx="914400" cy="457200"/>
          </a:xfrm>
          <a:prstGeom prst="rect">
            <a:avLst/>
          </a:prstGeom>
          <a:noFill/>
          <a:ln w="9525">
            <a:noFill/>
            <a:miter lim="800000"/>
            <a:headEnd/>
            <a:tailEnd/>
          </a:ln>
          <a:effectLst/>
        </p:spPr>
        <p:txBody>
          <a:bodyPr anchor="ctr" anchorCtr="1"/>
          <a:lstStyle/>
          <a:p>
            <a:r>
              <a:rPr lang="en-US" sz="700" b="1" dirty="0" smtClean="0">
                <a:latin typeface="Constantia" pitchFamily="18" charset="0"/>
              </a:rPr>
              <a:t>Region IX &amp; X</a:t>
            </a:r>
            <a:endParaRPr lang="en-US" sz="700" dirty="0">
              <a:latin typeface="Constantia" pitchFamily="18" charset="0"/>
            </a:endParaRPr>
          </a:p>
        </p:txBody>
      </p:sp>
      <p:sp>
        <p:nvSpPr>
          <p:cNvPr id="68" name="Rectangle 12"/>
          <p:cNvSpPr>
            <a:spLocks noChangeArrowheads="1"/>
          </p:cNvSpPr>
          <p:nvPr/>
        </p:nvSpPr>
        <p:spPr bwMode="auto">
          <a:xfrm>
            <a:off x="114300" y="4777740"/>
            <a:ext cx="914400" cy="457200"/>
          </a:xfrm>
          <a:prstGeom prst="rect">
            <a:avLst/>
          </a:prstGeom>
          <a:noFill/>
          <a:ln w="9525">
            <a:solidFill>
              <a:schemeClr val="tx1"/>
            </a:solidFill>
            <a:miter lim="800000"/>
            <a:headEnd/>
            <a:tailEnd/>
          </a:ln>
          <a:effectLst/>
        </p:spPr>
        <p:txBody>
          <a:bodyPr wrap="none" anchor="ctr"/>
          <a:lstStyle/>
          <a:p>
            <a:endParaRPr lang="en-US"/>
          </a:p>
        </p:txBody>
      </p:sp>
      <p:sp>
        <p:nvSpPr>
          <p:cNvPr id="69" name="Line 129"/>
          <p:cNvSpPr>
            <a:spLocks noChangeShapeType="1"/>
          </p:cNvSpPr>
          <p:nvPr/>
        </p:nvSpPr>
        <p:spPr bwMode="auto">
          <a:xfrm>
            <a:off x="1051554" y="5008243"/>
            <a:ext cx="91440" cy="0"/>
          </a:xfrm>
          <a:prstGeom prst="line">
            <a:avLst/>
          </a:prstGeom>
          <a:noFill/>
          <a:ln w="12700">
            <a:solidFill>
              <a:schemeClr val="tx1"/>
            </a:solidFill>
            <a:round/>
            <a:headEnd/>
            <a:tailEnd/>
          </a:ln>
          <a:effectLst/>
        </p:spPr>
        <p:txBody>
          <a:bodyPr/>
          <a:lstStyle/>
          <a:p>
            <a:endParaRPr lang="en-US"/>
          </a:p>
        </p:txBody>
      </p:sp>
      <p:sp>
        <p:nvSpPr>
          <p:cNvPr id="70" name="Rectangle 12"/>
          <p:cNvSpPr>
            <a:spLocks noChangeArrowheads="1"/>
          </p:cNvSpPr>
          <p:nvPr/>
        </p:nvSpPr>
        <p:spPr bwMode="auto">
          <a:xfrm>
            <a:off x="1235964" y="3583305"/>
            <a:ext cx="914400" cy="457200"/>
          </a:xfrm>
          <a:prstGeom prst="rect">
            <a:avLst/>
          </a:prstGeom>
          <a:noFill/>
          <a:ln w="9525">
            <a:solidFill>
              <a:schemeClr val="tx1"/>
            </a:solidFill>
            <a:miter lim="800000"/>
            <a:headEnd/>
            <a:tailEnd/>
          </a:ln>
          <a:effectLst/>
        </p:spPr>
        <p:txBody>
          <a:bodyPr wrap="none" anchor="ctr"/>
          <a:lstStyle/>
          <a:p>
            <a:endParaRPr lang="en-US"/>
          </a:p>
        </p:txBody>
      </p:sp>
      <p:sp>
        <p:nvSpPr>
          <p:cNvPr id="71" name="Rectangle 12"/>
          <p:cNvSpPr>
            <a:spLocks noChangeArrowheads="1"/>
          </p:cNvSpPr>
          <p:nvPr/>
        </p:nvSpPr>
        <p:spPr bwMode="auto">
          <a:xfrm>
            <a:off x="1245867" y="4172575"/>
            <a:ext cx="914400" cy="457200"/>
          </a:xfrm>
          <a:prstGeom prst="rect">
            <a:avLst/>
          </a:prstGeom>
          <a:noFill/>
          <a:ln w="9525">
            <a:solidFill>
              <a:schemeClr val="tx1"/>
            </a:solidFill>
            <a:miter lim="800000"/>
            <a:headEnd/>
            <a:tailEnd/>
          </a:ln>
          <a:effectLst/>
        </p:spPr>
        <p:txBody>
          <a:bodyPr wrap="none" anchor="ctr"/>
          <a:lstStyle/>
          <a:p>
            <a:endParaRPr lang="en-US"/>
          </a:p>
        </p:txBody>
      </p:sp>
      <p:sp>
        <p:nvSpPr>
          <p:cNvPr id="72" name="Rectangle 12"/>
          <p:cNvSpPr>
            <a:spLocks noChangeArrowheads="1"/>
          </p:cNvSpPr>
          <p:nvPr/>
        </p:nvSpPr>
        <p:spPr bwMode="auto">
          <a:xfrm>
            <a:off x="7303008" y="1768792"/>
            <a:ext cx="740664" cy="457200"/>
          </a:xfrm>
          <a:prstGeom prst="rect">
            <a:avLst/>
          </a:prstGeom>
          <a:noFill/>
          <a:ln w="9525">
            <a:solidFill>
              <a:schemeClr val="tx1"/>
            </a:solidFill>
            <a:miter lim="800000"/>
            <a:headEnd/>
            <a:tailEnd/>
          </a:ln>
          <a:effectLst/>
        </p:spPr>
        <p:txBody>
          <a:bodyPr wrap="none" anchor="ctr"/>
          <a:lstStyle/>
          <a:p>
            <a:endParaRPr lang="en-US"/>
          </a:p>
        </p:txBody>
      </p:sp>
      <p:sp>
        <p:nvSpPr>
          <p:cNvPr id="73" name="Rectangle 12"/>
          <p:cNvSpPr>
            <a:spLocks noChangeArrowheads="1"/>
          </p:cNvSpPr>
          <p:nvPr/>
        </p:nvSpPr>
        <p:spPr bwMode="auto">
          <a:xfrm>
            <a:off x="8114538" y="1772602"/>
            <a:ext cx="740664" cy="457200"/>
          </a:xfrm>
          <a:prstGeom prst="rect">
            <a:avLst/>
          </a:prstGeom>
          <a:noFill/>
          <a:ln w="9525">
            <a:solidFill>
              <a:schemeClr val="tx1"/>
            </a:solidFill>
            <a:miter lim="800000"/>
            <a:headEnd/>
            <a:tailEnd/>
          </a:ln>
          <a:effectLst/>
        </p:spPr>
        <p:txBody>
          <a:bodyPr wrap="none" anchor="ctr"/>
          <a:lstStyle/>
          <a:p>
            <a:endParaRPr lang="en-US"/>
          </a:p>
        </p:txBody>
      </p:sp>
      <p:sp>
        <p:nvSpPr>
          <p:cNvPr id="74" name="Text Box 20"/>
          <p:cNvSpPr txBox="1">
            <a:spLocks noChangeArrowheads="1"/>
          </p:cNvSpPr>
          <p:nvPr/>
        </p:nvSpPr>
        <p:spPr bwMode="auto">
          <a:xfrm>
            <a:off x="2413635" y="4210188"/>
            <a:ext cx="914400" cy="415498"/>
          </a:xfrm>
          <a:prstGeom prst="rect">
            <a:avLst/>
          </a:prstGeom>
          <a:noFill/>
          <a:ln w="9525">
            <a:noFill/>
            <a:miter lim="800000"/>
            <a:headEnd/>
            <a:tailEnd/>
          </a:ln>
          <a:effectLst/>
        </p:spPr>
        <p:txBody>
          <a:bodyPr wrap="square" anchor="ctr">
            <a:spAutoFit/>
          </a:bodyPr>
          <a:lstStyle/>
          <a:p>
            <a:r>
              <a:rPr lang="en-US" sz="700" b="1" dirty="0" smtClean="0">
                <a:latin typeface="Constantia" pitchFamily="18" charset="0"/>
              </a:rPr>
              <a:t>Office </a:t>
            </a:r>
            <a:r>
              <a:rPr lang="en-US" sz="700" b="1" dirty="0">
                <a:latin typeface="Constantia" pitchFamily="18" charset="0"/>
              </a:rPr>
              <a:t>of </a:t>
            </a:r>
            <a:r>
              <a:rPr lang="en-US" sz="700" b="1" dirty="0" smtClean="0">
                <a:latin typeface="Constantia" pitchFamily="18" charset="0"/>
              </a:rPr>
              <a:t>Integrated Care Innovations</a:t>
            </a:r>
            <a:endParaRPr lang="en-US" sz="700" dirty="0">
              <a:latin typeface="Constantia" pitchFamily="18" charset="0"/>
            </a:endParaRPr>
          </a:p>
        </p:txBody>
      </p:sp>
      <p:sp>
        <p:nvSpPr>
          <p:cNvPr id="75" name="Text Box 20"/>
          <p:cNvSpPr txBox="1">
            <a:spLocks noChangeArrowheads="1"/>
          </p:cNvSpPr>
          <p:nvPr/>
        </p:nvSpPr>
        <p:spPr bwMode="auto">
          <a:xfrm>
            <a:off x="3483863" y="3573840"/>
            <a:ext cx="914400" cy="457200"/>
          </a:xfrm>
          <a:prstGeom prst="rect">
            <a:avLst/>
          </a:prstGeom>
          <a:noFill/>
          <a:ln w="9525">
            <a:noFill/>
            <a:miter lim="800000"/>
            <a:headEnd/>
            <a:tailEnd/>
          </a:ln>
          <a:effectLst/>
        </p:spPr>
        <p:txBody>
          <a:bodyPr wrap="square" anchor="ctr">
            <a:spAutoFit/>
          </a:bodyPr>
          <a:lstStyle/>
          <a:p>
            <a:r>
              <a:rPr lang="en-US" sz="700" b="1" dirty="0" smtClean="0">
                <a:latin typeface="Constantia" pitchFamily="18" charset="0"/>
              </a:rPr>
              <a:t>Office of  Healthcare Information and Counseling</a:t>
            </a:r>
            <a:endParaRPr lang="en-US" sz="700" dirty="0">
              <a:latin typeface="Constantia" pitchFamily="18" charset="0"/>
            </a:endParaRPr>
          </a:p>
        </p:txBody>
      </p:sp>
      <p:sp>
        <p:nvSpPr>
          <p:cNvPr id="76" name="Text Box 20"/>
          <p:cNvSpPr txBox="1">
            <a:spLocks noChangeArrowheads="1"/>
          </p:cNvSpPr>
          <p:nvPr/>
        </p:nvSpPr>
        <p:spPr bwMode="auto">
          <a:xfrm>
            <a:off x="2390775" y="3559940"/>
            <a:ext cx="914400" cy="523220"/>
          </a:xfrm>
          <a:prstGeom prst="rect">
            <a:avLst/>
          </a:prstGeom>
          <a:noFill/>
          <a:ln w="9525">
            <a:noFill/>
            <a:miter lim="800000"/>
            <a:headEnd/>
            <a:tailEnd/>
          </a:ln>
          <a:effectLst/>
        </p:spPr>
        <p:txBody>
          <a:bodyPr wrap="square" anchor="ctr">
            <a:spAutoFit/>
          </a:bodyPr>
          <a:lstStyle/>
          <a:p>
            <a:r>
              <a:rPr lang="en-US" sz="700" b="1" dirty="0" smtClean="0">
                <a:latin typeface="Constantia" pitchFamily="18" charset="0"/>
              </a:rPr>
              <a:t>Office of Consumer Access and Self-Determination</a:t>
            </a:r>
            <a:endParaRPr lang="en-US" sz="700" dirty="0">
              <a:latin typeface="Constantia" pitchFamily="18" charset="0"/>
            </a:endParaRPr>
          </a:p>
        </p:txBody>
      </p:sp>
      <p:sp>
        <p:nvSpPr>
          <p:cNvPr id="77" name="Rectangle 39"/>
          <p:cNvSpPr>
            <a:spLocks noChangeArrowheads="1"/>
          </p:cNvSpPr>
          <p:nvPr/>
        </p:nvSpPr>
        <p:spPr bwMode="auto">
          <a:xfrm>
            <a:off x="903921" y="1823085"/>
            <a:ext cx="914400" cy="457200"/>
          </a:xfrm>
          <a:prstGeom prst="rect">
            <a:avLst/>
          </a:prstGeom>
          <a:noFill/>
          <a:ln w="9525">
            <a:solidFill>
              <a:schemeClr val="tx1"/>
            </a:solidFill>
            <a:miter lim="800000"/>
            <a:headEnd/>
            <a:tailEnd/>
          </a:ln>
          <a:effectLst/>
        </p:spPr>
        <p:txBody>
          <a:bodyPr wrap="none" anchor="ctr"/>
          <a:lstStyle/>
          <a:p>
            <a:endParaRPr lang="en-US"/>
          </a:p>
        </p:txBody>
      </p:sp>
      <p:sp>
        <p:nvSpPr>
          <p:cNvPr id="78" name="Rectangle 39"/>
          <p:cNvSpPr>
            <a:spLocks noChangeArrowheads="1"/>
          </p:cNvSpPr>
          <p:nvPr/>
        </p:nvSpPr>
        <p:spPr bwMode="auto">
          <a:xfrm>
            <a:off x="2569464" y="1825942"/>
            <a:ext cx="914400" cy="457200"/>
          </a:xfrm>
          <a:prstGeom prst="rect">
            <a:avLst/>
          </a:prstGeom>
          <a:noFill/>
          <a:ln w="9525">
            <a:solidFill>
              <a:schemeClr val="tx1"/>
            </a:solidFill>
            <a:miter lim="800000"/>
            <a:headEnd/>
            <a:tailEnd/>
          </a:ln>
          <a:effectLst/>
        </p:spPr>
        <p:txBody>
          <a:bodyPr wrap="none" anchor="ctr"/>
          <a:lstStyle/>
          <a:p>
            <a:endParaRPr lang="en-US"/>
          </a:p>
        </p:txBody>
      </p:sp>
      <p:sp>
        <p:nvSpPr>
          <p:cNvPr id="79" name="Rectangle 39"/>
          <p:cNvSpPr>
            <a:spLocks noChangeArrowheads="1"/>
          </p:cNvSpPr>
          <p:nvPr/>
        </p:nvSpPr>
        <p:spPr bwMode="auto">
          <a:xfrm>
            <a:off x="1645920" y="1252650"/>
            <a:ext cx="1097280" cy="441960"/>
          </a:xfrm>
          <a:prstGeom prst="rect">
            <a:avLst/>
          </a:prstGeom>
          <a:noFill/>
          <a:ln w="9525">
            <a:solidFill>
              <a:schemeClr val="tx1"/>
            </a:solidFill>
            <a:miter lim="800000"/>
            <a:headEnd/>
            <a:tailEnd/>
          </a:ln>
          <a:effectLst/>
        </p:spPr>
        <p:txBody>
          <a:bodyPr wrap="none" anchor="ctr"/>
          <a:lstStyle/>
          <a:p>
            <a:endParaRPr lang="en-US"/>
          </a:p>
        </p:txBody>
      </p:sp>
      <p:sp>
        <p:nvSpPr>
          <p:cNvPr id="80" name="Text Box 4"/>
          <p:cNvSpPr txBox="1">
            <a:spLocks noChangeArrowheads="1"/>
          </p:cNvSpPr>
          <p:nvPr/>
        </p:nvSpPr>
        <p:spPr bwMode="auto">
          <a:xfrm>
            <a:off x="1645920" y="1264920"/>
            <a:ext cx="1097280" cy="441960"/>
          </a:xfrm>
          <a:prstGeom prst="rect">
            <a:avLst/>
          </a:prstGeom>
          <a:noFill/>
          <a:ln w="12700">
            <a:noFill/>
            <a:headEnd/>
            <a:tailEnd/>
          </a:ln>
        </p:spPr>
        <p:style>
          <a:lnRef idx="2">
            <a:schemeClr val="dk1"/>
          </a:lnRef>
          <a:fillRef idx="1">
            <a:schemeClr val="lt1"/>
          </a:fillRef>
          <a:effectRef idx="0">
            <a:schemeClr val="dk1"/>
          </a:effectRef>
          <a:fontRef idx="minor">
            <a:schemeClr val="dk1"/>
          </a:fontRef>
        </p:style>
        <p:txBody>
          <a:bodyPr anchor="ctr" anchorCtr="1"/>
          <a:lstStyle/>
          <a:p>
            <a:pPr>
              <a:spcBef>
                <a:spcPts val="0"/>
              </a:spcBef>
            </a:pPr>
            <a:r>
              <a:rPr lang="en-US" sz="750" b="1" dirty="0" smtClean="0">
                <a:latin typeface="Constantia" pitchFamily="18" charset="0"/>
              </a:rPr>
              <a:t>Center for Policy and Evaluation</a:t>
            </a:r>
            <a:endParaRPr lang="en-US" sz="750" dirty="0">
              <a:latin typeface="Constantia" pitchFamily="18" charset="0"/>
            </a:endParaRPr>
          </a:p>
        </p:txBody>
      </p:sp>
      <p:sp>
        <p:nvSpPr>
          <p:cNvPr id="81" name="Line 116"/>
          <p:cNvSpPr>
            <a:spLocks noChangeShapeType="1"/>
          </p:cNvSpPr>
          <p:nvPr/>
        </p:nvSpPr>
        <p:spPr bwMode="auto">
          <a:xfrm>
            <a:off x="2194560" y="1694610"/>
            <a:ext cx="0" cy="366600"/>
          </a:xfrm>
          <a:prstGeom prst="line">
            <a:avLst/>
          </a:prstGeom>
          <a:noFill/>
          <a:ln w="12700">
            <a:solidFill>
              <a:schemeClr val="tx1"/>
            </a:solidFill>
            <a:round/>
            <a:headEnd/>
            <a:tailEnd/>
          </a:ln>
          <a:effectLst/>
        </p:spPr>
        <p:txBody>
          <a:bodyPr/>
          <a:lstStyle/>
          <a:p>
            <a:endParaRPr lang="en-US"/>
          </a:p>
        </p:txBody>
      </p:sp>
      <p:sp>
        <p:nvSpPr>
          <p:cNvPr id="82" name="Line 118"/>
          <p:cNvSpPr>
            <a:spLocks noChangeShapeType="1"/>
          </p:cNvSpPr>
          <p:nvPr/>
        </p:nvSpPr>
        <p:spPr bwMode="auto">
          <a:xfrm>
            <a:off x="1836420" y="2061210"/>
            <a:ext cx="733044" cy="0"/>
          </a:xfrm>
          <a:prstGeom prst="line">
            <a:avLst/>
          </a:prstGeom>
          <a:noFill/>
          <a:ln w="12700">
            <a:solidFill>
              <a:schemeClr val="tx1"/>
            </a:solidFill>
            <a:round/>
            <a:headEnd/>
            <a:tailEnd/>
          </a:ln>
          <a:effectLst/>
        </p:spPr>
        <p:txBody>
          <a:bodyPr/>
          <a:lstStyle/>
          <a:p>
            <a:endParaRPr lang="en-US"/>
          </a:p>
        </p:txBody>
      </p:sp>
      <p:sp>
        <p:nvSpPr>
          <p:cNvPr id="83" name="Rectangle 39"/>
          <p:cNvSpPr>
            <a:spLocks noChangeArrowheads="1"/>
          </p:cNvSpPr>
          <p:nvPr/>
        </p:nvSpPr>
        <p:spPr bwMode="auto">
          <a:xfrm>
            <a:off x="3657600" y="731520"/>
            <a:ext cx="1828800" cy="914400"/>
          </a:xfrm>
          <a:prstGeom prst="rect">
            <a:avLst/>
          </a:prstGeom>
          <a:solidFill>
            <a:srgbClr val="FFFF00">
              <a:alpha val="20000"/>
            </a:srgbClr>
          </a:solidFill>
          <a:ln w="9525">
            <a:solidFill>
              <a:schemeClr val="tx1"/>
            </a:solidFill>
            <a:miter lim="800000"/>
            <a:headEnd/>
            <a:tailEnd/>
          </a:ln>
          <a:effectLst/>
        </p:spPr>
        <p:txBody>
          <a:bodyPr wrap="none" anchor="ctr"/>
          <a:lstStyle/>
          <a:p>
            <a:endParaRPr lang="en-US">
              <a:solidFill>
                <a:srgbClr val="FF0000"/>
              </a:solidFill>
            </a:endParaRPr>
          </a:p>
        </p:txBody>
      </p:sp>
      <p:sp>
        <p:nvSpPr>
          <p:cNvPr id="84" name="Line 118"/>
          <p:cNvSpPr>
            <a:spLocks noChangeShapeType="1"/>
          </p:cNvSpPr>
          <p:nvPr/>
        </p:nvSpPr>
        <p:spPr bwMode="auto">
          <a:xfrm>
            <a:off x="2888742" y="914400"/>
            <a:ext cx="768856" cy="1"/>
          </a:xfrm>
          <a:prstGeom prst="line">
            <a:avLst/>
          </a:prstGeom>
          <a:noFill/>
          <a:ln w="12700">
            <a:solidFill>
              <a:schemeClr val="tx1"/>
            </a:solidFill>
            <a:round/>
            <a:headEnd/>
            <a:tailEnd/>
          </a:ln>
          <a:effectLst/>
        </p:spPr>
        <p:txBody>
          <a:bodyPr/>
          <a:lstStyle/>
          <a:p>
            <a:endParaRPr lang="en-US" dirty="0"/>
          </a:p>
        </p:txBody>
      </p:sp>
      <p:sp>
        <p:nvSpPr>
          <p:cNvPr id="85" name="Line 118"/>
          <p:cNvSpPr>
            <a:spLocks noChangeShapeType="1"/>
          </p:cNvSpPr>
          <p:nvPr/>
        </p:nvSpPr>
        <p:spPr bwMode="auto">
          <a:xfrm>
            <a:off x="5486400" y="924267"/>
            <a:ext cx="1005840" cy="0"/>
          </a:xfrm>
          <a:prstGeom prst="line">
            <a:avLst/>
          </a:prstGeom>
          <a:noFill/>
          <a:ln w="12700">
            <a:solidFill>
              <a:schemeClr val="tx1"/>
            </a:solidFill>
            <a:round/>
            <a:headEnd/>
            <a:tailEnd/>
          </a:ln>
          <a:effectLst/>
        </p:spPr>
        <p:txBody>
          <a:bodyPr/>
          <a:lstStyle/>
          <a:p>
            <a:endParaRPr lang="en-US" dirty="0"/>
          </a:p>
        </p:txBody>
      </p:sp>
      <p:sp>
        <p:nvSpPr>
          <p:cNvPr id="86" name="Rectangle 89"/>
          <p:cNvSpPr>
            <a:spLocks noChangeArrowheads="1"/>
          </p:cNvSpPr>
          <p:nvPr/>
        </p:nvSpPr>
        <p:spPr bwMode="auto">
          <a:xfrm>
            <a:off x="7101841" y="2694876"/>
            <a:ext cx="1737360" cy="731520"/>
          </a:xfrm>
          <a:prstGeom prst="rect">
            <a:avLst/>
          </a:prstGeom>
          <a:noFill/>
          <a:ln w="9525">
            <a:solidFill>
              <a:schemeClr val="tx1"/>
            </a:solidFill>
            <a:miter lim="800000"/>
            <a:headEnd/>
            <a:tailEnd/>
          </a:ln>
          <a:effectLst/>
        </p:spPr>
        <p:txBody>
          <a:bodyPr wrap="none" anchor="ctr"/>
          <a:lstStyle/>
          <a:p>
            <a:endParaRPr lang="en-US"/>
          </a:p>
        </p:txBody>
      </p:sp>
      <p:sp>
        <p:nvSpPr>
          <p:cNvPr id="87" name="Text Box 22"/>
          <p:cNvSpPr txBox="1">
            <a:spLocks noChangeArrowheads="1"/>
          </p:cNvSpPr>
          <p:nvPr/>
        </p:nvSpPr>
        <p:spPr bwMode="auto">
          <a:xfrm>
            <a:off x="7098031" y="2841345"/>
            <a:ext cx="1769364" cy="438582"/>
          </a:xfrm>
          <a:prstGeom prst="rect">
            <a:avLst/>
          </a:prstGeom>
          <a:noFill/>
          <a:ln w="12700">
            <a:noFill/>
            <a:headEnd/>
            <a:tailEnd/>
          </a:ln>
        </p:spPr>
        <p:style>
          <a:lnRef idx="2">
            <a:schemeClr val="dk1"/>
          </a:lnRef>
          <a:fillRef idx="1">
            <a:schemeClr val="lt1"/>
          </a:fillRef>
          <a:effectRef idx="0">
            <a:schemeClr val="dk1"/>
          </a:effectRef>
          <a:fontRef idx="minor">
            <a:schemeClr val="dk1"/>
          </a:fontRef>
        </p:style>
        <p:txBody>
          <a:bodyPr wrap="square" anchor="ctr">
            <a:spAutoFit/>
          </a:bodyPr>
          <a:lstStyle/>
          <a:p>
            <a:r>
              <a:rPr lang="en-US" sz="750" b="1" dirty="0" smtClean="0">
                <a:latin typeface="Constantia" pitchFamily="18" charset="0"/>
              </a:rPr>
              <a:t>National Institute on Disability, Independent Living, and Rehabilitation Research</a:t>
            </a:r>
            <a:endParaRPr lang="en-US" sz="750" dirty="0">
              <a:latin typeface="Constantia" pitchFamily="18" charset="0"/>
            </a:endParaRPr>
          </a:p>
        </p:txBody>
      </p:sp>
      <p:sp>
        <p:nvSpPr>
          <p:cNvPr id="88" name="Line 116"/>
          <p:cNvSpPr>
            <a:spLocks noChangeShapeType="1"/>
          </p:cNvSpPr>
          <p:nvPr/>
        </p:nvSpPr>
        <p:spPr bwMode="auto">
          <a:xfrm>
            <a:off x="7221855" y="1126196"/>
            <a:ext cx="0" cy="875006"/>
          </a:xfrm>
          <a:prstGeom prst="line">
            <a:avLst/>
          </a:prstGeom>
          <a:noFill/>
          <a:ln w="12700">
            <a:solidFill>
              <a:schemeClr val="tx1"/>
            </a:solidFill>
            <a:round/>
            <a:headEnd/>
            <a:tailEnd/>
          </a:ln>
          <a:effectLst/>
        </p:spPr>
        <p:txBody>
          <a:bodyPr/>
          <a:lstStyle/>
          <a:p>
            <a:endParaRPr lang="en-US"/>
          </a:p>
        </p:txBody>
      </p:sp>
      <p:sp>
        <p:nvSpPr>
          <p:cNvPr id="89" name="Line 129"/>
          <p:cNvSpPr>
            <a:spLocks noChangeShapeType="1"/>
          </p:cNvSpPr>
          <p:nvPr/>
        </p:nvSpPr>
        <p:spPr bwMode="auto">
          <a:xfrm flipV="1">
            <a:off x="7147180" y="1997392"/>
            <a:ext cx="155828" cy="1"/>
          </a:xfrm>
          <a:prstGeom prst="line">
            <a:avLst/>
          </a:prstGeom>
          <a:noFill/>
          <a:ln w="12700">
            <a:solidFill>
              <a:schemeClr val="tx1"/>
            </a:solidFill>
            <a:round/>
            <a:headEnd/>
            <a:tailEnd/>
          </a:ln>
          <a:effectLst/>
        </p:spPr>
        <p:txBody>
          <a:bodyPr/>
          <a:lstStyle/>
          <a:p>
            <a:endParaRPr lang="en-US"/>
          </a:p>
        </p:txBody>
      </p:sp>
      <p:sp>
        <p:nvSpPr>
          <p:cNvPr id="90" name="Line 15"/>
          <p:cNvSpPr>
            <a:spLocks noChangeShapeType="1"/>
          </p:cNvSpPr>
          <p:nvPr/>
        </p:nvSpPr>
        <p:spPr bwMode="auto">
          <a:xfrm>
            <a:off x="5644514" y="3762495"/>
            <a:ext cx="213361" cy="0"/>
          </a:xfrm>
          <a:prstGeom prst="line">
            <a:avLst/>
          </a:prstGeom>
          <a:noFill/>
          <a:ln w="12700">
            <a:solidFill>
              <a:schemeClr val="tx1"/>
            </a:solidFill>
            <a:round/>
            <a:headEnd/>
            <a:tailEnd/>
          </a:ln>
          <a:effectLst/>
        </p:spPr>
        <p:txBody>
          <a:bodyPr/>
          <a:lstStyle/>
          <a:p>
            <a:endParaRPr lang="en-US" dirty="0"/>
          </a:p>
        </p:txBody>
      </p:sp>
      <p:sp>
        <p:nvSpPr>
          <p:cNvPr id="91" name="Line 118"/>
          <p:cNvSpPr>
            <a:spLocks noChangeShapeType="1"/>
          </p:cNvSpPr>
          <p:nvPr/>
        </p:nvSpPr>
        <p:spPr bwMode="auto">
          <a:xfrm>
            <a:off x="6312790" y="2023110"/>
            <a:ext cx="93725" cy="0"/>
          </a:xfrm>
          <a:prstGeom prst="line">
            <a:avLst/>
          </a:prstGeom>
          <a:noFill/>
          <a:ln w="12700">
            <a:solidFill>
              <a:schemeClr val="tx1"/>
            </a:solidFill>
            <a:round/>
            <a:headEnd/>
            <a:tailEnd/>
          </a:ln>
          <a:effectLst/>
        </p:spPr>
        <p:txBody>
          <a:bodyPr/>
          <a:lstStyle/>
          <a:p>
            <a:endParaRPr lang="en-US"/>
          </a:p>
        </p:txBody>
      </p:sp>
      <p:sp>
        <p:nvSpPr>
          <p:cNvPr id="92" name="Line 118"/>
          <p:cNvSpPr>
            <a:spLocks noChangeShapeType="1"/>
          </p:cNvSpPr>
          <p:nvPr/>
        </p:nvSpPr>
        <p:spPr bwMode="auto">
          <a:xfrm>
            <a:off x="8058532" y="1997392"/>
            <a:ext cx="64008" cy="0"/>
          </a:xfrm>
          <a:prstGeom prst="line">
            <a:avLst/>
          </a:prstGeom>
          <a:noFill/>
          <a:ln w="12700">
            <a:solidFill>
              <a:schemeClr val="tx1"/>
            </a:solidFill>
            <a:round/>
            <a:headEnd/>
            <a:tailEnd/>
          </a:ln>
          <a:effectLst/>
        </p:spPr>
        <p:txBody>
          <a:bodyPr/>
          <a:lstStyle/>
          <a:p>
            <a:endParaRPr lang="en-US"/>
          </a:p>
        </p:txBody>
      </p:sp>
      <p:sp>
        <p:nvSpPr>
          <p:cNvPr id="93" name="Line 118"/>
          <p:cNvSpPr>
            <a:spLocks noChangeShapeType="1"/>
          </p:cNvSpPr>
          <p:nvPr/>
        </p:nvSpPr>
        <p:spPr bwMode="auto">
          <a:xfrm>
            <a:off x="1248726" y="6199353"/>
            <a:ext cx="935928" cy="0"/>
          </a:xfrm>
          <a:prstGeom prst="line">
            <a:avLst/>
          </a:prstGeom>
          <a:noFill/>
          <a:ln w="12700">
            <a:solidFill>
              <a:schemeClr val="tx1"/>
            </a:solidFill>
            <a:round/>
            <a:headEnd/>
            <a:tailEnd/>
          </a:ln>
          <a:effectLst/>
        </p:spPr>
        <p:txBody>
          <a:bodyPr/>
          <a:lstStyle/>
          <a:p>
            <a:endParaRPr lang="en-US"/>
          </a:p>
        </p:txBody>
      </p:sp>
      <p:sp>
        <p:nvSpPr>
          <p:cNvPr id="94" name="Line 118"/>
          <p:cNvSpPr>
            <a:spLocks noChangeShapeType="1"/>
          </p:cNvSpPr>
          <p:nvPr/>
        </p:nvSpPr>
        <p:spPr bwMode="auto">
          <a:xfrm>
            <a:off x="5038725" y="6184113"/>
            <a:ext cx="1019175" cy="0"/>
          </a:xfrm>
          <a:prstGeom prst="line">
            <a:avLst/>
          </a:prstGeom>
          <a:noFill/>
          <a:ln w="12700">
            <a:solidFill>
              <a:schemeClr val="tx1"/>
            </a:solidFill>
            <a:round/>
            <a:headEnd/>
            <a:tailEnd/>
          </a:ln>
          <a:effectLst/>
        </p:spPr>
        <p:txBody>
          <a:bodyPr/>
          <a:lstStyle/>
          <a:p>
            <a:endParaRPr lang="en-US"/>
          </a:p>
        </p:txBody>
      </p:sp>
      <p:sp>
        <p:nvSpPr>
          <p:cNvPr id="95" name="Line 118"/>
          <p:cNvSpPr>
            <a:spLocks noChangeShapeType="1"/>
          </p:cNvSpPr>
          <p:nvPr/>
        </p:nvSpPr>
        <p:spPr bwMode="auto">
          <a:xfrm>
            <a:off x="3108960" y="6184113"/>
            <a:ext cx="1015365" cy="0"/>
          </a:xfrm>
          <a:prstGeom prst="line">
            <a:avLst/>
          </a:prstGeom>
          <a:noFill/>
          <a:ln w="12700">
            <a:solidFill>
              <a:schemeClr val="tx1"/>
            </a:solidFill>
            <a:round/>
            <a:headEnd/>
            <a:tailEnd/>
          </a:ln>
          <a:effectLst/>
        </p:spPr>
        <p:txBody>
          <a:bodyPr/>
          <a:lstStyle/>
          <a:p>
            <a:endParaRPr lang="en-US"/>
          </a:p>
        </p:txBody>
      </p:sp>
      <p:sp>
        <p:nvSpPr>
          <p:cNvPr id="96" name="Line 118"/>
          <p:cNvSpPr>
            <a:spLocks noChangeShapeType="1"/>
          </p:cNvSpPr>
          <p:nvPr/>
        </p:nvSpPr>
        <p:spPr bwMode="auto">
          <a:xfrm flipV="1">
            <a:off x="6961251" y="6184113"/>
            <a:ext cx="902589" cy="1"/>
          </a:xfrm>
          <a:prstGeom prst="line">
            <a:avLst/>
          </a:prstGeom>
          <a:noFill/>
          <a:ln w="12700">
            <a:solidFill>
              <a:schemeClr val="tx1"/>
            </a:solidFill>
            <a:round/>
            <a:headEnd/>
            <a:tailEnd/>
          </a:ln>
          <a:effectLst/>
        </p:spPr>
        <p:txBody>
          <a:bodyPr/>
          <a:lstStyle/>
          <a:p>
            <a:endParaRPr lang="en-US"/>
          </a:p>
        </p:txBody>
      </p:sp>
      <p:sp>
        <p:nvSpPr>
          <p:cNvPr id="97" name="Rectangle 8"/>
          <p:cNvSpPr>
            <a:spLocks noChangeArrowheads="1"/>
          </p:cNvSpPr>
          <p:nvPr/>
        </p:nvSpPr>
        <p:spPr bwMode="auto">
          <a:xfrm>
            <a:off x="8102729" y="3573802"/>
            <a:ext cx="914400" cy="457200"/>
          </a:xfrm>
          <a:prstGeom prst="rect">
            <a:avLst/>
          </a:prstGeom>
          <a:noFill/>
          <a:ln w="9525">
            <a:solidFill>
              <a:schemeClr val="tx1"/>
            </a:solidFill>
            <a:miter lim="800000"/>
            <a:headEnd/>
            <a:tailEnd/>
          </a:ln>
          <a:effectLst/>
        </p:spPr>
        <p:txBody>
          <a:bodyPr wrap="none" anchor="ctr"/>
          <a:lstStyle/>
          <a:p>
            <a:endParaRPr lang="en-US"/>
          </a:p>
        </p:txBody>
      </p:sp>
      <p:sp>
        <p:nvSpPr>
          <p:cNvPr id="98" name="Rectangle 8"/>
          <p:cNvSpPr>
            <a:spLocks noChangeArrowheads="1"/>
          </p:cNvSpPr>
          <p:nvPr/>
        </p:nvSpPr>
        <p:spPr bwMode="auto">
          <a:xfrm>
            <a:off x="6972300" y="3586163"/>
            <a:ext cx="914400" cy="457200"/>
          </a:xfrm>
          <a:prstGeom prst="rect">
            <a:avLst/>
          </a:prstGeom>
          <a:noFill/>
          <a:ln w="9525">
            <a:solidFill>
              <a:schemeClr val="tx1"/>
            </a:solidFill>
            <a:miter lim="800000"/>
            <a:headEnd/>
            <a:tailEnd/>
          </a:ln>
          <a:effectLst/>
        </p:spPr>
        <p:txBody>
          <a:bodyPr wrap="none" anchor="ctr"/>
          <a:lstStyle/>
          <a:p>
            <a:endParaRPr lang="en-US"/>
          </a:p>
        </p:txBody>
      </p:sp>
      <p:sp>
        <p:nvSpPr>
          <p:cNvPr id="99" name="Rectangle 8"/>
          <p:cNvSpPr>
            <a:spLocks noChangeArrowheads="1"/>
          </p:cNvSpPr>
          <p:nvPr/>
        </p:nvSpPr>
        <p:spPr bwMode="auto">
          <a:xfrm>
            <a:off x="2413635" y="4185285"/>
            <a:ext cx="914400" cy="457200"/>
          </a:xfrm>
          <a:prstGeom prst="rect">
            <a:avLst/>
          </a:prstGeom>
          <a:noFill/>
          <a:ln w="9525">
            <a:solidFill>
              <a:schemeClr val="tx1"/>
            </a:solidFill>
            <a:miter lim="800000"/>
            <a:headEnd/>
            <a:tailEnd/>
          </a:ln>
          <a:effectLst/>
        </p:spPr>
        <p:txBody>
          <a:bodyPr wrap="none" anchor="ctr"/>
          <a:lstStyle/>
          <a:p>
            <a:endParaRPr lang="en-US"/>
          </a:p>
        </p:txBody>
      </p:sp>
      <p:sp>
        <p:nvSpPr>
          <p:cNvPr id="100" name="Rectangle 8"/>
          <p:cNvSpPr>
            <a:spLocks noChangeArrowheads="1"/>
          </p:cNvSpPr>
          <p:nvPr/>
        </p:nvSpPr>
        <p:spPr bwMode="auto">
          <a:xfrm>
            <a:off x="4821555" y="4158191"/>
            <a:ext cx="731520" cy="274320"/>
          </a:xfrm>
          <a:prstGeom prst="rect">
            <a:avLst/>
          </a:prstGeom>
          <a:noFill/>
          <a:ln w="9525">
            <a:solidFill>
              <a:schemeClr val="tx1"/>
            </a:solidFill>
            <a:miter lim="800000"/>
            <a:headEnd/>
            <a:tailEnd/>
          </a:ln>
          <a:effectLst/>
        </p:spPr>
        <p:txBody>
          <a:bodyPr wrap="none" anchor="ctr"/>
          <a:lstStyle/>
          <a:p>
            <a:endParaRPr lang="en-US"/>
          </a:p>
        </p:txBody>
      </p:sp>
      <p:sp>
        <p:nvSpPr>
          <p:cNvPr id="101" name="Line 129"/>
          <p:cNvSpPr>
            <a:spLocks noChangeShapeType="1"/>
          </p:cNvSpPr>
          <p:nvPr/>
        </p:nvSpPr>
        <p:spPr bwMode="auto">
          <a:xfrm>
            <a:off x="3328035" y="4350566"/>
            <a:ext cx="70485" cy="0"/>
          </a:xfrm>
          <a:prstGeom prst="line">
            <a:avLst/>
          </a:prstGeom>
          <a:noFill/>
          <a:ln w="12700">
            <a:solidFill>
              <a:schemeClr val="tx1"/>
            </a:solidFill>
            <a:round/>
            <a:headEnd/>
            <a:tailEnd/>
          </a:ln>
          <a:effectLst/>
        </p:spPr>
        <p:txBody>
          <a:bodyPr/>
          <a:lstStyle/>
          <a:p>
            <a:endParaRPr lang="en-US"/>
          </a:p>
        </p:txBody>
      </p:sp>
      <p:sp>
        <p:nvSpPr>
          <p:cNvPr id="102" name="Line 15"/>
          <p:cNvSpPr>
            <a:spLocks noChangeShapeType="1"/>
          </p:cNvSpPr>
          <p:nvPr/>
        </p:nvSpPr>
        <p:spPr bwMode="auto">
          <a:xfrm flipH="1" flipV="1">
            <a:off x="5187315" y="4438426"/>
            <a:ext cx="1905" cy="137079"/>
          </a:xfrm>
          <a:prstGeom prst="line">
            <a:avLst/>
          </a:prstGeom>
          <a:noFill/>
          <a:ln w="12700">
            <a:solidFill>
              <a:schemeClr val="tx1"/>
            </a:solidFill>
            <a:round/>
            <a:headEnd/>
            <a:tailEnd/>
          </a:ln>
          <a:effectLst/>
        </p:spPr>
        <p:txBody>
          <a:bodyPr/>
          <a:lstStyle/>
          <a:p>
            <a:endParaRPr lang="en-US"/>
          </a:p>
        </p:txBody>
      </p:sp>
      <p:sp>
        <p:nvSpPr>
          <p:cNvPr id="103" name="Text Box 40"/>
          <p:cNvSpPr txBox="1">
            <a:spLocks noChangeArrowheads="1"/>
          </p:cNvSpPr>
          <p:nvPr/>
        </p:nvSpPr>
        <p:spPr bwMode="auto">
          <a:xfrm>
            <a:off x="4846320" y="4157436"/>
            <a:ext cx="731520" cy="274320"/>
          </a:xfrm>
          <a:prstGeom prst="rect">
            <a:avLst/>
          </a:prstGeom>
          <a:noFill/>
          <a:ln w="9525">
            <a:noFill/>
            <a:miter lim="800000"/>
            <a:headEnd/>
            <a:tailEnd/>
          </a:ln>
          <a:effectLst/>
        </p:spPr>
        <p:txBody>
          <a:bodyPr anchor="ctr" anchorCtr="1"/>
          <a:lstStyle/>
          <a:p>
            <a:r>
              <a:rPr lang="en-US" sz="600" b="1" dirty="0" smtClean="0">
                <a:latin typeface="Constantia" pitchFamily="18" charset="0"/>
              </a:rPr>
              <a:t>Office of Innovation</a:t>
            </a:r>
            <a:endParaRPr lang="en-US" sz="600" dirty="0">
              <a:latin typeface="Constantia" pitchFamily="18" charset="0"/>
            </a:endParaRPr>
          </a:p>
        </p:txBody>
      </p:sp>
      <p:sp>
        <p:nvSpPr>
          <p:cNvPr id="104" name="Text Box 40"/>
          <p:cNvSpPr txBox="1">
            <a:spLocks noChangeArrowheads="1"/>
          </p:cNvSpPr>
          <p:nvPr/>
        </p:nvSpPr>
        <p:spPr bwMode="auto">
          <a:xfrm>
            <a:off x="4821555" y="4580294"/>
            <a:ext cx="731520" cy="274320"/>
          </a:xfrm>
          <a:prstGeom prst="rect">
            <a:avLst/>
          </a:prstGeom>
          <a:noFill/>
          <a:ln w="9525">
            <a:noFill/>
            <a:miter lim="800000"/>
            <a:headEnd/>
            <a:tailEnd/>
          </a:ln>
          <a:effectLst/>
        </p:spPr>
        <p:txBody>
          <a:bodyPr anchor="ctr" anchorCtr="1"/>
          <a:lstStyle/>
          <a:p>
            <a:r>
              <a:rPr lang="en-US" sz="600" b="1" dirty="0" smtClean="0">
                <a:latin typeface="Constantia" pitchFamily="18" charset="0"/>
              </a:rPr>
              <a:t>Office of Program Support</a:t>
            </a:r>
            <a:endParaRPr lang="en-US" sz="600" b="1" dirty="0">
              <a:latin typeface="Constantia" pitchFamily="18" charset="0"/>
            </a:endParaRPr>
          </a:p>
        </p:txBody>
      </p:sp>
      <p:sp>
        <p:nvSpPr>
          <p:cNvPr id="105" name="Text Box 40"/>
          <p:cNvSpPr txBox="1">
            <a:spLocks noChangeArrowheads="1"/>
          </p:cNvSpPr>
          <p:nvPr/>
        </p:nvSpPr>
        <p:spPr bwMode="auto">
          <a:xfrm>
            <a:off x="6972300" y="3600570"/>
            <a:ext cx="914400" cy="457200"/>
          </a:xfrm>
          <a:prstGeom prst="rect">
            <a:avLst/>
          </a:prstGeom>
          <a:noFill/>
          <a:ln w="9525">
            <a:noFill/>
            <a:miter lim="800000"/>
            <a:headEnd/>
            <a:tailEnd/>
          </a:ln>
          <a:effectLst/>
        </p:spPr>
        <p:txBody>
          <a:bodyPr anchor="ctr" anchorCtr="1"/>
          <a:lstStyle/>
          <a:p>
            <a:r>
              <a:rPr lang="en-US" sz="700" b="1" dirty="0" smtClean="0">
                <a:latin typeface="Constantia" pitchFamily="18" charset="0"/>
              </a:rPr>
              <a:t>Office of Research Sciences</a:t>
            </a:r>
            <a:endParaRPr lang="en-US" sz="700" b="1" dirty="0">
              <a:latin typeface="Constantia" pitchFamily="18" charset="0"/>
            </a:endParaRPr>
          </a:p>
        </p:txBody>
      </p:sp>
      <p:sp>
        <p:nvSpPr>
          <p:cNvPr id="106" name="Text Box 40"/>
          <p:cNvSpPr txBox="1">
            <a:spLocks noChangeArrowheads="1"/>
          </p:cNvSpPr>
          <p:nvPr/>
        </p:nvSpPr>
        <p:spPr bwMode="auto">
          <a:xfrm>
            <a:off x="8090536" y="3575729"/>
            <a:ext cx="914400" cy="457200"/>
          </a:xfrm>
          <a:prstGeom prst="rect">
            <a:avLst/>
          </a:prstGeom>
          <a:noFill/>
          <a:ln w="9525">
            <a:noFill/>
            <a:miter lim="800000"/>
            <a:headEnd/>
            <a:tailEnd/>
          </a:ln>
          <a:effectLst/>
        </p:spPr>
        <p:txBody>
          <a:bodyPr anchor="ctr" anchorCtr="1"/>
          <a:lstStyle/>
          <a:p>
            <a:r>
              <a:rPr lang="en-US" sz="700" b="1" dirty="0" smtClean="0">
                <a:latin typeface="Constantia" pitchFamily="18" charset="0"/>
              </a:rPr>
              <a:t>Office of Research Evaluation and Administration</a:t>
            </a:r>
            <a:endParaRPr lang="en-US" sz="700" b="1" dirty="0">
              <a:latin typeface="Constantia" pitchFamily="18" charset="0"/>
            </a:endParaRPr>
          </a:p>
        </p:txBody>
      </p:sp>
      <p:sp>
        <p:nvSpPr>
          <p:cNvPr id="107" name="Line 15"/>
          <p:cNvSpPr>
            <a:spLocks noChangeShapeType="1"/>
          </p:cNvSpPr>
          <p:nvPr/>
        </p:nvSpPr>
        <p:spPr bwMode="auto">
          <a:xfrm flipH="1" flipV="1">
            <a:off x="5187315" y="4031001"/>
            <a:ext cx="0" cy="135297"/>
          </a:xfrm>
          <a:prstGeom prst="line">
            <a:avLst/>
          </a:prstGeom>
          <a:noFill/>
          <a:ln w="12700">
            <a:solidFill>
              <a:schemeClr val="tx1"/>
            </a:solidFill>
            <a:round/>
            <a:headEnd/>
            <a:tailEnd/>
          </a:ln>
          <a:effectLst/>
        </p:spPr>
        <p:txBody>
          <a:bodyPr/>
          <a:lstStyle/>
          <a:p>
            <a:endParaRPr lang="en-US"/>
          </a:p>
        </p:txBody>
      </p:sp>
      <p:sp>
        <p:nvSpPr>
          <p:cNvPr id="108" name="TextBox 107"/>
          <p:cNvSpPr txBox="1"/>
          <p:nvPr/>
        </p:nvSpPr>
        <p:spPr>
          <a:xfrm>
            <a:off x="319658" y="6564630"/>
            <a:ext cx="8458582" cy="246221"/>
          </a:xfrm>
          <a:prstGeom prst="rect">
            <a:avLst/>
          </a:prstGeom>
          <a:noFill/>
        </p:spPr>
        <p:txBody>
          <a:bodyPr wrap="square" rtlCol="0">
            <a:spAutoFit/>
          </a:bodyPr>
          <a:lstStyle/>
          <a:p>
            <a:pPr algn="l"/>
            <a:endParaRPr lang="en-US" dirty="0"/>
          </a:p>
        </p:txBody>
      </p:sp>
      <p:sp>
        <p:nvSpPr>
          <p:cNvPr id="109" name="Line 14"/>
          <p:cNvSpPr>
            <a:spLocks noChangeShapeType="1"/>
          </p:cNvSpPr>
          <p:nvPr/>
        </p:nvSpPr>
        <p:spPr bwMode="auto">
          <a:xfrm flipH="1">
            <a:off x="5029200" y="1645920"/>
            <a:ext cx="1526" cy="1024128"/>
          </a:xfrm>
          <a:prstGeom prst="line">
            <a:avLst/>
          </a:prstGeom>
          <a:noFill/>
          <a:ln w="12700">
            <a:solidFill>
              <a:schemeClr val="tx1"/>
            </a:solidFill>
            <a:prstDash val="dash"/>
            <a:round/>
            <a:headEnd/>
            <a:tailEnd/>
          </a:ln>
          <a:effectLst/>
        </p:spPr>
        <p:txBody>
          <a:bodyPr/>
          <a:lstStyle/>
          <a:p>
            <a:endParaRPr lang="en-US"/>
          </a:p>
        </p:txBody>
      </p:sp>
    </p:spTree>
    <p:extLst>
      <p:ext uri="{BB962C8B-B14F-4D97-AF65-F5344CB8AC3E}">
        <p14:creationId xmlns:p14="http://schemas.microsoft.com/office/powerpoint/2010/main" val="13681901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Operational Systems &amp; Processes: Update</a:t>
            </a:r>
            <a:endParaRPr lang="en-US" dirty="0"/>
          </a:p>
        </p:txBody>
      </p:sp>
      <p:sp>
        <p:nvSpPr>
          <p:cNvPr id="3" name="Content Placeholder 2"/>
          <p:cNvSpPr>
            <a:spLocks noGrp="1"/>
          </p:cNvSpPr>
          <p:nvPr>
            <p:ph idx="1"/>
          </p:nvPr>
        </p:nvSpPr>
        <p:spPr/>
        <p:txBody>
          <a:bodyPr>
            <a:normAutofit/>
          </a:bodyPr>
          <a:lstStyle/>
          <a:p>
            <a:r>
              <a:rPr lang="en-US" sz="2800" dirty="0" smtClean="0"/>
              <a:t>MIS System</a:t>
            </a:r>
          </a:p>
          <a:p>
            <a:pPr lvl="1"/>
            <a:r>
              <a:rPr lang="en-US" dirty="0" smtClean="0"/>
              <a:t>RSA System</a:t>
            </a:r>
          </a:p>
          <a:p>
            <a:pPr lvl="1"/>
            <a:r>
              <a:rPr lang="en-US" dirty="0" smtClean="0"/>
              <a:t>ILA System </a:t>
            </a:r>
            <a:endParaRPr lang="en-US" sz="2800" dirty="0" smtClean="0"/>
          </a:p>
          <a:p>
            <a:r>
              <a:rPr lang="en-US" sz="2800" dirty="0" err="1" smtClean="0"/>
              <a:t>GrantSolutions</a:t>
            </a:r>
            <a:r>
              <a:rPr lang="en-US" sz="2800" dirty="0" smtClean="0"/>
              <a:t>(GS): How and When to use GS.</a:t>
            </a:r>
          </a:p>
          <a:p>
            <a:r>
              <a:rPr lang="en-US" sz="2800" dirty="0" smtClean="0"/>
              <a:t>PMS: How and When to use PMS.</a:t>
            </a:r>
          </a:p>
          <a:p>
            <a:r>
              <a:rPr lang="en-US" sz="2800" dirty="0"/>
              <a:t>704 Report Update</a:t>
            </a:r>
          </a:p>
          <a:p>
            <a:r>
              <a:rPr lang="en-US" sz="2800" dirty="0" smtClean="0"/>
              <a:t>SILC </a:t>
            </a:r>
            <a:r>
              <a:rPr lang="en-US" sz="2800" dirty="0"/>
              <a:t>Standards and Indicators </a:t>
            </a:r>
            <a:r>
              <a:rPr lang="en-US" sz="2800" dirty="0" smtClean="0"/>
              <a:t>Updates</a:t>
            </a:r>
            <a:endParaRPr lang="en-US" sz="2800" dirty="0"/>
          </a:p>
          <a:p>
            <a:endParaRPr lang="en-US" sz="2800" dirty="0" smtClean="0"/>
          </a:p>
          <a:p>
            <a:pPr marL="0" indent="0">
              <a:buNone/>
            </a:pPr>
            <a:endParaRPr lang="en-US" dirty="0" smtClean="0"/>
          </a:p>
          <a:p>
            <a:pPr lvl="1"/>
            <a:endParaRPr lang="en-US" dirty="0" smtClean="0"/>
          </a:p>
          <a:p>
            <a:pPr marL="0" indent="0">
              <a:buNone/>
            </a:pPr>
            <a:endParaRPr lang="en-US" sz="1400" dirty="0"/>
          </a:p>
        </p:txBody>
      </p:sp>
    </p:spTree>
    <p:extLst>
      <p:ext uri="{BB962C8B-B14F-4D97-AF65-F5344CB8AC3E}">
        <p14:creationId xmlns:p14="http://schemas.microsoft.com/office/powerpoint/2010/main" val="32933134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Technical Assistance </a:t>
            </a:r>
            <a:r>
              <a:rPr lang="en-US" dirty="0"/>
              <a:t>– </a:t>
            </a:r>
            <a:r>
              <a:rPr lang="en-US" dirty="0" smtClean="0"/>
              <a:t>Onsite Review </a:t>
            </a:r>
            <a:r>
              <a:rPr lang="en-US" dirty="0"/>
              <a:t>P</a:t>
            </a:r>
            <a:r>
              <a:rPr lang="en-US" dirty="0" smtClean="0"/>
              <a:t>rocess</a:t>
            </a:r>
            <a:endParaRPr lang="en-US" dirty="0"/>
          </a:p>
        </p:txBody>
      </p:sp>
      <p:sp>
        <p:nvSpPr>
          <p:cNvPr id="3" name="Content Placeholder 2"/>
          <p:cNvSpPr>
            <a:spLocks noGrp="1"/>
          </p:cNvSpPr>
          <p:nvPr>
            <p:ph idx="1"/>
          </p:nvPr>
        </p:nvSpPr>
        <p:spPr/>
        <p:txBody>
          <a:bodyPr>
            <a:normAutofit/>
          </a:bodyPr>
          <a:lstStyle/>
          <a:p>
            <a:r>
              <a:rPr lang="en-US" dirty="0" smtClean="0"/>
              <a:t>ILA: Philosophy of Compliance and Performance </a:t>
            </a:r>
          </a:p>
          <a:p>
            <a:r>
              <a:rPr lang="en-US" dirty="0" smtClean="0"/>
              <a:t>WIOA change and its impact. </a:t>
            </a:r>
          </a:p>
          <a:p>
            <a:r>
              <a:rPr lang="en-US" dirty="0" smtClean="0"/>
              <a:t>Options and Impacts.</a:t>
            </a:r>
          </a:p>
          <a:p>
            <a:pPr lvl="1"/>
            <a:r>
              <a:rPr lang="en-US" dirty="0" smtClean="0"/>
              <a:t>High Risk</a:t>
            </a:r>
          </a:p>
          <a:p>
            <a:pPr lvl="1"/>
            <a:r>
              <a:rPr lang="en-US" dirty="0" smtClean="0"/>
              <a:t>High Performing and Innovative</a:t>
            </a:r>
          </a:p>
          <a:p>
            <a:pPr lvl="1"/>
            <a:r>
              <a:rPr lang="en-US" dirty="0" smtClean="0"/>
              <a:t>Hybrid</a:t>
            </a:r>
          </a:p>
          <a:p>
            <a:r>
              <a:rPr lang="en-US" dirty="0" smtClean="0"/>
              <a:t>What we are doing this year.</a:t>
            </a:r>
          </a:p>
          <a:p>
            <a:endParaRPr lang="en-US" dirty="0"/>
          </a:p>
          <a:p>
            <a:endParaRPr lang="en-US" dirty="0" smtClean="0"/>
          </a:p>
          <a:p>
            <a:endParaRPr lang="en-US" dirty="0" smtClean="0"/>
          </a:p>
          <a:p>
            <a:endParaRPr lang="en-US" dirty="0" smtClean="0"/>
          </a:p>
          <a:p>
            <a:endParaRPr lang="en-US" dirty="0" smtClean="0"/>
          </a:p>
          <a:p>
            <a:endParaRPr lang="en-US" dirty="0" smtClean="0"/>
          </a:p>
          <a:p>
            <a:endParaRPr lang="en-US" dirty="0" smtClean="0"/>
          </a:p>
          <a:p>
            <a:pPr marL="457200" lvl="1" indent="0">
              <a:buNone/>
            </a:pPr>
            <a:endParaRPr lang="en-US" dirty="0"/>
          </a:p>
        </p:txBody>
      </p:sp>
    </p:spTree>
    <p:extLst>
      <p:ext uri="{BB962C8B-B14F-4D97-AF65-F5344CB8AC3E}">
        <p14:creationId xmlns:p14="http://schemas.microsoft.com/office/powerpoint/2010/main" val="31501001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p:txBody>
          <a:bodyPr>
            <a:normAutofit/>
          </a:bodyPr>
          <a:lstStyle/>
          <a:p>
            <a:pPr algn="ctr">
              <a:defRPr/>
            </a:pPr>
            <a:r>
              <a:rPr lang="en-US" sz="3200" b="1" dirty="0" smtClean="0"/>
              <a:t>Upcoming </a:t>
            </a:r>
            <a:r>
              <a:rPr lang="en-US" sz="3200" b="1" dirty="0"/>
              <a:t>NPRM and </a:t>
            </a:r>
            <a:r>
              <a:rPr lang="en-US" sz="3200" b="1" dirty="0" smtClean="0"/>
              <a:t>Commenting </a:t>
            </a:r>
            <a:r>
              <a:rPr lang="en-US" sz="3200" b="1" dirty="0"/>
              <a:t>P</a:t>
            </a:r>
            <a:r>
              <a:rPr lang="en-US" sz="3200" b="1" dirty="0" smtClean="0"/>
              <a:t>rocess</a:t>
            </a:r>
            <a:endParaRPr lang="en-US" sz="3200" b="1" cap="none" dirty="0" smtClean="0">
              <a:cs typeface="Arial" pitchFamily="34" charset="0"/>
            </a:endParaRPr>
          </a:p>
        </p:txBody>
      </p:sp>
      <p:sp>
        <p:nvSpPr>
          <p:cNvPr id="10" name="Content Placeholder 2"/>
          <p:cNvSpPr>
            <a:spLocks noGrp="1"/>
          </p:cNvSpPr>
          <p:nvPr>
            <p:ph idx="1"/>
          </p:nvPr>
        </p:nvSpPr>
        <p:spPr>
          <a:xfrm>
            <a:off x="457200" y="1984094"/>
            <a:ext cx="8483600" cy="4142069"/>
          </a:xfrm>
        </p:spPr>
        <p:txBody>
          <a:bodyPr>
            <a:normAutofit/>
          </a:bodyPr>
          <a:lstStyle/>
          <a:p>
            <a:r>
              <a:rPr lang="en-US" sz="2400" dirty="0" smtClean="0"/>
              <a:t>What is the NPRM.</a:t>
            </a:r>
          </a:p>
          <a:p>
            <a:r>
              <a:rPr lang="en-US" sz="2400" dirty="0" smtClean="0"/>
              <a:t>How do RSA and ACL differ regarding regulations?</a:t>
            </a:r>
          </a:p>
          <a:p>
            <a:r>
              <a:rPr lang="en-US" sz="2400" dirty="0" smtClean="0"/>
              <a:t>Where and how do I submit a comment?</a:t>
            </a:r>
            <a:endParaRPr lang="en-US" sz="2000" dirty="0"/>
          </a:p>
          <a:p>
            <a:endParaRPr lang="en-US" sz="2400" dirty="0" smtClean="0"/>
          </a:p>
        </p:txBody>
      </p:sp>
      <p:sp>
        <p:nvSpPr>
          <p:cNvPr id="4" name="TextBox 3"/>
          <p:cNvSpPr txBox="1"/>
          <p:nvPr/>
        </p:nvSpPr>
        <p:spPr>
          <a:xfrm>
            <a:off x="4426845" y="6230648"/>
            <a:ext cx="304801" cy="369332"/>
          </a:xfrm>
          <a:prstGeom prst="rect">
            <a:avLst/>
          </a:prstGeom>
          <a:noFill/>
        </p:spPr>
        <p:txBody>
          <a:bodyPr wrap="square" rtlCol="0">
            <a:spAutoFit/>
          </a:bodyPr>
          <a:lstStyle/>
          <a:p>
            <a:pPr algn="ctr"/>
            <a:r>
              <a:rPr lang="en-US" dirty="0" smtClean="0"/>
              <a:t>8</a:t>
            </a:r>
            <a:endParaRPr lang="en-US" dirty="0"/>
          </a:p>
        </p:txBody>
      </p:sp>
    </p:spTree>
    <p:extLst>
      <p:ext uri="{BB962C8B-B14F-4D97-AF65-F5344CB8AC3E}">
        <p14:creationId xmlns:p14="http://schemas.microsoft.com/office/powerpoint/2010/main" val="140863672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smtClean="0"/>
              <a:t>APRIL Question #1</a:t>
            </a:r>
            <a:endParaRPr lang="en-US" b="1" dirty="0"/>
          </a:p>
        </p:txBody>
      </p:sp>
      <p:sp>
        <p:nvSpPr>
          <p:cNvPr id="3" name="Content Placeholder 2"/>
          <p:cNvSpPr>
            <a:spLocks noGrp="1"/>
          </p:cNvSpPr>
          <p:nvPr>
            <p:ph idx="1"/>
          </p:nvPr>
        </p:nvSpPr>
        <p:spPr>
          <a:xfrm>
            <a:off x="217714" y="1722842"/>
            <a:ext cx="8926286" cy="4142069"/>
          </a:xfrm>
        </p:spPr>
        <p:txBody>
          <a:bodyPr>
            <a:noAutofit/>
          </a:bodyPr>
          <a:lstStyle/>
          <a:p>
            <a:pPr marL="0" indent="0">
              <a:buNone/>
            </a:pPr>
            <a:endParaRPr lang="en-US" sz="2400" dirty="0"/>
          </a:p>
          <a:p>
            <a:pPr marL="0" indent="0">
              <a:buNone/>
            </a:pPr>
            <a:endParaRPr lang="en-US" sz="2400" dirty="0" smtClean="0"/>
          </a:p>
          <a:p>
            <a:pPr marL="0" indent="0">
              <a:buNone/>
            </a:pPr>
            <a:endParaRPr lang="en-US" sz="2400" dirty="0"/>
          </a:p>
          <a:p>
            <a:pPr marL="0" indent="0">
              <a:buNone/>
            </a:pPr>
            <a:r>
              <a:rPr lang="en-US" sz="2800" dirty="0" smtClean="0"/>
              <a:t>How </a:t>
            </a:r>
            <a:r>
              <a:rPr lang="en-US" sz="2800" dirty="0"/>
              <a:t>should a CIL calculate travel </a:t>
            </a:r>
            <a:r>
              <a:rPr lang="en-US" sz="2800" dirty="0" smtClean="0"/>
              <a:t>costs - </a:t>
            </a:r>
            <a:r>
              <a:rPr lang="en-US" sz="2800" dirty="0"/>
              <a:t>in </a:t>
            </a:r>
            <a:r>
              <a:rPr lang="en-US" sz="2800" dirty="0" smtClean="0"/>
              <a:t>the </a:t>
            </a:r>
            <a:r>
              <a:rPr lang="en-US" sz="2800" dirty="0"/>
              <a:t>service contract or is it a part of Administrative </a:t>
            </a:r>
            <a:r>
              <a:rPr lang="en-US" sz="2800" dirty="0" smtClean="0"/>
              <a:t>expense</a:t>
            </a:r>
            <a:r>
              <a:rPr lang="en-US" sz="2800" dirty="0"/>
              <a:t>?</a:t>
            </a:r>
          </a:p>
        </p:txBody>
      </p:sp>
      <p:sp>
        <p:nvSpPr>
          <p:cNvPr id="4" name="TextBox 3"/>
          <p:cNvSpPr txBox="1"/>
          <p:nvPr/>
        </p:nvSpPr>
        <p:spPr>
          <a:xfrm>
            <a:off x="4426845" y="6230648"/>
            <a:ext cx="304801" cy="369332"/>
          </a:xfrm>
          <a:prstGeom prst="rect">
            <a:avLst/>
          </a:prstGeom>
          <a:noFill/>
        </p:spPr>
        <p:txBody>
          <a:bodyPr wrap="square" rtlCol="0">
            <a:spAutoFit/>
          </a:bodyPr>
          <a:lstStyle/>
          <a:p>
            <a:pPr algn="ctr"/>
            <a:r>
              <a:rPr lang="en-US" dirty="0" smtClean="0"/>
              <a:t>6</a:t>
            </a:r>
            <a:endParaRPr lang="en-US" dirty="0"/>
          </a:p>
        </p:txBody>
      </p:sp>
    </p:spTree>
    <p:extLst>
      <p:ext uri="{BB962C8B-B14F-4D97-AF65-F5344CB8AC3E}">
        <p14:creationId xmlns:p14="http://schemas.microsoft.com/office/powerpoint/2010/main" val="403355414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61359"/>
            <a:ext cx="8229600" cy="609576"/>
          </a:xfrm>
        </p:spPr>
        <p:txBody>
          <a:bodyPr>
            <a:normAutofit fontScale="90000"/>
          </a:bodyPr>
          <a:lstStyle/>
          <a:p>
            <a:pPr algn="ctr"/>
            <a:r>
              <a:rPr lang="en-US" b="1" dirty="0" smtClean="0"/>
              <a:t>APRIL Question #2</a:t>
            </a:r>
            <a:endParaRPr lang="en-US" b="1" dirty="0"/>
          </a:p>
        </p:txBody>
      </p:sp>
      <p:sp>
        <p:nvSpPr>
          <p:cNvPr id="3" name="Content Placeholder 2"/>
          <p:cNvSpPr>
            <a:spLocks noGrp="1"/>
          </p:cNvSpPr>
          <p:nvPr>
            <p:ph idx="1"/>
          </p:nvPr>
        </p:nvSpPr>
        <p:spPr>
          <a:xfrm>
            <a:off x="246743" y="1534160"/>
            <a:ext cx="8897257" cy="4142069"/>
          </a:xfrm>
        </p:spPr>
        <p:txBody>
          <a:bodyPr>
            <a:noAutofit/>
          </a:bodyPr>
          <a:lstStyle/>
          <a:p>
            <a:pPr marL="0" indent="0">
              <a:buNone/>
            </a:pPr>
            <a:endParaRPr lang="en-US" sz="2000" dirty="0" smtClean="0"/>
          </a:p>
          <a:p>
            <a:pPr marL="0" indent="0">
              <a:buNone/>
            </a:pPr>
            <a:endParaRPr lang="en-US" sz="2000" dirty="0"/>
          </a:p>
          <a:p>
            <a:pPr marL="0" indent="0">
              <a:buNone/>
            </a:pPr>
            <a:endParaRPr lang="en-US" sz="2000" dirty="0" smtClean="0"/>
          </a:p>
          <a:p>
            <a:pPr marL="0" indent="0">
              <a:buNone/>
            </a:pPr>
            <a:endParaRPr lang="en-US" sz="2000" dirty="0"/>
          </a:p>
          <a:p>
            <a:pPr marL="0" indent="0">
              <a:buNone/>
            </a:pPr>
            <a:r>
              <a:rPr lang="en-US" sz="2800" dirty="0" smtClean="0"/>
              <a:t>What </a:t>
            </a:r>
            <a:r>
              <a:rPr lang="en-US" sz="2800" dirty="0"/>
              <a:t>is the current thinking on a timeline for standard and assurances and indicators for SILCs?</a:t>
            </a:r>
            <a:endParaRPr lang="en-US" sz="2800" b="1" dirty="0"/>
          </a:p>
        </p:txBody>
      </p:sp>
      <p:sp>
        <p:nvSpPr>
          <p:cNvPr id="4" name="TextBox 3"/>
          <p:cNvSpPr txBox="1"/>
          <p:nvPr/>
        </p:nvSpPr>
        <p:spPr>
          <a:xfrm>
            <a:off x="4426845" y="6230648"/>
            <a:ext cx="304801" cy="369332"/>
          </a:xfrm>
          <a:prstGeom prst="rect">
            <a:avLst/>
          </a:prstGeom>
          <a:noFill/>
        </p:spPr>
        <p:txBody>
          <a:bodyPr wrap="square" rtlCol="0">
            <a:spAutoFit/>
          </a:bodyPr>
          <a:lstStyle/>
          <a:p>
            <a:pPr algn="ctr"/>
            <a:r>
              <a:rPr lang="en-US" dirty="0" smtClean="0"/>
              <a:t>7</a:t>
            </a:r>
            <a:endParaRPr lang="en-US" dirty="0"/>
          </a:p>
        </p:txBody>
      </p:sp>
    </p:spTree>
    <p:extLst>
      <p:ext uri="{BB962C8B-B14F-4D97-AF65-F5344CB8AC3E}">
        <p14:creationId xmlns:p14="http://schemas.microsoft.com/office/powerpoint/2010/main" val="427397367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4051</TotalTime>
  <Words>739</Words>
  <Application>Microsoft Office PowerPoint</Application>
  <PresentationFormat>On-screen Show (4:3)</PresentationFormat>
  <Paragraphs>176</Paragraphs>
  <Slides>18</Slides>
  <Notes>14</Notes>
  <HiddenSlides>0</HiddenSlides>
  <MMClips>0</MMClips>
  <ScaleCrop>false</ScaleCrop>
  <HeadingPairs>
    <vt:vector size="4" baseType="variant">
      <vt:variant>
        <vt:lpstr>Theme</vt:lpstr>
      </vt:variant>
      <vt:variant>
        <vt:i4>2</vt:i4>
      </vt:variant>
      <vt:variant>
        <vt:lpstr>Slide Titles</vt:lpstr>
      </vt:variant>
      <vt:variant>
        <vt:i4>18</vt:i4>
      </vt:variant>
    </vt:vector>
  </HeadingPairs>
  <TitlesOfParts>
    <vt:vector size="20" baseType="lpstr">
      <vt:lpstr>Office Theme</vt:lpstr>
      <vt:lpstr>Custom Design</vt:lpstr>
      <vt:lpstr>Administration on Community Living: An Update</vt:lpstr>
      <vt:lpstr>Introductions</vt:lpstr>
      <vt:lpstr>AOD and ILA Organizational Structure and Programs</vt:lpstr>
      <vt:lpstr>PowerPoint Presentation</vt:lpstr>
      <vt:lpstr>Operational Systems &amp; Processes: Update</vt:lpstr>
      <vt:lpstr>Technical Assistance – Onsite Review Process</vt:lpstr>
      <vt:lpstr>Upcoming NPRM and Commenting Process</vt:lpstr>
      <vt:lpstr>APRIL Question #1</vt:lpstr>
      <vt:lpstr>APRIL Question #2</vt:lpstr>
      <vt:lpstr>APRIL Question #3</vt:lpstr>
      <vt:lpstr>APRIL Question #4</vt:lpstr>
      <vt:lpstr>APRIL Question #5</vt:lpstr>
      <vt:lpstr>APRIL Question #6</vt:lpstr>
      <vt:lpstr>APRIL Question #7</vt:lpstr>
      <vt:lpstr>APRIL Question #8</vt:lpstr>
      <vt:lpstr>APRIL Question #9</vt:lpstr>
      <vt:lpstr>APRIL Question #10</vt:lpstr>
      <vt:lpstr>In Closing</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John Predmore</dc:creator>
  <cp:lastModifiedBy>Gray, Kimball</cp:lastModifiedBy>
  <cp:revision>526</cp:revision>
  <cp:lastPrinted>2015-01-05T17:37:37Z</cp:lastPrinted>
  <dcterms:created xsi:type="dcterms:W3CDTF">2013-01-31T18:22:30Z</dcterms:created>
  <dcterms:modified xsi:type="dcterms:W3CDTF">2015-10-14T13:18:34Z</dcterms:modified>
</cp:coreProperties>
</file>