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72" r:id="rId5"/>
    <p:sldId id="258" r:id="rId6"/>
    <p:sldId id="264" r:id="rId7"/>
    <p:sldId id="265" r:id="rId8"/>
    <p:sldId id="260" r:id="rId9"/>
    <p:sldId id="270" r:id="rId10"/>
    <p:sldId id="262" r:id="rId11"/>
    <p:sldId id="266" r:id="rId12"/>
    <p:sldId id="267" r:id="rId13"/>
    <p:sldId id="268" r:id="rId14"/>
    <p:sldId id="269" r:id="rId15"/>
    <p:sldId id="271" r:id="rId16"/>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650"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D7E37064-2D58-4D5C-A7E9-B016BD3D8078}" type="datetimeFigureOut">
              <a:rPr lang="en-US" smtClean="0"/>
              <a:t>10/10/2017</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CDCBE06C-42E6-46EE-85A6-F0100E763856}" type="slidenum">
              <a:rPr lang="en-US" smtClean="0"/>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E37064-2D58-4D5C-A7E9-B016BD3D8078}" type="datetimeFigureOut">
              <a:rPr lang="en-US" smtClean="0"/>
              <a:t>10/10/2017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CBE06C-42E6-46EE-85A6-F0100E76385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7E37064-2D58-4D5C-A7E9-B016BD3D8078}" type="datetimeFigureOut">
              <a:rPr lang="en-US" smtClean="0"/>
              <a:t>10/10/2017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CDCBE06C-42E6-46EE-85A6-F0100E76385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7E37064-2D58-4D5C-A7E9-B016BD3D8078}" type="datetimeFigureOut">
              <a:rPr lang="en-US" smtClean="0"/>
              <a:t>10/10/2017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CBE06C-42E6-46EE-85A6-F0100E763856}"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D7E37064-2D58-4D5C-A7E9-B016BD3D8078}" type="datetimeFigureOut">
              <a:rPr lang="en-US" smtClean="0"/>
              <a:t>10/10/2017</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CDCBE06C-42E6-46EE-85A6-F0100E763856}" type="slidenum">
              <a:rPr lang="en-US" smtClean="0"/>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7E37064-2D58-4D5C-A7E9-B016BD3D8078}" type="datetimeFigureOut">
              <a:rPr lang="en-US" smtClean="0"/>
              <a:t>10/10/2017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CBE06C-42E6-46EE-85A6-F0100E763856}"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7E37064-2D58-4D5C-A7E9-B016BD3D8078}" type="datetimeFigureOut">
              <a:rPr lang="en-US" smtClean="0"/>
              <a:t>10/10/2017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CBE06C-42E6-46EE-85A6-F0100E763856}"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7E37064-2D58-4D5C-A7E9-B016BD3D8078}" type="datetimeFigureOut">
              <a:rPr lang="en-US" smtClean="0"/>
              <a:t>10/10/2017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CBE06C-42E6-46EE-85A6-F0100E763856}" type="slidenum">
              <a:rPr lang="en-US" smtClean="0"/>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D7E37064-2D58-4D5C-A7E9-B016BD3D8078}" type="datetimeFigureOut">
              <a:rPr lang="en-US" smtClean="0"/>
              <a:t>10/10/2017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CBE06C-42E6-46EE-85A6-F0100E76385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E37064-2D58-4D5C-A7E9-B016BD3D8078}" type="datetimeFigureOut">
              <a:rPr lang="en-US" smtClean="0"/>
              <a:t>10/10/2017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CDCBE06C-42E6-46EE-85A6-F0100E763856}" type="slidenum">
              <a:rPr lang="en-US" smtClean="0"/>
              <a:t>‹#›</a:t>
            </a:fld>
            <a:endParaRPr lang="en-U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E37064-2D58-4D5C-A7E9-B016BD3D8078}" type="datetimeFigureOut">
              <a:rPr lang="en-US" smtClean="0"/>
              <a:t>10/10/2017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CBE06C-42E6-46EE-85A6-F0100E763856}" type="slidenum">
              <a:rPr lang="en-US" smtClean="0"/>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D7E37064-2D58-4D5C-A7E9-B016BD3D8078}" type="datetimeFigureOut">
              <a:rPr lang="en-US" smtClean="0"/>
              <a:t>10/10/2017</a:t>
            </a:fld>
            <a:endParaRPr lang="en-U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CDCBE06C-42E6-46EE-85A6-F0100E76385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6324600" cy="1828800"/>
          </a:xfrm>
        </p:spPr>
        <p:txBody>
          <a:bodyPr/>
          <a:lstStyle/>
          <a:p>
            <a:pPr algn="ctr"/>
            <a:r>
              <a:rPr lang="en-US" dirty="0" smtClean="0">
                <a:latin typeface="Tahoma" panose="020B0604030504040204" pitchFamily="34" charset="0"/>
                <a:ea typeface="Tahoma" panose="020B0604030504040204" pitchFamily="34" charset="0"/>
                <a:cs typeface="Tahoma" panose="020B0604030504040204" pitchFamily="34" charset="0"/>
              </a:rPr>
              <a:t>Getting involved in the Emergency Management world</a:t>
            </a:r>
            <a:r>
              <a:rPr lang="en-US" dirty="0" smtClean="0"/>
              <a:t>	</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43802" y="2590800"/>
            <a:ext cx="3875196" cy="1609346"/>
          </a:xfrm>
          <a:prstGeom prst="rect">
            <a:avLst/>
          </a:prstGeom>
        </p:spPr>
      </p:pic>
      <p:sp>
        <p:nvSpPr>
          <p:cNvPr id="5" name="Title 1"/>
          <p:cNvSpPr txBox="1">
            <a:spLocks/>
          </p:cNvSpPr>
          <p:nvPr/>
        </p:nvSpPr>
        <p:spPr>
          <a:xfrm>
            <a:off x="344010" y="4876800"/>
            <a:ext cx="6400800" cy="762000"/>
          </a:xfrm>
          <a:prstGeom prst="rect">
            <a:avLst/>
          </a:prstGeom>
        </p:spPr>
        <p:txBody>
          <a:bodyPr vert="horz" lIns="91440" tIns="45720" rIns="91440" bIns="45720" rtlCol="0" anchor="ctr">
            <a:noAutofit/>
          </a:bodyPr>
          <a:lstStyle>
            <a:lvl1pPr algn="r" defTabSz="914400" rtl="0" eaLnBrk="1" latinLnBrk="0" hangingPunct="1">
              <a:spcBef>
                <a:spcPct val="0"/>
              </a:spcBef>
              <a:buNone/>
              <a:defRPr sz="4200" kern="1200" cap="all" spc="150" baseline="0">
                <a:ln>
                  <a:noFill/>
                </a:ln>
                <a:solidFill>
                  <a:schemeClr val="bg1"/>
                </a:solidFill>
                <a:effectLst/>
                <a:latin typeface="+mj-lt"/>
                <a:ea typeface="+mj-ea"/>
                <a:cs typeface="+mj-cs"/>
              </a:defRPr>
            </a:lvl1pPr>
          </a:lstStyle>
          <a:p>
            <a:pPr algn="ctr"/>
            <a:r>
              <a:rPr lang="en-US" dirty="0" smtClean="0">
                <a:latin typeface="Tahoma" panose="020B0604030504040204" pitchFamily="34" charset="0"/>
                <a:ea typeface="Tahoma" panose="020B0604030504040204" pitchFamily="34" charset="0"/>
                <a:cs typeface="Tahoma" panose="020B0604030504040204" pitchFamily="34" charset="0"/>
              </a:rPr>
              <a:t>Jerry Riener</a:t>
            </a:r>
          </a:p>
          <a:p>
            <a:pPr algn="ctr"/>
            <a:r>
              <a:rPr lang="en-US" dirty="0" smtClean="0">
                <a:latin typeface="Tahoma" panose="020B0604030504040204" pitchFamily="34" charset="0"/>
                <a:ea typeface="Tahoma" panose="020B0604030504040204" pitchFamily="34" charset="0"/>
                <a:cs typeface="Tahoma" panose="020B0604030504040204" pitchFamily="34" charset="0"/>
              </a:rPr>
              <a:t>Program Specialist </a:t>
            </a:r>
            <a:endParaRPr lang="en-US"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21844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1</a:t>
            </a:r>
            <a:br>
              <a:rPr lang="en-US" dirty="0" smtClean="0"/>
            </a:br>
            <a:r>
              <a:rPr lang="en-US" dirty="0" smtClean="0"/>
              <a:t>purpose is clear and concise</a:t>
            </a:r>
            <a:endParaRPr lang="en-US" dirty="0"/>
          </a:p>
        </p:txBody>
      </p:sp>
      <p:sp>
        <p:nvSpPr>
          <p:cNvPr id="4" name="Content Placeholder 3"/>
          <p:cNvSpPr>
            <a:spLocks noGrp="1"/>
          </p:cNvSpPr>
          <p:nvPr>
            <p:ph idx="1"/>
          </p:nvPr>
        </p:nvSpPr>
        <p:spPr/>
        <p:txBody>
          <a:bodyPr>
            <a:normAutofit/>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Helps the emergency management world and how they will interact with you</a:t>
            </a:r>
          </a:p>
          <a:p>
            <a:r>
              <a:rPr lang="en-US" sz="3200" dirty="0" smtClean="0">
                <a:latin typeface="Tahoma" panose="020B0604030504040204" pitchFamily="34" charset="0"/>
                <a:ea typeface="Tahoma" panose="020B0604030504040204" pitchFamily="34" charset="0"/>
                <a:cs typeface="Tahoma" panose="020B0604030504040204" pitchFamily="34" charset="0"/>
              </a:rPr>
              <a:t>Allows you to engage with more confidence</a:t>
            </a:r>
          </a:p>
          <a:p>
            <a:r>
              <a:rPr lang="en-US" sz="3200" dirty="0" smtClean="0">
                <a:latin typeface="Tahoma" panose="020B0604030504040204" pitchFamily="34" charset="0"/>
                <a:ea typeface="Tahoma" panose="020B0604030504040204" pitchFamily="34" charset="0"/>
                <a:cs typeface="Tahoma" panose="020B0604030504040204" pitchFamily="34" charset="0"/>
              </a:rPr>
              <a:t>Helps you develop a plan of action </a:t>
            </a:r>
            <a:endParaRPr lang="en-US" sz="3200" dirty="0">
              <a:latin typeface="Tahoma" panose="020B0604030504040204" pitchFamily="34" charset="0"/>
              <a:ea typeface="Tahoma" panose="020B0604030504040204" pitchFamily="34" charset="0"/>
              <a:cs typeface="Tahoma" panose="020B0604030504040204" pitchFamily="34" charset="0"/>
            </a:endParaRPr>
          </a:p>
        </p:txBody>
      </p:sp>
      <p:pic>
        <p:nvPicPr>
          <p:cNvPr id="2051" name="Picture 3" descr="C:\Users\jriener\AppData\Local\Microsoft\Windows\INetCache\IE\B8ZF5S09\got_purpos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4953000"/>
            <a:ext cx="3352800" cy="162052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676400" y="5347761"/>
            <a:ext cx="2286000" cy="830997"/>
          </a:xfrm>
          <a:prstGeom prst="rect">
            <a:avLst/>
          </a:prstGeom>
          <a:noFill/>
        </p:spPr>
        <p:txBody>
          <a:bodyPr wrap="square" rtlCol="0">
            <a:sp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Graphic description: A black rectangle with white lettering in the middle that says “got purpose?” </a:t>
            </a:r>
            <a:endParaRPr lang="en-US" sz="1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23948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Its going to happen</a:t>
            </a:r>
          </a:p>
          <a:p>
            <a:r>
              <a:rPr lang="en-US" sz="3200" dirty="0" smtClean="0">
                <a:latin typeface="Tahoma" panose="020B0604030504040204" pitchFamily="34" charset="0"/>
                <a:ea typeface="Tahoma" panose="020B0604030504040204" pitchFamily="34" charset="0"/>
                <a:cs typeface="Tahoma" panose="020B0604030504040204" pitchFamily="34" charset="0"/>
              </a:rPr>
              <a:t>Invitations to the trainings/exercises </a:t>
            </a:r>
          </a:p>
          <a:p>
            <a:r>
              <a:rPr lang="en-US" sz="3400" dirty="0" smtClean="0">
                <a:latin typeface="Tahoma" panose="020B0604030504040204" pitchFamily="34" charset="0"/>
                <a:ea typeface="Tahoma" panose="020B0604030504040204" pitchFamily="34" charset="0"/>
                <a:cs typeface="Tahoma" panose="020B0604030504040204" pitchFamily="34" charset="0"/>
              </a:rPr>
              <a:t>Department of Health and Welfare</a:t>
            </a:r>
          </a:p>
          <a:p>
            <a:pPr lvl="1"/>
            <a:r>
              <a:rPr lang="en-US" sz="3200" dirty="0">
                <a:latin typeface="Tahoma" panose="020B0604030504040204" pitchFamily="34" charset="0"/>
                <a:ea typeface="Tahoma" panose="020B0604030504040204" pitchFamily="34" charset="0"/>
                <a:cs typeface="Tahoma" panose="020B0604030504040204" pitchFamily="34" charset="0"/>
              </a:rPr>
              <a:t>Thought they were the </a:t>
            </a:r>
            <a:r>
              <a:rPr lang="en-US" sz="3200" dirty="0" smtClean="0">
                <a:latin typeface="Tahoma" panose="020B0604030504040204" pitchFamily="34" charset="0"/>
                <a:ea typeface="Tahoma" panose="020B0604030504040204" pitchFamily="34" charset="0"/>
                <a:cs typeface="Tahoma" panose="020B0604030504040204" pitchFamily="34" charset="0"/>
              </a:rPr>
              <a:t>experts</a:t>
            </a:r>
          </a:p>
          <a:p>
            <a:r>
              <a:rPr lang="en-US" sz="3400" dirty="0" smtClean="0">
                <a:latin typeface="Tahoma" panose="020B0604030504040204" pitchFamily="34" charset="0"/>
                <a:ea typeface="Tahoma" panose="020B0604030504040204" pitchFamily="34" charset="0"/>
                <a:cs typeface="Tahoma" panose="020B0604030504040204" pitchFamily="34" charset="0"/>
              </a:rPr>
              <a:t>To the concept of Independent </a:t>
            </a:r>
            <a:r>
              <a:rPr lang="en-US" sz="3400" dirty="0">
                <a:latin typeface="Tahoma" panose="020B0604030504040204" pitchFamily="34" charset="0"/>
                <a:ea typeface="Tahoma" panose="020B0604030504040204" pitchFamily="34" charset="0"/>
                <a:cs typeface="Tahoma" panose="020B0604030504040204" pitchFamily="34" charset="0"/>
              </a:rPr>
              <a:t>L</a:t>
            </a:r>
            <a:r>
              <a:rPr lang="en-US" sz="3400" dirty="0" smtClean="0">
                <a:latin typeface="Tahoma" panose="020B0604030504040204" pitchFamily="34" charset="0"/>
                <a:ea typeface="Tahoma" panose="020B0604030504040204" pitchFamily="34" charset="0"/>
                <a:cs typeface="Tahoma" panose="020B0604030504040204" pitchFamily="34" charset="0"/>
              </a:rPr>
              <a:t>iving </a:t>
            </a:r>
            <a:endParaRPr lang="en-US" sz="3400" dirty="0">
              <a:latin typeface="Tahoma" panose="020B0604030504040204" pitchFamily="34" charset="0"/>
              <a:ea typeface="Tahoma" panose="020B0604030504040204" pitchFamily="34" charset="0"/>
              <a:cs typeface="Tahoma" panose="020B0604030504040204" pitchFamily="34" charset="0"/>
            </a:endParaRPr>
          </a:p>
        </p:txBody>
      </p:sp>
      <p:sp>
        <p:nvSpPr>
          <p:cNvPr id="2" name="Title 1"/>
          <p:cNvSpPr>
            <a:spLocks noGrp="1"/>
          </p:cNvSpPr>
          <p:nvPr>
            <p:ph type="title"/>
          </p:nvPr>
        </p:nvSpPr>
        <p:spPr/>
        <p:txBody>
          <a:bodyPr>
            <a:normAutofit fontScale="90000"/>
          </a:bodyPr>
          <a:lstStyle/>
          <a:p>
            <a:r>
              <a:rPr lang="en-US" dirty="0" smtClean="0"/>
              <a:t>Lesson 2</a:t>
            </a:r>
            <a:br>
              <a:rPr lang="en-US" dirty="0" smtClean="0"/>
            </a:br>
            <a:r>
              <a:rPr lang="en-US" dirty="0" smtClean="0"/>
              <a:t>Resistance</a:t>
            </a:r>
            <a:endParaRPr lang="en-US" dirty="0"/>
          </a:p>
        </p:txBody>
      </p:sp>
      <p:pic>
        <p:nvPicPr>
          <p:cNvPr id="8194" name="Picture 2" descr="C:\Users\jriener\AppData\Local\Microsoft\Windows\INetCache\IE\4MJRXT51\samp8d0196f2c47aa74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4742765"/>
            <a:ext cx="1828800" cy="18288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133600" y="5257800"/>
            <a:ext cx="2570480" cy="1015663"/>
          </a:xfrm>
          <a:prstGeom prst="rect">
            <a:avLst/>
          </a:prstGeom>
          <a:noFill/>
        </p:spPr>
        <p:txBody>
          <a:bodyPr wrap="square" rtlCol="0">
            <a:sp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Photo description: a yellow, diamond shaped road sign with a blue sky background. The road sign says in black, bold lettering, “RESISTANCE AHEAD.”</a:t>
            </a:r>
            <a:endParaRPr lang="en-US" sz="1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13199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Being pushed into being a case manager for people with disabilities</a:t>
            </a:r>
          </a:p>
          <a:p>
            <a:r>
              <a:rPr lang="en-US" sz="3200" dirty="0" smtClean="0">
                <a:latin typeface="Tahoma" panose="020B0604030504040204" pitchFamily="34" charset="0"/>
                <a:ea typeface="Tahoma" panose="020B0604030504040204" pitchFamily="34" charset="0"/>
                <a:cs typeface="Tahoma" panose="020B0604030504040204" pitchFamily="34" charset="0"/>
              </a:rPr>
              <a:t>Not having any regulatory or pushback authority within other agencies</a:t>
            </a:r>
          </a:p>
          <a:p>
            <a:pPr marL="45720" indent="0">
              <a:buNone/>
            </a:pPr>
            <a:endParaRPr lang="en-US" sz="3200" dirty="0">
              <a:latin typeface="Tahoma" panose="020B0604030504040204" pitchFamily="34" charset="0"/>
              <a:ea typeface="Tahoma" panose="020B0604030504040204" pitchFamily="34" charset="0"/>
              <a:cs typeface="Tahoma" panose="020B0604030504040204" pitchFamily="34" charset="0"/>
            </a:endParaRPr>
          </a:p>
        </p:txBody>
      </p:sp>
      <p:sp>
        <p:nvSpPr>
          <p:cNvPr id="2" name="Title 1"/>
          <p:cNvSpPr>
            <a:spLocks noGrp="1"/>
          </p:cNvSpPr>
          <p:nvPr>
            <p:ph type="title"/>
          </p:nvPr>
        </p:nvSpPr>
        <p:spPr>
          <a:xfrm>
            <a:off x="457200" y="228600"/>
            <a:ext cx="8229600" cy="1143000"/>
          </a:xfrm>
        </p:spPr>
        <p:txBody>
          <a:bodyPr>
            <a:normAutofit fontScale="90000"/>
          </a:bodyPr>
          <a:lstStyle/>
          <a:p>
            <a:r>
              <a:rPr lang="en-US" dirty="0"/>
              <a:t>Lesson </a:t>
            </a:r>
            <a:r>
              <a:rPr lang="en-US" dirty="0" smtClean="0"/>
              <a:t>3</a:t>
            </a:r>
            <a:br>
              <a:rPr lang="en-US" dirty="0" smtClean="0"/>
            </a:br>
            <a:r>
              <a:rPr lang="en-US" dirty="0" smtClean="0"/>
              <a:t>Don’t </a:t>
            </a:r>
            <a:r>
              <a:rPr lang="en-US" dirty="0"/>
              <a:t>allow yourself to be that “Checked” </a:t>
            </a:r>
            <a:r>
              <a:rPr lang="en-US" dirty="0" smtClean="0"/>
              <a:t>box</a:t>
            </a:r>
            <a:endParaRPr lang="en-US" dirty="0"/>
          </a:p>
        </p:txBody>
      </p:sp>
      <p:pic>
        <p:nvPicPr>
          <p:cNvPr id="1026" name="Picture 2" descr="C:\Users\jriener\AppData\Local\Microsoft\Windows\INetCache\IE\M17JIOUB\check_mark_and_box_by_babylonic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3939801"/>
            <a:ext cx="4007437" cy="25046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524000" y="4684294"/>
            <a:ext cx="1808480" cy="1015663"/>
          </a:xfrm>
          <a:prstGeom prst="rect">
            <a:avLst/>
          </a:prstGeom>
          <a:noFill/>
        </p:spPr>
        <p:txBody>
          <a:bodyPr wrap="square" rtlCol="0">
            <a:sp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Graphic description: a white rectangle with a black box in the center that has a blue checkmark in it. </a:t>
            </a:r>
            <a:endParaRPr lang="en-US" sz="1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30002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999" y="1719071"/>
            <a:ext cx="8407893" cy="3462529"/>
          </a:xfrm>
        </p:spPr>
        <p:txBody>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Before an emergency</a:t>
            </a:r>
          </a:p>
          <a:p>
            <a:pPr lvl="1"/>
            <a:r>
              <a:rPr lang="en-US" sz="3000" dirty="0" smtClean="0">
                <a:latin typeface="Tahoma" panose="020B0604030504040204" pitchFamily="34" charset="0"/>
                <a:ea typeface="Tahoma" panose="020B0604030504040204" pitchFamily="34" charset="0"/>
                <a:cs typeface="Tahoma" panose="020B0604030504040204" pitchFamily="34" charset="0"/>
              </a:rPr>
              <a:t>Outreach needs to be done</a:t>
            </a:r>
          </a:p>
          <a:p>
            <a:r>
              <a:rPr lang="en-US" sz="3200" dirty="0" smtClean="0">
                <a:latin typeface="Tahoma" panose="020B0604030504040204" pitchFamily="34" charset="0"/>
                <a:ea typeface="Tahoma" panose="020B0604030504040204" pitchFamily="34" charset="0"/>
                <a:cs typeface="Tahoma" panose="020B0604030504040204" pitchFamily="34" charset="0"/>
              </a:rPr>
              <a:t>During an emergency</a:t>
            </a:r>
          </a:p>
          <a:p>
            <a:pPr lvl="1"/>
            <a:r>
              <a:rPr lang="en-US" sz="2800" dirty="0" smtClean="0">
                <a:latin typeface="Tahoma" panose="020B0604030504040204" pitchFamily="34" charset="0"/>
                <a:ea typeface="Tahoma" panose="020B0604030504040204" pitchFamily="34" charset="0"/>
                <a:cs typeface="Tahoma" panose="020B0604030504040204" pitchFamily="34" charset="0"/>
              </a:rPr>
              <a:t>Know your limits</a:t>
            </a:r>
          </a:p>
          <a:p>
            <a:r>
              <a:rPr lang="en-US" sz="3200" dirty="0" smtClean="0">
                <a:latin typeface="Tahoma" panose="020B0604030504040204" pitchFamily="34" charset="0"/>
                <a:ea typeface="Tahoma" panose="020B0604030504040204" pitchFamily="34" charset="0"/>
                <a:cs typeface="Tahoma" panose="020B0604030504040204" pitchFamily="34" charset="0"/>
              </a:rPr>
              <a:t>During the recovery</a:t>
            </a:r>
          </a:p>
          <a:p>
            <a:pPr lvl="1"/>
            <a:r>
              <a:rPr lang="en-US" sz="3000" dirty="0" smtClean="0">
                <a:latin typeface="Tahoma" panose="020B0604030504040204" pitchFamily="34" charset="0"/>
                <a:ea typeface="Tahoma" panose="020B0604030504040204" pitchFamily="34" charset="0"/>
                <a:cs typeface="Tahoma" panose="020B0604030504040204" pitchFamily="34" charset="0"/>
              </a:rPr>
              <a:t>Stretching your resources thin</a:t>
            </a:r>
          </a:p>
          <a:p>
            <a:pPr marL="45720" indent="0">
              <a:buNone/>
            </a:pPr>
            <a:endParaRPr lang="en-US" dirty="0"/>
          </a:p>
        </p:txBody>
      </p:sp>
      <p:sp>
        <p:nvSpPr>
          <p:cNvPr id="2" name="Title 1"/>
          <p:cNvSpPr>
            <a:spLocks noGrp="1"/>
          </p:cNvSpPr>
          <p:nvPr>
            <p:ph type="title"/>
          </p:nvPr>
        </p:nvSpPr>
        <p:spPr/>
        <p:txBody>
          <a:bodyPr>
            <a:normAutofit fontScale="90000"/>
          </a:bodyPr>
          <a:lstStyle/>
          <a:p>
            <a:r>
              <a:rPr lang="en-US" dirty="0" smtClean="0"/>
              <a:t>Lesson 4</a:t>
            </a:r>
            <a:br>
              <a:rPr lang="en-US" dirty="0" smtClean="0"/>
            </a:br>
            <a:r>
              <a:rPr lang="en-US" dirty="0" smtClean="0"/>
              <a:t>Over-Taxing/Pacing yourself</a:t>
            </a:r>
            <a:endParaRPr lang="en-US" dirty="0"/>
          </a:p>
        </p:txBody>
      </p:sp>
    </p:spTree>
    <p:extLst>
      <p:ext uri="{BB962C8B-B14F-4D97-AF65-F5344CB8AC3E}">
        <p14:creationId xmlns:p14="http://schemas.microsoft.com/office/powerpoint/2010/main" val="210833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600200"/>
            <a:ext cx="8407893" cy="2852929"/>
          </a:xfrm>
        </p:spPr>
        <p:txBody>
          <a:bodyPr>
            <a:normAutofit lnSpcReduction="10000"/>
          </a:bodyPr>
          <a:lstStyle/>
          <a:p>
            <a:r>
              <a:rPr lang="en-US" sz="3600" dirty="0" smtClean="0">
                <a:latin typeface="Tahoma" panose="020B0604030504040204" pitchFamily="34" charset="0"/>
                <a:ea typeface="Tahoma" panose="020B0604030504040204" pitchFamily="34" charset="0"/>
                <a:cs typeface="Tahoma" panose="020B0604030504040204" pitchFamily="34" charset="0"/>
              </a:rPr>
              <a:t>To help with meeting and training attendance – the community must be present and active</a:t>
            </a:r>
            <a:endParaRPr lang="en-US" sz="3400" dirty="0" smtClean="0">
              <a:latin typeface="Tahoma" panose="020B0604030504040204" pitchFamily="34" charset="0"/>
              <a:ea typeface="Tahoma" panose="020B0604030504040204" pitchFamily="34" charset="0"/>
              <a:cs typeface="Tahoma" panose="020B0604030504040204" pitchFamily="34" charset="0"/>
            </a:endParaRPr>
          </a:p>
          <a:p>
            <a:r>
              <a:rPr lang="en-US" sz="3600" dirty="0" smtClean="0">
                <a:latin typeface="Tahoma" panose="020B0604030504040204" pitchFamily="34" charset="0"/>
                <a:ea typeface="Tahoma" panose="020B0604030504040204" pitchFamily="34" charset="0"/>
                <a:cs typeface="Tahoma" panose="020B0604030504040204" pitchFamily="34" charset="0"/>
              </a:rPr>
              <a:t>To ease risk of burnout or becoming overextended</a:t>
            </a:r>
          </a:p>
          <a:p>
            <a:pPr marL="45720" indent="0">
              <a:buNone/>
            </a:pPr>
            <a:endParaRPr lang="en-US" sz="3200" dirty="0">
              <a:latin typeface="Tahoma" panose="020B0604030504040204" pitchFamily="34" charset="0"/>
              <a:ea typeface="Tahoma" panose="020B0604030504040204" pitchFamily="34" charset="0"/>
              <a:cs typeface="Tahoma" panose="020B0604030504040204" pitchFamily="34" charset="0"/>
            </a:endParaRPr>
          </a:p>
        </p:txBody>
      </p:sp>
      <p:sp>
        <p:nvSpPr>
          <p:cNvPr id="2" name="Title 1"/>
          <p:cNvSpPr>
            <a:spLocks noGrp="1"/>
          </p:cNvSpPr>
          <p:nvPr>
            <p:ph type="title"/>
          </p:nvPr>
        </p:nvSpPr>
        <p:spPr/>
        <p:txBody>
          <a:bodyPr>
            <a:normAutofit fontScale="90000"/>
          </a:bodyPr>
          <a:lstStyle/>
          <a:p>
            <a:r>
              <a:rPr lang="en-US" dirty="0" smtClean="0"/>
              <a:t>Lesson 5</a:t>
            </a:r>
            <a:br>
              <a:rPr lang="en-US" dirty="0" smtClean="0"/>
            </a:br>
            <a:r>
              <a:rPr lang="en-US" dirty="0" smtClean="0"/>
              <a:t>Strong and established Grassroots</a:t>
            </a:r>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91000" y="4291013"/>
            <a:ext cx="3886200" cy="2185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38200" y="4501543"/>
            <a:ext cx="3276600" cy="1938992"/>
          </a:xfrm>
          <a:prstGeom prst="rect">
            <a:avLst/>
          </a:prstGeom>
          <a:noFill/>
        </p:spPr>
        <p:txBody>
          <a:bodyPr wrap="square" rtlCol="0">
            <a:sp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Photo description: three young men, one wearing a black sweatshirt and ball cap, one in white and blue plaid button down shirt with backwards ball cap and one in a brown and white checkered shirt, wearing glasses. The back of people heads are in the forefront, with a white movie screen in the background. The young men are demonstrating some home preparedness tips in a workshop setting. </a:t>
            </a:r>
            <a:endParaRPr lang="en-US" sz="1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39994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Questions?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5000" y="1676400"/>
            <a:ext cx="3399966" cy="1411986"/>
          </a:xfrm>
          <a:prstGeom prst="rect">
            <a:avLst/>
          </a:prstGeom>
        </p:spPr>
      </p:pic>
      <p:sp>
        <p:nvSpPr>
          <p:cNvPr id="5" name="Content Placeholder 2"/>
          <p:cNvSpPr>
            <a:spLocks noGrp="1"/>
          </p:cNvSpPr>
          <p:nvPr>
            <p:ph idx="1"/>
          </p:nvPr>
        </p:nvSpPr>
        <p:spPr>
          <a:xfrm>
            <a:off x="1752600" y="3124200"/>
            <a:ext cx="5738308" cy="3508977"/>
          </a:xfrm>
        </p:spPr>
        <p:txBody>
          <a:bodyPr>
            <a:normAutofit lnSpcReduction="10000"/>
          </a:bodyPr>
          <a:lstStyle/>
          <a:p>
            <a:pPr marL="68580" indent="0">
              <a:buNone/>
            </a:pPr>
            <a:r>
              <a:rPr lang="en-US" dirty="0"/>
              <a:t>Jerry Riener</a:t>
            </a:r>
          </a:p>
          <a:p>
            <a:pPr marL="68580" indent="0">
              <a:buNone/>
            </a:pPr>
            <a:r>
              <a:rPr lang="en-US" dirty="0"/>
              <a:t>Program Specialist</a:t>
            </a:r>
          </a:p>
          <a:p>
            <a:pPr marL="68580" indent="0">
              <a:buNone/>
            </a:pPr>
            <a:r>
              <a:rPr lang="en-US" dirty="0"/>
              <a:t>Idaho State Independent Living Council</a:t>
            </a:r>
          </a:p>
          <a:p>
            <a:pPr marL="68580" indent="0">
              <a:buNone/>
            </a:pPr>
            <a:r>
              <a:rPr lang="en-US" dirty="0"/>
              <a:t>380 South 4th Street, Ste. 102</a:t>
            </a:r>
          </a:p>
          <a:p>
            <a:pPr marL="68580" indent="0">
              <a:buNone/>
            </a:pPr>
            <a:r>
              <a:rPr lang="en-US" dirty="0"/>
              <a:t>Boise, ID 83702</a:t>
            </a:r>
          </a:p>
          <a:p>
            <a:pPr marL="68580" indent="0">
              <a:buNone/>
            </a:pPr>
            <a:r>
              <a:rPr lang="en-US" dirty="0"/>
              <a:t>Phone: </a:t>
            </a:r>
            <a:r>
              <a:rPr lang="en-US" dirty="0" smtClean="0"/>
              <a:t>208-334-3800</a:t>
            </a:r>
          </a:p>
          <a:p>
            <a:pPr marL="68580" indent="0">
              <a:buNone/>
            </a:pPr>
            <a:r>
              <a:rPr lang="en-US" dirty="0" smtClean="0"/>
              <a:t>Toll-Free: 1-800-487-4866 </a:t>
            </a:r>
            <a:endParaRPr lang="en-US" dirty="0"/>
          </a:p>
          <a:p>
            <a:pPr marL="68580" indent="0">
              <a:buNone/>
            </a:pPr>
            <a:r>
              <a:rPr lang="en-US" dirty="0"/>
              <a:t>Fax: 208-334-3803</a:t>
            </a:r>
          </a:p>
          <a:p>
            <a:pPr marL="68580" indent="0">
              <a:buNone/>
            </a:pPr>
            <a:r>
              <a:rPr lang="en-US" dirty="0" smtClean="0"/>
              <a:t>Email: jerry.riener@silc.idaho.gov</a:t>
            </a:r>
            <a:endParaRPr lang="en-US" dirty="0"/>
          </a:p>
          <a:p>
            <a:pPr marL="68580" indent="0">
              <a:buNone/>
            </a:pPr>
            <a:r>
              <a:rPr lang="en-US" dirty="0"/>
              <a:t>http://www.silc.idaho.gov</a:t>
            </a:r>
          </a:p>
          <a:p>
            <a:endParaRPr lang="en-US" dirty="0"/>
          </a:p>
        </p:txBody>
      </p:sp>
    </p:spTree>
    <p:extLst>
      <p:ext uri="{BB962C8B-B14F-4D97-AF65-F5344CB8AC3E}">
        <p14:creationId xmlns:p14="http://schemas.microsoft.com/office/powerpoint/2010/main" val="31242633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3124200"/>
          </a:xfrm>
        </p:spPr>
        <p:txBody>
          <a:bodyPr/>
          <a:lstStyle/>
          <a:p>
            <a:r>
              <a:rPr lang="en-US" dirty="0" smtClean="0"/>
              <a:t>Idaho had a busy year</a:t>
            </a:r>
          </a:p>
          <a:p>
            <a:pPr lvl="1"/>
            <a:r>
              <a:rPr lang="en-US" dirty="0" smtClean="0"/>
              <a:t>Massive snowfall, followed by rain and flooding</a:t>
            </a:r>
          </a:p>
          <a:p>
            <a:pPr lvl="2"/>
            <a:r>
              <a:rPr lang="en-US" dirty="0" smtClean="0"/>
              <a:t>17 counties were 150% above average (5 were up to 300%) for snowfall</a:t>
            </a:r>
          </a:p>
          <a:p>
            <a:pPr lvl="1"/>
            <a:r>
              <a:rPr lang="en-US" dirty="0" smtClean="0"/>
              <a:t>Mudslides</a:t>
            </a:r>
          </a:p>
          <a:p>
            <a:pPr lvl="2"/>
            <a:r>
              <a:rPr lang="en-US" dirty="0" smtClean="0"/>
              <a:t>10 counties had major mudslides</a:t>
            </a:r>
          </a:p>
          <a:p>
            <a:r>
              <a:rPr lang="en-US" dirty="0" smtClean="0"/>
              <a:t>Federally declared disasters in 22 out of 44 counties in Idaho</a:t>
            </a:r>
            <a:endParaRPr lang="en-US" dirty="0"/>
          </a:p>
        </p:txBody>
      </p:sp>
      <p:sp>
        <p:nvSpPr>
          <p:cNvPr id="2" name="Title 1"/>
          <p:cNvSpPr>
            <a:spLocks noGrp="1"/>
          </p:cNvSpPr>
          <p:nvPr>
            <p:ph type="title"/>
          </p:nvPr>
        </p:nvSpPr>
        <p:spPr/>
        <p:txBody>
          <a:bodyPr/>
          <a:lstStyle/>
          <a:p>
            <a:r>
              <a:rPr lang="en-US" dirty="0" smtClean="0">
                <a:latin typeface="Tahoma" panose="020B0604030504040204" pitchFamily="34" charset="0"/>
                <a:ea typeface="Tahoma" panose="020B0604030504040204" pitchFamily="34" charset="0"/>
                <a:cs typeface="Tahoma" panose="020B0604030504040204" pitchFamily="34" charset="0"/>
              </a:rPr>
              <a:t>Introduction</a:t>
            </a:r>
            <a:endParaRPr lang="en-US" dirty="0">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3657600"/>
            <a:ext cx="4334933"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066800" y="6087978"/>
            <a:ext cx="6663266" cy="646331"/>
          </a:xfrm>
          <a:prstGeom prst="rect">
            <a:avLst/>
          </a:prstGeom>
          <a:noFill/>
        </p:spPr>
        <p:txBody>
          <a:bodyPr wrap="square" rtlCol="0">
            <a:sp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Photo description: four lane, divided freeway running down the center with a large dip in the road which is covered by a river flooding across it. Vehicles with lights on are stopped on either side of the water. Part of the landscape is covered in snow with mountains in the background. </a:t>
            </a:r>
            <a:endParaRPr lang="en-US" sz="1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22588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1"/>
            <a:r>
              <a:rPr lang="en-US" sz="2800" dirty="0" smtClean="0">
                <a:latin typeface="Tahoma" panose="020B0604030504040204" pitchFamily="34" charset="0"/>
                <a:ea typeface="Tahoma" panose="020B0604030504040204" pitchFamily="34" charset="0"/>
                <a:cs typeface="Tahoma" panose="020B0604030504040204" pitchFamily="34" charset="0"/>
              </a:rPr>
              <a:t>The importance of a clear and concise agency purpose</a:t>
            </a:r>
          </a:p>
          <a:p>
            <a:pPr lvl="1"/>
            <a:r>
              <a:rPr lang="en-US" sz="2800" dirty="0" smtClean="0">
                <a:latin typeface="Tahoma" panose="020B0604030504040204" pitchFamily="34" charset="0"/>
                <a:ea typeface="Tahoma" panose="020B0604030504040204" pitchFamily="34" charset="0"/>
                <a:cs typeface="Tahoma" panose="020B0604030504040204" pitchFamily="34" charset="0"/>
              </a:rPr>
              <a:t>Who to get involved with and how to do it</a:t>
            </a:r>
          </a:p>
          <a:p>
            <a:pPr lvl="1"/>
            <a:r>
              <a:rPr lang="en-US" sz="2800" dirty="0" smtClean="0">
                <a:latin typeface="Tahoma" panose="020B0604030504040204" pitchFamily="34" charset="0"/>
                <a:ea typeface="Tahoma" panose="020B0604030504040204" pitchFamily="34" charset="0"/>
                <a:cs typeface="Tahoma" panose="020B0604030504040204" pitchFamily="34" charset="0"/>
              </a:rPr>
              <a:t>5 core lessons learned </a:t>
            </a:r>
            <a:endParaRPr lang="en-US" sz="2800" dirty="0">
              <a:latin typeface="Tahoma" panose="020B0604030504040204" pitchFamily="34" charset="0"/>
              <a:ea typeface="Tahoma" panose="020B0604030504040204" pitchFamily="34" charset="0"/>
              <a:cs typeface="Tahoma" panose="020B0604030504040204" pitchFamily="34" charset="0"/>
            </a:endParaRPr>
          </a:p>
        </p:txBody>
      </p:sp>
      <p:sp>
        <p:nvSpPr>
          <p:cNvPr id="2" name="Title 1"/>
          <p:cNvSpPr>
            <a:spLocks noGrp="1"/>
          </p:cNvSpPr>
          <p:nvPr>
            <p:ph type="title"/>
          </p:nvPr>
        </p:nvSpPr>
        <p:spPr/>
        <p:txBody>
          <a:bodyPr/>
          <a:lstStyle/>
          <a:p>
            <a:r>
              <a:rPr lang="en-US" dirty="0" smtClean="0">
                <a:latin typeface="Tahoma" panose="020B0604030504040204" pitchFamily="34" charset="0"/>
                <a:ea typeface="Tahoma" panose="020B0604030504040204" pitchFamily="34" charset="0"/>
                <a:cs typeface="Tahoma" panose="020B0604030504040204" pitchFamily="34" charset="0"/>
              </a:rPr>
              <a:t>What we will cover</a:t>
            </a:r>
            <a:endParaRPr lang="en-US" dirty="0">
              <a:latin typeface="Tahoma" panose="020B0604030504040204" pitchFamily="34" charset="0"/>
              <a:ea typeface="Tahoma" panose="020B0604030504040204" pitchFamily="34" charset="0"/>
              <a:cs typeface="Tahoma" panose="020B0604030504040204"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3771799"/>
            <a:ext cx="3749675" cy="281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371600" y="4117339"/>
            <a:ext cx="2641847" cy="2123658"/>
          </a:xfrm>
          <a:prstGeom prst="rect">
            <a:avLst/>
          </a:prstGeom>
          <a:noFill/>
        </p:spPr>
        <p:txBody>
          <a:bodyPr wrap="square" rtlCol="0">
            <a:sp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Photo description: a highway through a forested area with people dressed for winter walking and standing, looking at road damage. There are traffic cones on the roadway, blocking off the left side of the road which has fallen off with pieces of broken asphalt scattered around. Old snow can be seen in varied degrees of melt on the sides of the road.</a:t>
            </a:r>
            <a:endParaRPr lang="en-US" sz="1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71427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Mitigation</a:t>
            </a:r>
          </a:p>
          <a:p>
            <a:pPr lvl="1"/>
            <a:r>
              <a:rPr lang="en-US" sz="3000" dirty="0">
                <a:latin typeface="Tahoma" panose="020B0604030504040204" pitchFamily="34" charset="0"/>
                <a:ea typeface="Tahoma" panose="020B0604030504040204" pitchFamily="34" charset="0"/>
                <a:cs typeface="Tahoma" panose="020B0604030504040204" pitchFamily="34" charset="0"/>
              </a:rPr>
              <a:t>Preventing future emergencies or minimizing their effects</a:t>
            </a:r>
            <a:endParaRPr lang="en-US" sz="3000" dirty="0" smtClean="0">
              <a:latin typeface="Tahoma" panose="020B0604030504040204" pitchFamily="34" charset="0"/>
              <a:ea typeface="Tahoma" panose="020B0604030504040204" pitchFamily="34" charset="0"/>
              <a:cs typeface="Tahoma" panose="020B0604030504040204" pitchFamily="34" charset="0"/>
            </a:endParaRPr>
          </a:p>
          <a:p>
            <a:r>
              <a:rPr lang="en-US" sz="3200" dirty="0" smtClean="0">
                <a:latin typeface="Tahoma" panose="020B0604030504040204" pitchFamily="34" charset="0"/>
                <a:ea typeface="Tahoma" panose="020B0604030504040204" pitchFamily="34" charset="0"/>
                <a:cs typeface="Tahoma" panose="020B0604030504040204" pitchFamily="34" charset="0"/>
              </a:rPr>
              <a:t>Preparedness</a:t>
            </a:r>
          </a:p>
          <a:p>
            <a:pPr lvl="1"/>
            <a:r>
              <a:rPr lang="en-US" sz="3000" dirty="0">
                <a:latin typeface="Tahoma" panose="020B0604030504040204" pitchFamily="34" charset="0"/>
                <a:ea typeface="Tahoma" panose="020B0604030504040204" pitchFamily="34" charset="0"/>
                <a:cs typeface="Tahoma" panose="020B0604030504040204" pitchFamily="34" charset="0"/>
              </a:rPr>
              <a:t>Preparing to handle an emergency</a:t>
            </a:r>
            <a:endParaRPr lang="en-US" sz="3000" dirty="0" smtClean="0">
              <a:latin typeface="Tahoma" panose="020B0604030504040204" pitchFamily="34" charset="0"/>
              <a:ea typeface="Tahoma" panose="020B0604030504040204" pitchFamily="34" charset="0"/>
              <a:cs typeface="Tahoma" panose="020B0604030504040204" pitchFamily="34" charset="0"/>
            </a:endParaRPr>
          </a:p>
          <a:p>
            <a:r>
              <a:rPr lang="en-US" sz="3200" dirty="0" smtClean="0">
                <a:latin typeface="Tahoma" panose="020B0604030504040204" pitchFamily="34" charset="0"/>
                <a:ea typeface="Tahoma" panose="020B0604030504040204" pitchFamily="34" charset="0"/>
                <a:cs typeface="Tahoma" panose="020B0604030504040204" pitchFamily="34" charset="0"/>
              </a:rPr>
              <a:t>Response</a:t>
            </a:r>
          </a:p>
          <a:p>
            <a:pPr lvl="1"/>
            <a:r>
              <a:rPr lang="en-US" sz="3000" dirty="0">
                <a:latin typeface="Tahoma" panose="020B0604030504040204" pitchFamily="34" charset="0"/>
                <a:ea typeface="Tahoma" panose="020B0604030504040204" pitchFamily="34" charset="0"/>
                <a:cs typeface="Tahoma" panose="020B0604030504040204" pitchFamily="34" charset="0"/>
              </a:rPr>
              <a:t>Responding safely to an emergency</a:t>
            </a:r>
            <a:endParaRPr lang="en-US" sz="3000" dirty="0" smtClean="0">
              <a:latin typeface="Tahoma" panose="020B0604030504040204" pitchFamily="34" charset="0"/>
              <a:ea typeface="Tahoma" panose="020B0604030504040204" pitchFamily="34" charset="0"/>
              <a:cs typeface="Tahoma" panose="020B0604030504040204" pitchFamily="34" charset="0"/>
            </a:endParaRPr>
          </a:p>
          <a:p>
            <a:r>
              <a:rPr lang="en-US" sz="3200" dirty="0" smtClean="0">
                <a:latin typeface="Tahoma" panose="020B0604030504040204" pitchFamily="34" charset="0"/>
                <a:ea typeface="Tahoma" panose="020B0604030504040204" pitchFamily="34" charset="0"/>
                <a:cs typeface="Tahoma" panose="020B0604030504040204" pitchFamily="34" charset="0"/>
              </a:rPr>
              <a:t>Recovery</a:t>
            </a:r>
          </a:p>
          <a:p>
            <a:pPr lvl="1"/>
            <a:r>
              <a:rPr lang="en-US" sz="3000" dirty="0">
                <a:latin typeface="Tahoma" panose="020B0604030504040204" pitchFamily="34" charset="0"/>
                <a:ea typeface="Tahoma" panose="020B0604030504040204" pitchFamily="34" charset="0"/>
                <a:cs typeface="Tahoma" panose="020B0604030504040204" pitchFamily="34" charset="0"/>
              </a:rPr>
              <a:t>Recovering from an emergency</a:t>
            </a:r>
          </a:p>
        </p:txBody>
      </p:sp>
      <p:sp>
        <p:nvSpPr>
          <p:cNvPr id="3" name="Title 2"/>
          <p:cNvSpPr>
            <a:spLocks noGrp="1"/>
          </p:cNvSpPr>
          <p:nvPr>
            <p:ph type="title"/>
          </p:nvPr>
        </p:nvSpPr>
        <p:spPr/>
        <p:txBody>
          <a:bodyPr/>
          <a:lstStyle/>
          <a:p>
            <a:r>
              <a:rPr lang="en-US" dirty="0" smtClean="0"/>
              <a:t>4 phases of emergency management</a:t>
            </a:r>
            <a:endParaRPr lang="en-US" dirty="0"/>
          </a:p>
        </p:txBody>
      </p:sp>
    </p:spTree>
    <p:extLst>
      <p:ext uri="{BB962C8B-B14F-4D97-AF65-F5344CB8AC3E}">
        <p14:creationId xmlns:p14="http://schemas.microsoft.com/office/powerpoint/2010/main" val="3644149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Establish it early</a:t>
            </a:r>
          </a:p>
          <a:p>
            <a:pPr lvl="1"/>
            <a:r>
              <a:rPr lang="en-US" sz="2800" dirty="0" smtClean="0">
                <a:latin typeface="Tahoma" panose="020B0604030504040204" pitchFamily="34" charset="0"/>
                <a:ea typeface="Tahoma" panose="020B0604030504040204" pitchFamily="34" charset="0"/>
                <a:cs typeface="Tahoma" panose="020B0604030504040204" pitchFamily="34" charset="0"/>
              </a:rPr>
              <a:t>Sets clear expectations for you and your organization</a:t>
            </a:r>
          </a:p>
          <a:p>
            <a:pPr lvl="1"/>
            <a:r>
              <a:rPr lang="en-US" sz="2800" dirty="0" smtClean="0">
                <a:latin typeface="Tahoma" panose="020B0604030504040204" pitchFamily="34" charset="0"/>
                <a:ea typeface="Tahoma" panose="020B0604030504040204" pitchFamily="34" charset="0"/>
                <a:cs typeface="Tahoma" panose="020B0604030504040204" pitchFamily="34" charset="0"/>
              </a:rPr>
              <a:t>Gives the organizations with whom you are working with a clear understanding of what you bring to the table </a:t>
            </a:r>
          </a:p>
          <a:p>
            <a:pPr lvl="2"/>
            <a:endParaRPr lang="en-US" dirty="0"/>
          </a:p>
        </p:txBody>
      </p:sp>
      <p:sp>
        <p:nvSpPr>
          <p:cNvPr id="2" name="Title 1"/>
          <p:cNvSpPr>
            <a:spLocks noGrp="1"/>
          </p:cNvSpPr>
          <p:nvPr>
            <p:ph type="title"/>
          </p:nvPr>
        </p:nvSpPr>
        <p:spPr/>
        <p:txBody>
          <a:bodyPr/>
          <a:lstStyle/>
          <a:p>
            <a:r>
              <a:rPr lang="en-US" dirty="0" smtClean="0">
                <a:latin typeface="Tahoma" panose="020B0604030504040204" pitchFamily="34" charset="0"/>
                <a:ea typeface="Tahoma" panose="020B0604030504040204" pitchFamily="34" charset="0"/>
                <a:cs typeface="Tahoma" panose="020B0604030504040204" pitchFamily="34" charset="0"/>
              </a:rPr>
              <a:t>Purpose</a:t>
            </a:r>
            <a:endParaRPr lang="en-US" dirty="0">
              <a:latin typeface="Tahoma" panose="020B0604030504040204" pitchFamily="34" charset="0"/>
              <a:ea typeface="Tahoma" panose="020B0604030504040204" pitchFamily="34" charset="0"/>
              <a:cs typeface="Tahoma" panose="020B0604030504040204" pitchFamily="34" charset="0"/>
            </a:endParaRPr>
          </a:p>
        </p:txBody>
      </p:sp>
      <p:pic>
        <p:nvPicPr>
          <p:cNvPr id="3075" name="Picture 3" descr="C:\Users\jriener\AppData\Local\Microsoft\Windows\INetCache\IE\B8ZF5S09\expectations-danger-sig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5089" y="4267200"/>
            <a:ext cx="3801590" cy="232903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981200" y="5029200"/>
            <a:ext cx="2570480" cy="1015663"/>
          </a:xfrm>
          <a:prstGeom prst="rect">
            <a:avLst/>
          </a:prstGeom>
          <a:noFill/>
        </p:spPr>
        <p:txBody>
          <a:bodyPr wrap="square" rtlCol="0">
            <a:sp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Graphic description: the word DANGER, surrounded by a red oval with a black background sits above the word EXPECTATIONS with a white background.</a:t>
            </a:r>
            <a:endParaRPr lang="en-US" sz="1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85415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200" dirty="0">
                <a:latin typeface="Tahoma" panose="020B0604030504040204" pitchFamily="34" charset="0"/>
                <a:ea typeface="Tahoma" panose="020B0604030504040204" pitchFamily="34" charset="0"/>
                <a:cs typeface="Tahoma" panose="020B0604030504040204" pitchFamily="34" charset="0"/>
              </a:rPr>
              <a:t>How you will fit into the emergency management world?</a:t>
            </a:r>
          </a:p>
          <a:p>
            <a:r>
              <a:rPr lang="en-US" sz="3200" dirty="0" smtClean="0">
                <a:latin typeface="Tahoma" panose="020B0604030504040204" pitchFamily="34" charset="0"/>
                <a:ea typeface="Tahoma" panose="020B0604030504040204" pitchFamily="34" charset="0"/>
                <a:cs typeface="Tahoma" panose="020B0604030504040204" pitchFamily="34" charset="0"/>
              </a:rPr>
              <a:t>What can you offer?</a:t>
            </a:r>
          </a:p>
          <a:p>
            <a:pPr lvl="1"/>
            <a:r>
              <a:rPr lang="en-US" sz="2800" dirty="0" smtClean="0">
                <a:latin typeface="Tahoma" panose="020B0604030504040204" pitchFamily="34" charset="0"/>
                <a:ea typeface="Tahoma" panose="020B0604030504040204" pitchFamily="34" charset="0"/>
                <a:cs typeface="Tahoma" panose="020B0604030504040204" pitchFamily="34" charset="0"/>
              </a:rPr>
              <a:t>Technical assistance?</a:t>
            </a:r>
          </a:p>
          <a:p>
            <a:pPr lvl="1"/>
            <a:r>
              <a:rPr lang="en-US" sz="2800" dirty="0" smtClean="0">
                <a:latin typeface="Tahoma" panose="020B0604030504040204" pitchFamily="34" charset="0"/>
                <a:ea typeface="Tahoma" panose="020B0604030504040204" pitchFamily="34" charset="0"/>
                <a:cs typeface="Tahoma" panose="020B0604030504040204" pitchFamily="34" charset="0"/>
              </a:rPr>
              <a:t>Assistive technology?</a:t>
            </a:r>
          </a:p>
          <a:p>
            <a:pPr lvl="1"/>
            <a:r>
              <a:rPr lang="en-US" sz="2800" dirty="0" smtClean="0">
                <a:latin typeface="Tahoma" panose="020B0604030504040204" pitchFamily="34" charset="0"/>
                <a:ea typeface="Tahoma" panose="020B0604030504040204" pitchFamily="34" charset="0"/>
                <a:cs typeface="Tahoma" panose="020B0604030504040204" pitchFamily="34" charset="0"/>
              </a:rPr>
              <a:t>Medical goods?</a:t>
            </a:r>
          </a:p>
          <a:p>
            <a:r>
              <a:rPr lang="en-US" sz="3200" dirty="0" smtClean="0">
                <a:latin typeface="Tahoma" panose="020B0604030504040204" pitchFamily="34" charset="0"/>
                <a:ea typeface="Tahoma" panose="020B0604030504040204" pitchFamily="34" charset="0"/>
                <a:cs typeface="Tahoma" panose="020B0604030504040204" pitchFamily="34" charset="0"/>
              </a:rPr>
              <a:t>Your time commitments?</a:t>
            </a:r>
          </a:p>
          <a:p>
            <a:pPr lvl="1"/>
            <a:r>
              <a:rPr lang="en-US" sz="3000" dirty="0" smtClean="0">
                <a:latin typeface="Tahoma" panose="020B0604030504040204" pitchFamily="34" charset="0"/>
                <a:ea typeface="Tahoma" panose="020B0604030504040204" pitchFamily="34" charset="0"/>
                <a:cs typeface="Tahoma" panose="020B0604030504040204" pitchFamily="34" charset="0"/>
              </a:rPr>
              <a:t>Be realistic</a:t>
            </a:r>
          </a:p>
        </p:txBody>
      </p:sp>
      <p:sp>
        <p:nvSpPr>
          <p:cNvPr id="2" name="Title 1"/>
          <p:cNvSpPr>
            <a:spLocks noGrp="1"/>
          </p:cNvSpPr>
          <p:nvPr>
            <p:ph type="title"/>
          </p:nvPr>
        </p:nvSpPr>
        <p:spPr/>
        <p:txBody>
          <a:bodyPr>
            <a:normAutofit fontScale="90000"/>
          </a:bodyPr>
          <a:lstStyle/>
          <a:p>
            <a:r>
              <a:rPr lang="en-US" dirty="0" smtClean="0">
                <a:latin typeface="Tahoma" panose="020B0604030504040204" pitchFamily="34" charset="0"/>
                <a:ea typeface="Tahoma" panose="020B0604030504040204" pitchFamily="34" charset="0"/>
                <a:cs typeface="Tahoma" panose="020B0604030504040204" pitchFamily="34" charset="0"/>
              </a:rPr>
              <a:t>Considerations when determining your purpose</a:t>
            </a:r>
            <a:endParaRPr lang="en-US"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1811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Understand your role within the framework</a:t>
            </a:r>
          </a:p>
          <a:p>
            <a:r>
              <a:rPr lang="en-US" sz="3200" dirty="0" smtClean="0">
                <a:latin typeface="Tahoma" panose="020B0604030504040204" pitchFamily="34" charset="0"/>
                <a:ea typeface="Tahoma" panose="020B0604030504040204" pitchFamily="34" charset="0"/>
                <a:cs typeface="Tahoma" panose="020B0604030504040204" pitchFamily="34" charset="0"/>
              </a:rPr>
              <a:t>Go to meetings and training opportunities</a:t>
            </a:r>
          </a:p>
          <a:p>
            <a:r>
              <a:rPr lang="en-US" sz="3200" dirty="0" smtClean="0">
                <a:latin typeface="Tahoma" panose="020B0604030504040204" pitchFamily="34" charset="0"/>
                <a:ea typeface="Tahoma" panose="020B0604030504040204" pitchFamily="34" charset="0"/>
                <a:cs typeface="Tahoma" panose="020B0604030504040204" pitchFamily="34" charset="0"/>
              </a:rPr>
              <a:t>Encourage others to participate</a:t>
            </a:r>
            <a:endParaRPr lang="en-US" dirty="0"/>
          </a:p>
        </p:txBody>
      </p:sp>
      <p:sp>
        <p:nvSpPr>
          <p:cNvPr id="2" name="Title 1"/>
          <p:cNvSpPr>
            <a:spLocks noGrp="1"/>
          </p:cNvSpPr>
          <p:nvPr>
            <p:ph type="title"/>
          </p:nvPr>
        </p:nvSpPr>
        <p:spPr/>
        <p:txBody>
          <a:bodyPr/>
          <a:lstStyle/>
          <a:p>
            <a:r>
              <a:rPr lang="en-US" dirty="0" smtClean="0">
                <a:latin typeface="Tahoma" panose="020B0604030504040204" pitchFamily="34" charset="0"/>
                <a:ea typeface="Tahoma" panose="020B0604030504040204" pitchFamily="34" charset="0"/>
                <a:cs typeface="Tahoma" panose="020B0604030504040204" pitchFamily="34" charset="0"/>
              </a:rPr>
              <a:t>How to get involved</a:t>
            </a:r>
            <a:endParaRPr lang="en-US" dirty="0">
              <a:latin typeface="Tahoma" panose="020B0604030504040204" pitchFamily="34" charset="0"/>
              <a:ea typeface="Tahoma" panose="020B0604030504040204" pitchFamily="34" charset="0"/>
              <a:cs typeface="Tahoma" panose="020B0604030504040204" pitchFamily="34" charset="0"/>
            </a:endParaRP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4455695"/>
            <a:ext cx="2819400" cy="2114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600200" y="4804430"/>
            <a:ext cx="2570480" cy="1384995"/>
          </a:xfrm>
          <a:prstGeom prst="rect">
            <a:avLst/>
          </a:prstGeom>
          <a:noFill/>
        </p:spPr>
        <p:txBody>
          <a:bodyPr wrap="square" rtlCol="0">
            <a:sp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Photo description: a snow and ice covered road with a yellow traffic sign on the right side. The sky is grey and cloudy. Water covers the back half of the road. Telephone poles and white fences flank either side of the road. </a:t>
            </a:r>
            <a:endParaRPr lang="en-US" sz="1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18504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676400"/>
            <a:ext cx="8839199" cy="1669150"/>
          </a:xfrm>
        </p:spPr>
        <p:txBody>
          <a:bodyPr>
            <a:normAutofit/>
          </a:bodyPr>
          <a:lstStyle/>
          <a:p>
            <a:r>
              <a:rPr lang="en-US" sz="3200" dirty="0" smtClean="0">
                <a:latin typeface="Tahoma" panose="020B0604030504040204" pitchFamily="34" charset="0"/>
                <a:ea typeface="Tahoma" panose="020B0604030504040204" pitchFamily="34" charset="0"/>
                <a:cs typeface="Tahoma" panose="020B0604030504040204" pitchFamily="34" charset="0"/>
              </a:rPr>
              <a:t>Office of Emergency Management</a:t>
            </a:r>
          </a:p>
          <a:p>
            <a:r>
              <a:rPr lang="en-US" sz="3200" dirty="0" smtClean="0">
                <a:latin typeface="Tahoma" panose="020B0604030504040204" pitchFamily="34" charset="0"/>
                <a:ea typeface="Tahoma" panose="020B0604030504040204" pitchFamily="34" charset="0"/>
                <a:cs typeface="Tahoma" panose="020B0604030504040204" pitchFamily="34" charset="0"/>
              </a:rPr>
              <a:t>VOAD(Volunteers </a:t>
            </a:r>
            <a:r>
              <a:rPr lang="en-US" sz="3200" dirty="0">
                <a:latin typeface="Tahoma" panose="020B0604030504040204" pitchFamily="34" charset="0"/>
                <a:ea typeface="Tahoma" panose="020B0604030504040204" pitchFamily="34" charset="0"/>
                <a:cs typeface="Tahoma" panose="020B0604030504040204" pitchFamily="34" charset="0"/>
              </a:rPr>
              <a:t>Organizations Active in Disaster) </a:t>
            </a:r>
          </a:p>
          <a:p>
            <a:endParaRPr lang="en-US" sz="3200" dirty="0" smtClean="0">
              <a:latin typeface="Tahoma" panose="020B0604030504040204" pitchFamily="34" charset="0"/>
              <a:ea typeface="Tahoma" panose="020B0604030504040204" pitchFamily="34" charset="0"/>
              <a:cs typeface="Tahoma" panose="020B0604030504040204" pitchFamily="34" charset="0"/>
            </a:endParaRPr>
          </a:p>
          <a:p>
            <a:endParaRPr lang="en-US" sz="3200" dirty="0" smtClean="0">
              <a:latin typeface="Tahoma" panose="020B0604030504040204" pitchFamily="34" charset="0"/>
              <a:ea typeface="Tahoma" panose="020B0604030504040204" pitchFamily="34" charset="0"/>
              <a:cs typeface="Tahoma" panose="020B0604030504040204" pitchFamily="34" charset="0"/>
            </a:endParaRPr>
          </a:p>
          <a:p>
            <a:endParaRPr lang="en-US" dirty="0"/>
          </a:p>
        </p:txBody>
      </p:sp>
      <p:sp>
        <p:nvSpPr>
          <p:cNvPr id="2" name="Title 1"/>
          <p:cNvSpPr>
            <a:spLocks noGrp="1"/>
          </p:cNvSpPr>
          <p:nvPr>
            <p:ph type="title"/>
          </p:nvPr>
        </p:nvSpPr>
        <p:spPr/>
        <p:txBody>
          <a:bodyPr/>
          <a:lstStyle/>
          <a:p>
            <a:r>
              <a:rPr lang="en-US" dirty="0" smtClean="0">
                <a:latin typeface="Tahoma" panose="020B0604030504040204" pitchFamily="34" charset="0"/>
                <a:ea typeface="Tahoma" panose="020B0604030504040204" pitchFamily="34" charset="0"/>
                <a:cs typeface="Tahoma" panose="020B0604030504040204" pitchFamily="34" charset="0"/>
              </a:rPr>
              <a:t>Who</a:t>
            </a:r>
            <a:endParaRPr lang="en-US" dirty="0">
              <a:latin typeface="Tahoma" panose="020B0604030504040204" pitchFamily="34" charset="0"/>
              <a:ea typeface="Tahoma" panose="020B0604030504040204" pitchFamily="34" charset="0"/>
              <a:cs typeface="Tahoma" panose="020B0604030504040204" pitchFamily="34"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3155454"/>
            <a:ext cx="3276600"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p:cNvSpPr txBox="1">
            <a:spLocks/>
          </p:cNvSpPr>
          <p:nvPr/>
        </p:nvSpPr>
        <p:spPr>
          <a:xfrm>
            <a:off x="952499" y="5791200"/>
            <a:ext cx="7162801" cy="795529"/>
          </a:xfrm>
          <a:prstGeom prst="rect">
            <a:avLst/>
          </a:prstGeom>
        </p:spPr>
        <p:txBody>
          <a:bodyPr vert="horz" lIns="91440" tIns="45720" rIns="91440" bIns="45720" rtlCol="0">
            <a:normAutofit/>
          </a:bodyPr>
          <a:lst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endParaRPr lang="en-US" dirty="0"/>
          </a:p>
        </p:txBody>
      </p:sp>
      <p:sp>
        <p:nvSpPr>
          <p:cNvPr id="8" name="TextBox 7"/>
          <p:cNvSpPr txBox="1"/>
          <p:nvPr/>
        </p:nvSpPr>
        <p:spPr>
          <a:xfrm>
            <a:off x="907954" y="3980030"/>
            <a:ext cx="3541296" cy="1938992"/>
          </a:xfrm>
          <a:prstGeom prst="rect">
            <a:avLst/>
          </a:prstGeom>
          <a:noFill/>
        </p:spPr>
        <p:txBody>
          <a:bodyPr wrap="square" rtlCol="0">
            <a:sp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Graphic description: within a circle, a blue </a:t>
            </a:r>
            <a:r>
              <a:rPr lang="en-US" sz="1200" dirty="0">
                <a:latin typeface="Tahoma" panose="020B0604030504040204" pitchFamily="34" charset="0"/>
                <a:ea typeface="Tahoma" panose="020B0604030504040204" pitchFamily="34" charset="0"/>
                <a:cs typeface="Tahoma" panose="020B0604030504040204" pitchFamily="34" charset="0"/>
              </a:rPr>
              <a:t>I</a:t>
            </a:r>
            <a:r>
              <a:rPr lang="en-US" sz="1200" dirty="0" smtClean="0">
                <a:latin typeface="Tahoma" panose="020B0604030504040204" pitchFamily="34" charset="0"/>
                <a:ea typeface="Tahoma" panose="020B0604030504040204" pitchFamily="34" charset="0"/>
                <a:cs typeface="Tahoma" panose="020B0604030504040204" pitchFamily="34" charset="0"/>
              </a:rPr>
              <a:t>daho shape outline on a greyish–gold background, with the words “Prevention, Protection, Mitigation, Response,” and “Recovery” in white letters overlaid on the Idaho shape. Surround by red border with the words “IDAHO OFFICE OF EMERGENCY MANAGEMENT” at the top and “IDAHO’S HOMELAND SECURITY &amp; EMERGENCY MANAGEMENT AGENCY” in the bottom of the red band. All on a white square background</a:t>
            </a:r>
            <a:endParaRPr lang="en-US" sz="1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76112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36611" y="2891572"/>
            <a:ext cx="8502589" cy="1295477"/>
          </a:xfrm>
        </p:spPr>
        <p:txBody>
          <a:bodyPr/>
          <a:lstStyle/>
          <a:p>
            <a:pPr marL="45720" indent="0" algn="ctr">
              <a:buNone/>
            </a:pPr>
            <a:r>
              <a:rPr lang="en-US" sz="3600" dirty="0" smtClean="0">
                <a:latin typeface="Tahoma" panose="020B0604030504040204" pitchFamily="34" charset="0"/>
                <a:ea typeface="Tahoma" panose="020B0604030504040204" pitchFamily="34" charset="0"/>
                <a:cs typeface="Tahoma" panose="020B0604030504040204" pitchFamily="34" charset="0"/>
              </a:rPr>
              <a:t>Department of Health and Welfare Preparedness Programs </a:t>
            </a:r>
          </a:p>
          <a:p>
            <a:endParaRPr lang="en-US"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608" y="609600"/>
            <a:ext cx="8089900" cy="145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3992" y="4105061"/>
            <a:ext cx="3048425" cy="1533739"/>
          </a:xfrm>
          <a:prstGeom prst="rect">
            <a:avLst/>
          </a:prstGeom>
        </p:spPr>
      </p:pic>
      <p:sp>
        <p:nvSpPr>
          <p:cNvPr id="9" name="Content Placeholder 1"/>
          <p:cNvSpPr txBox="1">
            <a:spLocks/>
          </p:cNvSpPr>
          <p:nvPr/>
        </p:nvSpPr>
        <p:spPr>
          <a:xfrm>
            <a:off x="336612" y="5943600"/>
            <a:ext cx="8407893" cy="758825"/>
          </a:xfrm>
          <a:prstGeom prst="rect">
            <a:avLst/>
          </a:prstGeom>
        </p:spPr>
        <p:txBody>
          <a:bodyPr vert="horz" lIns="91440" tIns="45720" rIns="91440" bIns="45720" rtlCol="0">
            <a:normAutofit/>
          </a:bodyPr>
          <a:lst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a:lstStyle>
          <a:p>
            <a:pPr marL="45720" indent="0" algn="ctr">
              <a:buFont typeface="Wingdings 2" pitchFamily="18" charset="2"/>
              <a:buNone/>
            </a:pPr>
            <a:r>
              <a:rPr lang="en-US" sz="3600" dirty="0" smtClean="0">
                <a:latin typeface="Tahoma" panose="020B0604030504040204" pitchFamily="34" charset="0"/>
                <a:ea typeface="Tahoma" panose="020B0604030504040204" pitchFamily="34" charset="0"/>
                <a:cs typeface="Tahoma" panose="020B0604030504040204" pitchFamily="34" charset="0"/>
              </a:rPr>
              <a:t>Local Emergency Managers </a:t>
            </a:r>
          </a:p>
          <a:p>
            <a:endParaRPr lang="en-US" dirty="0"/>
          </a:p>
        </p:txBody>
      </p:sp>
      <p:sp>
        <p:nvSpPr>
          <p:cNvPr id="6" name="TextBox 5"/>
          <p:cNvSpPr txBox="1"/>
          <p:nvPr/>
        </p:nvSpPr>
        <p:spPr>
          <a:xfrm>
            <a:off x="163496" y="2060575"/>
            <a:ext cx="8828103" cy="830997"/>
          </a:xfrm>
          <a:prstGeom prst="rect">
            <a:avLst/>
          </a:prstGeom>
          <a:noFill/>
        </p:spPr>
        <p:txBody>
          <a:bodyPr wrap="square" rtlCol="0">
            <a:sp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Graphic description: a horizontal rectangle with four separate pictures side by side. The first photo is of green rolling hills with an white outline of Idaho over it. The second photo is of a rocky canyon with red rocks, the third photo is of a tall sand dune and the last is a flower field with yellow and pink flowers outlined by a cloudy sky. The words in yellow, “Preparedness and Response” stretch across all four photos. </a:t>
            </a:r>
            <a:endParaRPr lang="en-US" sz="1200" dirty="0">
              <a:latin typeface="Tahoma" panose="020B0604030504040204" pitchFamily="34" charset="0"/>
              <a:ea typeface="Tahoma" panose="020B0604030504040204" pitchFamily="34" charset="0"/>
              <a:cs typeface="Tahoma" panose="020B0604030504040204" pitchFamily="34" charset="0"/>
            </a:endParaRPr>
          </a:p>
        </p:txBody>
      </p:sp>
      <p:sp>
        <p:nvSpPr>
          <p:cNvPr id="7" name="TextBox 6"/>
          <p:cNvSpPr txBox="1"/>
          <p:nvPr/>
        </p:nvSpPr>
        <p:spPr>
          <a:xfrm>
            <a:off x="1905000" y="5638800"/>
            <a:ext cx="5235433" cy="461665"/>
          </a:xfrm>
          <a:prstGeom prst="rect">
            <a:avLst/>
          </a:prstGeom>
          <a:noFill/>
        </p:spPr>
        <p:txBody>
          <a:bodyPr wrap="square" rtlCol="0">
            <a:spAutoFit/>
          </a:bodyPr>
          <a:lstStyle/>
          <a:p>
            <a:r>
              <a:rPr lang="en-US" sz="1200" dirty="0" smtClean="0">
                <a:latin typeface="Tahoma" panose="020B0604030504040204" pitchFamily="34" charset="0"/>
                <a:ea typeface="Tahoma" panose="020B0604030504040204" pitchFamily="34" charset="0"/>
                <a:cs typeface="Tahoma" panose="020B0604030504040204" pitchFamily="34" charset="0"/>
              </a:rPr>
              <a:t>Graphic Description: a rectangle blue graphic with the words ADA COUNTY ACEM EMERGENCY MANAGEMENT in it. On the left side are 3 gold stars. </a:t>
            </a:r>
            <a:endParaRPr lang="en-US" sz="12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768132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1114</TotalTime>
  <Words>922</Words>
  <Application>Microsoft Office PowerPoint</Application>
  <PresentationFormat>On-screen Show (4:3)</PresentationFormat>
  <Paragraphs>90</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Grid</vt:lpstr>
      <vt:lpstr>Getting involved in the Emergency Management world </vt:lpstr>
      <vt:lpstr>Introduction</vt:lpstr>
      <vt:lpstr>What we will cover</vt:lpstr>
      <vt:lpstr>4 phases of emergency management</vt:lpstr>
      <vt:lpstr>Purpose</vt:lpstr>
      <vt:lpstr>Considerations when determining your purpose</vt:lpstr>
      <vt:lpstr>How to get involved</vt:lpstr>
      <vt:lpstr>Who</vt:lpstr>
      <vt:lpstr>PowerPoint Presentation</vt:lpstr>
      <vt:lpstr>Lesson 1 purpose is clear and concise</vt:lpstr>
      <vt:lpstr>Lesson 2 Resistance</vt:lpstr>
      <vt:lpstr>Lesson 3 Don’t allow yourself to be that “Checked” box</vt:lpstr>
      <vt:lpstr>Lesson 4 Over-Taxing/Pacing yourself</vt:lpstr>
      <vt:lpstr>Lesson 5 Strong and established Grassroots</vt:lpstr>
      <vt:lpstr>Questions?</vt:lpstr>
    </vt:vector>
  </TitlesOfParts>
  <Company>Idaho State Government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Jerry Riener</dc:creator>
  <cp:lastModifiedBy>Jerry Riener</cp:lastModifiedBy>
  <cp:revision>62</cp:revision>
  <cp:lastPrinted>2017-09-28T19:04:19Z</cp:lastPrinted>
  <dcterms:created xsi:type="dcterms:W3CDTF">2017-09-26T18:25:36Z</dcterms:created>
  <dcterms:modified xsi:type="dcterms:W3CDTF">2017-10-10T15:18:07Z</dcterms:modified>
</cp:coreProperties>
</file>