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85" r:id="rId2"/>
    <p:sldId id="256" r:id="rId3"/>
    <p:sldId id="257" r:id="rId4"/>
    <p:sldId id="270" r:id="rId5"/>
    <p:sldId id="271" r:id="rId6"/>
    <p:sldId id="272" r:id="rId7"/>
    <p:sldId id="273" r:id="rId8"/>
    <p:sldId id="274" r:id="rId9"/>
    <p:sldId id="275" r:id="rId10"/>
    <p:sldId id="276" r:id="rId11"/>
    <p:sldId id="277" r:id="rId12"/>
    <p:sldId id="282" r:id="rId13"/>
    <p:sldId id="283" r:id="rId14"/>
    <p:sldId id="284" r:id="rId15"/>
    <p:sldId id="278" r:id="rId16"/>
    <p:sldId id="279" r:id="rId17"/>
    <p:sldId id="280" r:id="rId18"/>
    <p:sldId id="281" r:id="rId19"/>
    <p:sldId id="286" r:id="rId20"/>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599" autoAdjust="0"/>
  </p:normalViewPr>
  <p:slideViewPr>
    <p:cSldViewPr>
      <p:cViewPr varScale="1">
        <p:scale>
          <a:sx n="71" d="100"/>
          <a:sy n="71" d="100"/>
        </p:scale>
        <p:origin x="484" y="56"/>
      </p:cViewPr>
      <p:guideLst>
        <p:guide pos="3839"/>
        <p:guide orient="horz" pos="2160"/>
      </p:guideLst>
    </p:cSldViewPr>
  </p:slideViewPr>
  <p:notesTextViewPr>
    <p:cViewPr>
      <p:scale>
        <a:sx n="1" d="1"/>
        <a:sy n="1" d="1"/>
      </p:scale>
      <p:origin x="0" y="0"/>
    </p:cViewPr>
  </p:notesTextViewPr>
  <p:notesViewPr>
    <p:cSldViewPr showGuides="1">
      <p:cViewPr varScale="1">
        <p:scale>
          <a:sx n="52" d="100"/>
          <a:sy n="52" d="100"/>
        </p:scale>
        <p:origin x="2664" y="3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11/8/2016</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11/8/2016</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a:t>Click to edit Master title style</a:t>
            </a:r>
            <a:endParaRPr/>
          </a:p>
        </p:txBody>
      </p:sp>
      <p:grpSp>
        <p:nvGrpSpPr>
          <p:cNvPr id="256" name="line" descr="Line graphic"/>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grpSp>
        <p:nvGrpSpPr>
          <p:cNvPr id="7" name="line" descr="Line graphic"/>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11/8/2016</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1612" y="274639"/>
            <a:ext cx="1371600" cy="5901747"/>
          </a:xfrm>
        </p:spPr>
        <p:txBody>
          <a:bodyPr vert="eaVert"/>
          <a:lstStyle/>
          <a:p>
            <a:r>
              <a:rPr lang="en-US"/>
              <a:t>Click to edit Master title style</a:t>
            </a:r>
            <a:endParaRPr/>
          </a:p>
        </p:txBody>
      </p:sp>
      <p:grpSp>
        <p:nvGrpSpPr>
          <p:cNvPr id="7" name="line" descr="Line graphic"/>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hasCustomPrompt="1"/>
          </p:nvPr>
        </p:nvSpPr>
        <p:spPr>
          <a:xfrm>
            <a:off x="608012" y="277813"/>
            <a:ext cx="9144001" cy="5898573"/>
          </a:xfrm>
        </p:spPr>
        <p:txBody>
          <a:bodyPr vert="eaVert"/>
          <a:lstStyle>
            <a:lvl5pPr>
              <a:defRPr/>
            </a:lvl5pPr>
            <a:lvl6pPr marL="1261872" indent="0">
              <a:buNone/>
              <a:defRPr/>
            </a:lvl6pPr>
            <a:lvl7pPr>
              <a:defRPr/>
            </a:lvl7pPr>
            <a:lvl8pPr>
              <a:defRPr baseline="0"/>
            </a:lvl8pPr>
            <a:lvl9pPr>
              <a:defRPr baseline="0"/>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endParaRPr lang="en-US"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11/8/2016</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grpSp>
        <p:nvGrpSpPr>
          <p:cNvPr id="167" name="line" descr="Line graphic"/>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AFE8FB1-0A7A-443E-AAF7-31D4FA1AA312}" type="datetimeFigureOut">
              <a:rPr lang="en-US"/>
              <a:t>11/8/2016</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a:t>Click to edit Master title style</a:t>
            </a:r>
            <a:endParaRPr/>
          </a:p>
        </p:txBody>
      </p:sp>
      <p:grpSp>
        <p:nvGrpSpPr>
          <p:cNvPr id="255" name="line" descr="Line graphic"/>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11/8/2016</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grpSp>
        <p:nvGrpSpPr>
          <p:cNvPr id="158" name="line" descr="Line graphic"/>
          <p:cNvGrpSpPr/>
          <p:nvPr/>
        </p:nvGrpSpPr>
        <p:grpSpPr bwMode="invGray">
          <a:xfrm>
            <a:off x="1522413" y="1514475"/>
            <a:ext cx="10569575"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11/8/2016</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lvl1pPr>
              <a:defRPr/>
            </a:lvl1pPr>
          </a:lstStyle>
          <a:p>
            <a:r>
              <a:rPr lang="en-US"/>
              <a:t>Click to edit Master title style</a:t>
            </a:r>
            <a:endParaRPr/>
          </a:p>
        </p:txBody>
      </p:sp>
      <p:grpSp>
        <p:nvGrpSpPr>
          <p:cNvPr id="160" name="line" descr="Line graphic"/>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AFE8FB1-0A7A-443E-AAF7-31D4FA1AA312}" type="datetimeFigureOut">
              <a:rPr lang="en-US"/>
              <a:t>11/8/2016</a:t>
            </a:fld>
            <a:endParaRPr/>
          </a:p>
        </p:txBody>
      </p:sp>
      <p:sp>
        <p:nvSpPr>
          <p:cNvPr id="9" name="Slide Number Placeholder 8"/>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grpSp>
        <p:nvGrpSpPr>
          <p:cNvPr id="156" name="line" descr="Line graphic"/>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AFE8FB1-0A7A-443E-AAF7-31D4FA1AA312}" type="datetimeFigureOut">
              <a:rPr lang="en-US"/>
              <a:t>11/8/2016</a:t>
            </a:fld>
            <a:endParaRPr/>
          </a:p>
        </p:txBody>
      </p:sp>
      <p:sp>
        <p:nvSpPr>
          <p:cNvPr id="5" name="Slide Number Placeholder 4"/>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9AFE8FB1-0A7A-443E-AAF7-31D4FA1AA312}" type="datetimeFigureOut">
              <a:rPr lang="en-US"/>
              <a:t>11/8/2016</a:t>
            </a:fld>
            <a:endParaRPr/>
          </a:p>
        </p:txBody>
      </p:sp>
      <p:sp>
        <p:nvSpPr>
          <p:cNvPr id="4" name="Slide Number Placeholder 3"/>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615" name="frame" descr="Box graphic"/>
          <p:cNvGrpSpPr/>
          <p:nvPr/>
        </p:nvGrpSpPr>
        <p:grpSpPr bwMode="invGray">
          <a:xfrm>
            <a:off x="4417839" y="1630821"/>
            <a:ext cx="6291028"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11/8/2016</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grpSp>
        <p:nvGrpSpPr>
          <p:cNvPr id="614" name="frame" descr="Box graphic"/>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11/8/2016</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9AFE8FB1-0A7A-443E-AAF7-31D4FA1AA312}" type="datetimeFigureOut">
              <a:rPr lang="en-US" smtClean="0"/>
              <a:pPr/>
              <a:t>11/8/2016</a:t>
            </a:fld>
            <a:endParaRPr lang="en-US" dirty="0"/>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25BA54BD-C84D-46CE-8B72-31BFB26ABA43}" type="slidenum">
              <a:rPr lang="en-US" smtClean="0"/>
              <a:pPr/>
              <a:t>‹#›</a:t>
            </a:fld>
            <a:endParaRPr lang="en-US"/>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685800"/>
          </a:xfrm>
        </p:spPr>
        <p:txBody>
          <a:bodyPr/>
          <a:lstStyle/>
          <a:p>
            <a:r>
              <a:rPr lang="en-US" dirty="0"/>
              <a:t>Who are we?</a:t>
            </a:r>
          </a:p>
        </p:txBody>
      </p:sp>
      <p:sp>
        <p:nvSpPr>
          <p:cNvPr id="3" name="Subtitle 2"/>
          <p:cNvSpPr>
            <a:spLocks noGrp="1"/>
          </p:cNvSpPr>
          <p:nvPr>
            <p:ph type="subTitle" idx="1"/>
          </p:nvPr>
        </p:nvSpPr>
        <p:spPr>
          <a:xfrm>
            <a:off x="1522413" y="3048000"/>
            <a:ext cx="9143999" cy="3124200"/>
          </a:xfrm>
        </p:spPr>
        <p:txBody>
          <a:bodyPr>
            <a:noAutofit/>
          </a:bodyPr>
          <a:lstStyle/>
          <a:p>
            <a:r>
              <a:rPr lang="en-US" sz="3200" dirty="0"/>
              <a:t>Rural CIL with 8 counties that cover 3,903 square miles.</a:t>
            </a:r>
          </a:p>
          <a:p>
            <a:r>
              <a:rPr lang="en-US" sz="3200" dirty="0"/>
              <a:t>Population is 366,745 with a disability rate of 24%</a:t>
            </a:r>
          </a:p>
        </p:txBody>
      </p:sp>
    </p:spTree>
    <p:extLst>
      <p:ext uri="{BB962C8B-B14F-4D97-AF65-F5344CB8AC3E}">
        <p14:creationId xmlns:p14="http://schemas.microsoft.com/office/powerpoint/2010/main" val="71532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012" y="381000"/>
            <a:ext cx="9143998" cy="1020762"/>
          </a:xfrm>
        </p:spPr>
        <p:txBody>
          <a:bodyPr>
            <a:normAutofit/>
          </a:bodyPr>
          <a:lstStyle/>
          <a:p>
            <a:r>
              <a:rPr lang="en-US" sz="4400" dirty="0"/>
              <a:t>Multiple Agency Collaboration</a:t>
            </a:r>
          </a:p>
        </p:txBody>
      </p:sp>
      <p:sp>
        <p:nvSpPr>
          <p:cNvPr id="3" name="Content Placeholder 2"/>
          <p:cNvSpPr>
            <a:spLocks noGrp="1"/>
          </p:cNvSpPr>
          <p:nvPr>
            <p:ph idx="1"/>
          </p:nvPr>
        </p:nvSpPr>
        <p:spPr>
          <a:xfrm>
            <a:off x="1516275" y="1828800"/>
            <a:ext cx="9144000" cy="4267200"/>
          </a:xfrm>
        </p:spPr>
        <p:txBody>
          <a:bodyPr/>
          <a:lstStyle/>
          <a:p>
            <a:r>
              <a:rPr lang="en-US" sz="4400" dirty="0"/>
              <a:t>Remember focus is changing.</a:t>
            </a:r>
          </a:p>
          <a:p>
            <a:r>
              <a:rPr lang="en-US" sz="4400" dirty="0"/>
              <a:t>Coalitions</a:t>
            </a:r>
          </a:p>
          <a:p>
            <a:r>
              <a:rPr lang="en-US" sz="4400" dirty="0"/>
              <a:t>State Agencies</a:t>
            </a:r>
          </a:p>
          <a:p>
            <a:r>
              <a:rPr lang="en-US" sz="4400" dirty="0"/>
              <a:t>VR</a:t>
            </a:r>
          </a:p>
          <a:p>
            <a:r>
              <a:rPr lang="en-US" sz="4400" dirty="0"/>
              <a:t>Schools</a:t>
            </a:r>
          </a:p>
          <a:p>
            <a:pPr marL="0" indent="0">
              <a:buNone/>
            </a:pPr>
            <a:endParaRPr lang="en-US" dirty="0"/>
          </a:p>
        </p:txBody>
      </p:sp>
    </p:spTree>
    <p:extLst>
      <p:ext uri="{BB962C8B-B14F-4D97-AF65-F5344CB8AC3E}">
        <p14:creationId xmlns:p14="http://schemas.microsoft.com/office/powerpoint/2010/main" val="319678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dirty="0"/>
              <a:t>Funding</a:t>
            </a:r>
          </a:p>
        </p:txBody>
      </p:sp>
      <p:sp>
        <p:nvSpPr>
          <p:cNvPr id="3" name="Content Placeholder 2"/>
          <p:cNvSpPr>
            <a:spLocks noGrp="1"/>
          </p:cNvSpPr>
          <p:nvPr>
            <p:ph idx="1"/>
          </p:nvPr>
        </p:nvSpPr>
        <p:spPr/>
        <p:txBody>
          <a:bodyPr>
            <a:normAutofit/>
          </a:bodyPr>
          <a:lstStyle/>
          <a:p>
            <a:r>
              <a:rPr lang="en-US" sz="7200" dirty="0"/>
              <a:t>Grants</a:t>
            </a:r>
          </a:p>
          <a:p>
            <a:r>
              <a:rPr lang="en-US" sz="7200" dirty="0"/>
              <a:t>Private donations</a:t>
            </a:r>
          </a:p>
          <a:p>
            <a:r>
              <a:rPr lang="en-US" sz="7200" dirty="0"/>
              <a:t>Fundraising</a:t>
            </a:r>
          </a:p>
        </p:txBody>
      </p:sp>
    </p:spTree>
    <p:extLst>
      <p:ext uri="{BB962C8B-B14F-4D97-AF65-F5344CB8AC3E}">
        <p14:creationId xmlns:p14="http://schemas.microsoft.com/office/powerpoint/2010/main" val="232772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274638"/>
            <a:ext cx="9982200" cy="1020762"/>
          </a:xfrm>
        </p:spPr>
        <p:txBody>
          <a:bodyPr/>
          <a:lstStyle/>
          <a:p>
            <a:pPr algn="ctr"/>
            <a:r>
              <a:rPr lang="en-US" dirty="0"/>
              <a:t>We give our time, treasures, and talents.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2589212" y="1828800"/>
            <a:ext cx="5943600" cy="4457700"/>
          </a:xfrm>
          <a:prstGeom prst="rect">
            <a:avLst/>
          </a:prstGeom>
          <a:ln w="228600" cap="sq" cmpd="thickThin">
            <a:solidFill>
              <a:schemeClr val="accent1"/>
            </a:solidFill>
            <a:prstDash val="solid"/>
            <a:miter lim="800000"/>
          </a:ln>
          <a:effectLst>
            <a:innerShdw blurRad="76200">
              <a:srgbClr val="000000"/>
            </a:innerShdw>
          </a:effectLst>
        </p:spPr>
      </p:pic>
    </p:spTree>
    <p:extLst>
      <p:ext uri="{BB962C8B-B14F-4D97-AF65-F5344CB8AC3E}">
        <p14:creationId xmlns:p14="http://schemas.microsoft.com/office/powerpoint/2010/main" val="288714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274638"/>
            <a:ext cx="11430000" cy="1020762"/>
          </a:xfrm>
        </p:spPr>
        <p:txBody>
          <a:bodyPr/>
          <a:lstStyle/>
          <a:p>
            <a:pPr algn="ctr"/>
            <a:r>
              <a:rPr lang="en-US" dirty="0"/>
              <a:t>We are creative, industrious, and cost effective.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760412" y="1790700"/>
            <a:ext cx="5867400" cy="4400550"/>
          </a:xfrm>
          <a:prstGeom prst="rect">
            <a:avLst/>
          </a:prstGeom>
          <a:ln w="228600" cap="sq" cmpd="thickThin">
            <a:solidFill>
              <a:srgbClr val="00B0F0"/>
            </a:solidFill>
            <a:prstDash val="solid"/>
            <a:miter lim="800000"/>
          </a:ln>
          <a:effectLst>
            <a:innerShdw blurRad="76200">
              <a:srgbClr val="000000"/>
            </a:innerShdw>
          </a:effectLst>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94612" y="1939925"/>
            <a:ext cx="3124200" cy="4165600"/>
          </a:xfrm>
          <a:prstGeom prst="rect">
            <a:avLst/>
          </a:prstGeom>
          <a:ln w="228600" cap="sq" cmpd="thickThin">
            <a:solidFill>
              <a:srgbClr val="00B0F0"/>
            </a:solidFill>
            <a:prstDash val="solid"/>
            <a:miter lim="800000"/>
          </a:ln>
          <a:effectLst>
            <a:innerShdw blurRad="76200">
              <a:srgbClr val="000000"/>
            </a:innerShdw>
          </a:effectLst>
        </p:spPr>
      </p:pic>
    </p:spTree>
    <p:extLst>
      <p:ext uri="{BB962C8B-B14F-4D97-AF65-F5344CB8AC3E}">
        <p14:creationId xmlns:p14="http://schemas.microsoft.com/office/powerpoint/2010/main" val="29775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Consumer Involvement </a:t>
            </a:r>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301346" y="1905000"/>
            <a:ext cx="7586133" cy="4267200"/>
          </a:xfrm>
          <a:prstGeom prst="rect">
            <a:avLst/>
          </a:prstGeom>
          <a:ln w="228600" cap="sq" cmpd="thickThin">
            <a:solidFill>
              <a:srgbClr val="00B0F0"/>
            </a:solidFill>
            <a:prstDash val="solid"/>
            <a:miter lim="800000"/>
          </a:ln>
          <a:effectLst>
            <a:innerShdw blurRad="76200">
              <a:srgbClr val="000000"/>
            </a:innerShdw>
          </a:effectLst>
        </p:spPr>
      </p:pic>
    </p:spTree>
    <p:extLst>
      <p:ext uri="{BB962C8B-B14F-4D97-AF65-F5344CB8AC3E}">
        <p14:creationId xmlns:p14="http://schemas.microsoft.com/office/powerpoint/2010/main" val="2357562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t>Manpower</a:t>
            </a:r>
          </a:p>
        </p:txBody>
      </p:sp>
      <p:sp>
        <p:nvSpPr>
          <p:cNvPr id="3" name="Content Placeholder 2"/>
          <p:cNvSpPr>
            <a:spLocks noGrp="1"/>
          </p:cNvSpPr>
          <p:nvPr>
            <p:ph idx="1"/>
          </p:nvPr>
        </p:nvSpPr>
        <p:spPr/>
        <p:txBody>
          <a:bodyPr>
            <a:normAutofit/>
          </a:bodyPr>
          <a:lstStyle/>
          <a:p>
            <a:r>
              <a:rPr lang="en-US" sz="4400" dirty="0"/>
              <a:t>Blueprint needs to fit manpower</a:t>
            </a:r>
          </a:p>
          <a:p>
            <a:r>
              <a:rPr lang="en-US" sz="4400" dirty="0"/>
              <a:t>Utilize volunteers</a:t>
            </a:r>
          </a:p>
          <a:p>
            <a:r>
              <a:rPr lang="en-US" sz="4400" dirty="0"/>
              <a:t>Utilize the community</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56612" y="3283880"/>
            <a:ext cx="3136107" cy="3196032"/>
          </a:xfrm>
          <a:prstGeom prst="rect">
            <a:avLst/>
          </a:prstGeom>
          <a:ln w="228600" cap="sq" cmpd="thickThin">
            <a:solidFill>
              <a:srgbClr val="00B0F0"/>
            </a:solidFill>
            <a:prstDash val="solid"/>
            <a:miter lim="800000"/>
          </a:ln>
          <a:effectLst>
            <a:innerShdw blurRad="76200">
              <a:srgbClr val="000000"/>
            </a:innerShdw>
          </a:effectLst>
        </p:spPr>
      </p:pic>
    </p:spTree>
    <p:extLst>
      <p:ext uri="{BB962C8B-B14F-4D97-AF65-F5344CB8AC3E}">
        <p14:creationId xmlns:p14="http://schemas.microsoft.com/office/powerpoint/2010/main" val="379952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t>Plan</a:t>
            </a:r>
          </a:p>
        </p:txBody>
      </p:sp>
      <p:sp>
        <p:nvSpPr>
          <p:cNvPr id="3" name="Content Placeholder 2"/>
          <p:cNvSpPr>
            <a:spLocks noGrp="1"/>
          </p:cNvSpPr>
          <p:nvPr>
            <p:ph idx="1"/>
          </p:nvPr>
        </p:nvSpPr>
        <p:spPr/>
        <p:txBody>
          <a:bodyPr>
            <a:normAutofit lnSpcReduction="10000"/>
          </a:bodyPr>
          <a:lstStyle/>
          <a:p>
            <a:r>
              <a:rPr lang="en-US" sz="4400" dirty="0"/>
              <a:t>TARP’s mission was to get into the schools</a:t>
            </a:r>
          </a:p>
          <a:p>
            <a:r>
              <a:rPr lang="en-US" sz="4400" dirty="0"/>
              <a:t>Collaboration </a:t>
            </a:r>
          </a:p>
          <a:p>
            <a:r>
              <a:rPr lang="en-US" sz="4400" dirty="0"/>
              <a:t>Curriculum</a:t>
            </a:r>
          </a:p>
          <a:p>
            <a:r>
              <a:rPr lang="en-US" sz="4400" dirty="0"/>
              <a:t>Funding</a:t>
            </a:r>
          </a:p>
          <a:p>
            <a:r>
              <a:rPr lang="en-US" sz="4400" dirty="0"/>
              <a:t>Community involvement</a:t>
            </a:r>
          </a:p>
          <a:p>
            <a:endParaRPr lang="en-US"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47012" y="3011805"/>
            <a:ext cx="3733800" cy="2053590"/>
          </a:xfrm>
          <a:prstGeom prst="rect">
            <a:avLst/>
          </a:prstGeom>
          <a:ln w="228600" cap="sq" cmpd="thickThin">
            <a:solidFill>
              <a:srgbClr val="00B0F0"/>
            </a:solidFill>
            <a:prstDash val="solid"/>
            <a:miter lim="800000"/>
          </a:ln>
          <a:effectLst>
            <a:innerShdw blurRad="76200">
              <a:srgbClr val="000000"/>
            </a:innerShdw>
          </a:effectLst>
        </p:spPr>
      </p:pic>
    </p:spTree>
    <p:extLst>
      <p:ext uri="{BB962C8B-B14F-4D97-AF65-F5344CB8AC3E}">
        <p14:creationId xmlns:p14="http://schemas.microsoft.com/office/powerpoint/2010/main" val="1874014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PLUG our curriculum RAMP CIL</a:t>
            </a: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2812" y="1932709"/>
            <a:ext cx="2659738" cy="4386640"/>
          </a:xfrm>
          <a:prstGeom prst="rect">
            <a:avLst/>
          </a:prstGeom>
          <a:ln w="228600" cap="sq" cmpd="thickThin">
            <a:solidFill>
              <a:schemeClr val="accent5"/>
            </a:solidFill>
            <a:prstDash val="solid"/>
            <a:miter lim="800000"/>
          </a:ln>
          <a:effectLst>
            <a:innerShdw blurRad="76200">
              <a:srgbClr val="000000"/>
            </a:innerShdw>
          </a:effectLst>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59551" y="1943602"/>
            <a:ext cx="2510060" cy="4375747"/>
          </a:xfrm>
          <a:prstGeom prst="rect">
            <a:avLst/>
          </a:prstGeom>
          <a:ln w="228600" cap="sq" cmpd="thickThin">
            <a:solidFill>
              <a:schemeClr val="accent5"/>
            </a:solidFill>
            <a:prstDash val="solid"/>
            <a:miter lim="800000"/>
          </a:ln>
          <a:effectLst>
            <a:innerShdw blurRad="76200">
              <a:srgbClr val="000000"/>
            </a:innerShdw>
          </a:effectLst>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456612" y="1936674"/>
            <a:ext cx="2971208" cy="4365858"/>
          </a:xfrm>
          <a:prstGeom prst="rect">
            <a:avLst/>
          </a:prstGeom>
          <a:ln w="228600" cap="sq" cmpd="thickThin">
            <a:solidFill>
              <a:schemeClr val="accent5"/>
            </a:solidFill>
            <a:prstDash val="solid"/>
            <a:miter lim="800000"/>
          </a:ln>
          <a:effectLst>
            <a:innerShdw blurRad="76200">
              <a:srgbClr val="000000"/>
            </a:innerShdw>
          </a:effectLst>
        </p:spPr>
      </p:pic>
    </p:spTree>
    <p:extLst>
      <p:ext uri="{BB962C8B-B14F-4D97-AF65-F5344CB8AC3E}">
        <p14:creationId xmlns:p14="http://schemas.microsoft.com/office/powerpoint/2010/main" val="220449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228600"/>
            <a:ext cx="9143998" cy="1020762"/>
          </a:xfrm>
        </p:spPr>
        <p:txBody>
          <a:bodyPr>
            <a:normAutofit/>
          </a:bodyPr>
          <a:lstStyle/>
          <a:p>
            <a:pPr algn="ctr"/>
            <a:r>
              <a:rPr lang="en-US" sz="4400" dirty="0"/>
              <a:t>Workshop Time</a:t>
            </a:r>
          </a:p>
        </p:txBody>
      </p:sp>
      <p:sp>
        <p:nvSpPr>
          <p:cNvPr id="3" name="Content Placeholder 2"/>
          <p:cNvSpPr>
            <a:spLocks noGrp="1"/>
          </p:cNvSpPr>
          <p:nvPr>
            <p:ph idx="1"/>
          </p:nvPr>
        </p:nvSpPr>
        <p:spPr/>
        <p:txBody>
          <a:bodyPr/>
          <a:lstStyle/>
          <a:p>
            <a:r>
              <a:rPr lang="en-US" sz="3600" dirty="0"/>
              <a:t>Obstacles you are facing with Youth Transitions</a:t>
            </a:r>
          </a:p>
          <a:p>
            <a:r>
              <a:rPr lang="en-US" sz="3600" dirty="0"/>
              <a:t>Obstacles with multiple agency interaction </a:t>
            </a:r>
          </a:p>
          <a:p>
            <a:r>
              <a:rPr lang="en-US" sz="3600" dirty="0"/>
              <a:t>Obstacles with funding</a:t>
            </a:r>
          </a:p>
          <a:p>
            <a:r>
              <a:rPr lang="en-US" sz="3600" dirty="0"/>
              <a:t>Obstacles in CIL manpower and blueprints</a:t>
            </a:r>
          </a:p>
        </p:txBody>
      </p:sp>
    </p:spTree>
    <p:extLst>
      <p:ext uri="{BB962C8B-B14F-4D97-AF65-F5344CB8AC3E}">
        <p14:creationId xmlns:p14="http://schemas.microsoft.com/office/powerpoint/2010/main" val="3126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need to come together.</a:t>
            </a: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2741612" y="2514600"/>
            <a:ext cx="6399213" cy="2862322"/>
          </a:xfrm>
          <a:prstGeom prst="rect">
            <a:avLst/>
          </a:prstGeom>
        </p:spPr>
        <p:txBody>
          <a:bodyPr wrap="square">
            <a:spAutoFit/>
          </a:bodyPr>
          <a:lstStyle/>
          <a:p>
            <a:r>
              <a:rPr lang="en-US" sz="3600" dirty="0"/>
              <a:t>Rural CIL with 8 counties that cover 3,903 square miles.</a:t>
            </a:r>
          </a:p>
          <a:p>
            <a:r>
              <a:rPr lang="en-US" sz="3600" dirty="0"/>
              <a:t>Population is 366,745 with a disability rate of 24%</a:t>
            </a:r>
          </a:p>
          <a:p>
            <a:r>
              <a:rPr lang="en-US" sz="3600" dirty="0"/>
              <a:t>88,018 people in our area.</a:t>
            </a:r>
          </a:p>
        </p:txBody>
      </p:sp>
    </p:spTree>
    <p:extLst>
      <p:ext uri="{BB962C8B-B14F-4D97-AF65-F5344CB8AC3E}">
        <p14:creationId xmlns:p14="http://schemas.microsoft.com/office/powerpoint/2010/main" val="3030339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Youth Transitions: The Secret to Getting Ahead is Getting Started.</a:t>
            </a:r>
          </a:p>
        </p:txBody>
      </p:sp>
      <p:sp>
        <p:nvSpPr>
          <p:cNvPr id="3" name="Subtitle 2"/>
          <p:cNvSpPr>
            <a:spLocks noGrp="1"/>
          </p:cNvSpPr>
          <p:nvPr>
            <p:ph type="subTitle" idx="1"/>
          </p:nvPr>
        </p:nvSpPr>
        <p:spPr/>
        <p:txBody>
          <a:bodyPr/>
          <a:lstStyle/>
          <a:p>
            <a:r>
              <a:rPr lang="en-US" dirty="0"/>
              <a:t>Expanding CIL Capacity with Youth Transition Services</a:t>
            </a:r>
          </a:p>
        </p:txBody>
      </p:sp>
      <p:pic>
        <p:nvPicPr>
          <p:cNvPr id="6" name="Picture 5"/>
          <p:cNvPicPr>
            <a:picLocks noChangeAspect="1"/>
          </p:cNvPicPr>
          <p:nvPr/>
        </p:nvPicPr>
        <p:blipFill>
          <a:blip r:embed="rId2" cstate="email">
            <a:extLst>
              <a:ext uri="{BEBA8EAE-BF5A-486C-A8C5-ECC9F3942E4B}">
                <a14:imgProps xmlns:a14="http://schemas.microsoft.com/office/drawing/2010/main">
                  <a14:imgLayer r:embed="rId3">
                    <a14:imgEffect>
                      <a14:artisticGlowEdges/>
                    </a14:imgEffect>
                  </a14:imgLayer>
                </a14:imgProps>
              </a:ext>
              <a:ext uri="{28A0092B-C50C-407E-A947-70E740481C1C}">
                <a14:useLocalDpi xmlns:a14="http://schemas.microsoft.com/office/drawing/2010/main"/>
              </a:ext>
            </a:extLst>
          </a:blip>
          <a:stretch>
            <a:fillRect/>
          </a:stretch>
        </p:blipFill>
        <p:spPr>
          <a:xfrm>
            <a:off x="4341812" y="429080"/>
            <a:ext cx="2755905" cy="1885039"/>
          </a:xfrm>
          <a:prstGeom prst="rect">
            <a:avLst/>
          </a:prstGeom>
        </p:spPr>
      </p:pic>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08012" y="274638"/>
            <a:ext cx="10896600" cy="1020762"/>
          </a:xfrm>
        </p:spPr>
        <p:txBody>
          <a:bodyPr>
            <a:noAutofit/>
          </a:bodyPr>
          <a:lstStyle/>
          <a:p>
            <a:pPr algn="ctr"/>
            <a:r>
              <a:rPr lang="en-US" sz="4000" dirty="0"/>
              <a:t>Youth Transitions</a:t>
            </a:r>
          </a:p>
        </p:txBody>
      </p:sp>
      <p:sp>
        <p:nvSpPr>
          <p:cNvPr id="14" name="Content Placeholder 13"/>
          <p:cNvSpPr>
            <a:spLocks noGrp="1"/>
          </p:cNvSpPr>
          <p:nvPr>
            <p:ph idx="1"/>
          </p:nvPr>
        </p:nvSpPr>
        <p:spPr>
          <a:xfrm>
            <a:off x="1484312" y="1752600"/>
            <a:ext cx="9144000" cy="4267200"/>
          </a:xfrm>
        </p:spPr>
        <p:txBody>
          <a:bodyPr>
            <a:normAutofit/>
          </a:bodyPr>
          <a:lstStyle/>
          <a:p>
            <a:r>
              <a:rPr lang="en-US" sz="3200" dirty="0"/>
              <a:t>CIL’s are to aid in facilitating  the transition of youth who are individuals with significant disabilities who are eligible for individualized education programs, and who have or will complete their secondary education or otherwise left school, to postsecondary life</a:t>
            </a:r>
            <a:r>
              <a:rPr lang="en-US" dirty="0"/>
              <a:t>.</a:t>
            </a:r>
          </a:p>
          <a:p>
            <a:endParaRPr lang="en-US" sz="2800" dirty="0"/>
          </a:p>
        </p:txBody>
      </p:sp>
      <p:pic>
        <p:nvPicPr>
          <p:cNvPr id="3" name="Picture 2"/>
          <p:cNvPicPr>
            <a:picLocks noChangeAspect="1"/>
          </p:cNvPicPr>
          <p:nvPr/>
        </p:nvPicPr>
        <p:blipFill>
          <a:blip r:embed="rId2" cstate="email">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8075612" y="4724400"/>
            <a:ext cx="3810000" cy="1953246"/>
          </a:xfrm>
          <a:prstGeom prst="rect">
            <a:avLst/>
          </a:prstGeom>
        </p:spPr>
      </p:pic>
      <p:sp>
        <p:nvSpPr>
          <p:cNvPr id="4" name="TextBox 3"/>
          <p:cNvSpPr txBox="1"/>
          <p:nvPr/>
        </p:nvSpPr>
        <p:spPr>
          <a:xfrm>
            <a:off x="8685212" y="4695092"/>
            <a:ext cx="2971800" cy="701731"/>
          </a:xfrm>
          <a:prstGeom prst="rect">
            <a:avLst/>
          </a:prstGeom>
          <a:noFill/>
        </p:spPr>
        <p:txBody>
          <a:bodyPr wrap="square" rtlCol="0">
            <a:spAutoFit/>
          </a:bodyPr>
          <a:lstStyle/>
          <a:p>
            <a:pPr algn="ctr">
              <a:lnSpc>
                <a:spcPct val="90000"/>
              </a:lnSpc>
            </a:pPr>
            <a:r>
              <a:rPr lang="en-US" sz="4400" b="1" i="1" u="sng" dirty="0">
                <a:solidFill>
                  <a:srgbClr val="FFFF00"/>
                </a:solidFill>
              </a:rPr>
              <a:t>It’s my</a:t>
            </a:r>
          </a:p>
        </p:txBody>
      </p:sp>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Where do CIL’s fit in?</a:t>
            </a:r>
          </a:p>
        </p:txBody>
      </p:sp>
      <p:sp>
        <p:nvSpPr>
          <p:cNvPr id="3" name="Content Placeholder 2"/>
          <p:cNvSpPr>
            <a:spLocks noGrp="1"/>
          </p:cNvSpPr>
          <p:nvPr>
            <p:ph idx="1"/>
          </p:nvPr>
        </p:nvSpPr>
        <p:spPr/>
        <p:txBody>
          <a:bodyPr>
            <a:normAutofit/>
          </a:bodyPr>
          <a:lstStyle/>
          <a:p>
            <a:pPr marL="0" indent="0">
              <a:buNone/>
            </a:pPr>
            <a:r>
              <a:rPr lang="en-US" sz="3200" dirty="0"/>
              <a:t>Centers for independent living are unique in their abilities to ensure the successful transition of young adults with disabilities. </a:t>
            </a:r>
          </a:p>
          <a:p>
            <a:r>
              <a:rPr lang="en-US" sz="3200" dirty="0"/>
              <a:t>The ideas of youth transitions match our philosophy.</a:t>
            </a:r>
          </a:p>
          <a:p>
            <a:r>
              <a:rPr lang="en-US" sz="3200" dirty="0"/>
              <a:t>Post secondary life is what we help people battle everyday. </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942512" y="5486400"/>
            <a:ext cx="1447800" cy="1085850"/>
          </a:xfrm>
          <a:prstGeom prst="rect">
            <a:avLst/>
          </a:prstGeom>
          <a:ln w="228600" cap="sq" cmpd="thickThin">
            <a:solidFill>
              <a:srgbClr val="00B0F0"/>
            </a:solidFill>
            <a:prstDash val="solid"/>
            <a:miter lim="800000"/>
          </a:ln>
          <a:effectLst>
            <a:innerShdw blurRad="76200">
              <a:srgbClr val="000000"/>
            </a:innerShdw>
          </a:effectLst>
        </p:spPr>
      </p:pic>
    </p:spTree>
    <p:extLst>
      <p:ext uri="{BB962C8B-B14F-4D97-AF65-F5344CB8AC3E}">
        <p14:creationId xmlns:p14="http://schemas.microsoft.com/office/powerpoint/2010/main" val="54043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2" y="228600"/>
            <a:ext cx="9143998" cy="1020762"/>
          </a:xfrm>
        </p:spPr>
        <p:txBody>
          <a:bodyPr/>
          <a:lstStyle/>
          <a:p>
            <a:pPr algn="ctr"/>
            <a:r>
              <a:rPr lang="en-US" dirty="0"/>
              <a:t>This should be easy right???</a:t>
            </a:r>
          </a:p>
        </p:txBody>
      </p:sp>
      <p:sp>
        <p:nvSpPr>
          <p:cNvPr id="3" name="Content Placeholder 2"/>
          <p:cNvSpPr>
            <a:spLocks noGrp="1"/>
          </p:cNvSpPr>
          <p:nvPr>
            <p:ph idx="1"/>
          </p:nvPr>
        </p:nvSpPr>
        <p:spPr/>
        <p:txBody>
          <a:bodyPr/>
          <a:lstStyle/>
          <a:p>
            <a:r>
              <a:rPr lang="en-US" sz="3200" dirty="0"/>
              <a:t>There are MULTIPLE agencies that all have a part and aid in youth transitions.</a:t>
            </a:r>
          </a:p>
          <a:p>
            <a:endParaRPr lang="en-US" sz="3200" dirty="0"/>
          </a:p>
          <a:p>
            <a:r>
              <a:rPr lang="en-US" sz="3200" dirty="0"/>
              <a:t>SO WHAT COULD GO WRONG???</a:t>
            </a:r>
          </a:p>
          <a:p>
            <a:endParaRPr lang="en-US" sz="3200" dirty="0"/>
          </a:p>
          <a:p>
            <a:r>
              <a:rPr lang="en-US" sz="3200" b="1" i="1" dirty="0">
                <a:solidFill>
                  <a:srgbClr val="FFFF00"/>
                </a:solidFill>
              </a:rPr>
              <a:t>There are MULTIPLE agencies that all have a part and aid in youth transitions.</a:t>
            </a:r>
          </a:p>
          <a:p>
            <a:endParaRPr lang="en-US"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94813" y="2819401"/>
            <a:ext cx="1752600" cy="1912508"/>
          </a:xfrm>
          <a:prstGeom prst="rect">
            <a:avLst/>
          </a:prstGeom>
          <a:ln w="228600" cap="sq" cmpd="thickThin">
            <a:solidFill>
              <a:srgbClr val="00B0F0"/>
            </a:solidFill>
            <a:prstDash val="solid"/>
            <a:miter lim="800000"/>
          </a:ln>
          <a:effectLst>
            <a:innerShdw blurRad="76200">
              <a:srgbClr val="000000"/>
            </a:innerShdw>
          </a:effectLst>
        </p:spPr>
      </p:pic>
    </p:spTree>
    <p:extLst>
      <p:ext uri="{BB962C8B-B14F-4D97-AF65-F5344CB8AC3E}">
        <p14:creationId xmlns:p14="http://schemas.microsoft.com/office/powerpoint/2010/main" val="325691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CIL’s Role</a:t>
            </a:r>
          </a:p>
        </p:txBody>
      </p:sp>
      <p:sp>
        <p:nvSpPr>
          <p:cNvPr id="3" name="Content Placeholder 2"/>
          <p:cNvSpPr>
            <a:spLocks noGrp="1"/>
          </p:cNvSpPr>
          <p:nvPr>
            <p:ph idx="1"/>
          </p:nvPr>
        </p:nvSpPr>
        <p:spPr/>
        <p:txBody>
          <a:bodyPr>
            <a:normAutofit/>
          </a:bodyPr>
          <a:lstStyle/>
          <a:p>
            <a:r>
              <a:rPr lang="en-US" sz="3600" dirty="0"/>
              <a:t>Youth Centered and Youth Tooled</a:t>
            </a:r>
          </a:p>
          <a:p>
            <a:r>
              <a:rPr lang="en-US" sz="3600" dirty="0"/>
              <a:t>Transition plans or blueprints need to match the individuals desires to help them gain the skills and build the relationships necessary for their goals.</a:t>
            </a:r>
          </a:p>
        </p:txBody>
      </p:sp>
      <p:pic>
        <p:nvPicPr>
          <p:cNvPr id="5" name="Picture 4"/>
          <p:cNvPicPr>
            <a:picLocks noChangeAspect="1"/>
          </p:cNvPicPr>
          <p:nvPr/>
        </p:nvPicPr>
        <p:blipFill>
          <a:blip r:embed="rId2"/>
          <a:stretch>
            <a:fillRect/>
          </a:stretch>
        </p:blipFill>
        <p:spPr>
          <a:xfrm>
            <a:off x="7609535" y="4619358"/>
            <a:ext cx="3112396" cy="1755187"/>
          </a:xfrm>
          <a:prstGeom prst="rect">
            <a:avLst/>
          </a:prstGeom>
          <a:ln w="228600" cap="sq" cmpd="thickThin">
            <a:solidFill>
              <a:srgbClr val="00B0F0"/>
            </a:solidFill>
            <a:prstDash val="solid"/>
            <a:miter lim="800000"/>
          </a:ln>
          <a:effectLst>
            <a:innerShdw blurRad="76200">
              <a:srgbClr val="000000"/>
            </a:innerShdw>
          </a:effectLst>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99012" y="4619358"/>
            <a:ext cx="1685273" cy="1738774"/>
          </a:xfrm>
          <a:prstGeom prst="rect">
            <a:avLst/>
          </a:prstGeom>
          <a:ln w="228600" cap="sq" cmpd="thickThin">
            <a:solidFill>
              <a:srgbClr val="00B0F0"/>
            </a:solidFill>
            <a:prstDash val="solid"/>
            <a:miter lim="800000"/>
          </a:ln>
          <a:effectLst>
            <a:innerShdw blurRad="76200">
              <a:srgbClr val="000000"/>
            </a:innerShdw>
          </a:effectLst>
        </p:spPr>
      </p:pic>
    </p:spTree>
    <p:extLst>
      <p:ext uri="{BB962C8B-B14F-4D97-AF65-F5344CB8AC3E}">
        <p14:creationId xmlns:p14="http://schemas.microsoft.com/office/powerpoint/2010/main" val="69489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a:t>CIL Obstacles</a:t>
            </a:r>
          </a:p>
        </p:txBody>
      </p:sp>
      <p:sp>
        <p:nvSpPr>
          <p:cNvPr id="3" name="Content Placeholder 2"/>
          <p:cNvSpPr>
            <a:spLocks noGrp="1"/>
          </p:cNvSpPr>
          <p:nvPr>
            <p:ph idx="1"/>
          </p:nvPr>
        </p:nvSpPr>
        <p:spPr/>
        <p:txBody>
          <a:bodyPr>
            <a:normAutofit fontScale="92500" lnSpcReduction="20000"/>
          </a:bodyPr>
          <a:lstStyle/>
          <a:p>
            <a:r>
              <a:rPr lang="en-US" sz="4800" dirty="0"/>
              <a:t>Starting Point</a:t>
            </a:r>
          </a:p>
          <a:p>
            <a:r>
              <a:rPr lang="en-US" sz="4800" dirty="0"/>
              <a:t>Outreach</a:t>
            </a:r>
          </a:p>
          <a:p>
            <a:r>
              <a:rPr lang="en-US" sz="4800" dirty="0"/>
              <a:t>Multiple Agency Nightmares</a:t>
            </a:r>
          </a:p>
          <a:p>
            <a:r>
              <a:rPr lang="en-US" sz="4800" dirty="0"/>
              <a:t>Funding</a:t>
            </a:r>
          </a:p>
          <a:p>
            <a:r>
              <a:rPr lang="en-US" sz="4800" dirty="0"/>
              <a:t>Manpower</a:t>
            </a:r>
          </a:p>
          <a:p>
            <a:r>
              <a:rPr lang="en-US" sz="4800" dirty="0"/>
              <a:t>Plan</a:t>
            </a:r>
          </a:p>
          <a:p>
            <a:endParaRPr lang="en-US" dirty="0"/>
          </a:p>
        </p:txBody>
      </p:sp>
    </p:spTree>
    <p:extLst>
      <p:ext uri="{BB962C8B-B14F-4D97-AF65-F5344CB8AC3E}">
        <p14:creationId xmlns:p14="http://schemas.microsoft.com/office/powerpoint/2010/main" val="290643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t>Starting Point</a:t>
            </a:r>
          </a:p>
        </p:txBody>
      </p:sp>
      <p:sp>
        <p:nvSpPr>
          <p:cNvPr id="3" name="Content Placeholder 2"/>
          <p:cNvSpPr>
            <a:spLocks noGrp="1"/>
          </p:cNvSpPr>
          <p:nvPr>
            <p:ph idx="1"/>
          </p:nvPr>
        </p:nvSpPr>
        <p:spPr/>
        <p:txBody>
          <a:bodyPr>
            <a:normAutofit lnSpcReduction="10000"/>
          </a:bodyPr>
          <a:lstStyle/>
          <a:p>
            <a:r>
              <a:rPr lang="en-US" sz="4400" dirty="0"/>
              <a:t>What is your individual CIL’s mission in Youth Transitions?</a:t>
            </a:r>
          </a:p>
          <a:p>
            <a:r>
              <a:rPr lang="en-US" sz="4400" dirty="0"/>
              <a:t>Blueprint or plan; perhaps mission!</a:t>
            </a:r>
          </a:p>
          <a:p>
            <a:r>
              <a:rPr lang="en-US" sz="4400" dirty="0"/>
              <a:t>Leader</a:t>
            </a:r>
          </a:p>
          <a:p>
            <a:r>
              <a:rPr lang="en-US" sz="4400" dirty="0"/>
              <a:t>Delegate</a:t>
            </a:r>
          </a:p>
          <a:p>
            <a:r>
              <a:rPr lang="en-US" sz="4400" dirty="0"/>
              <a:t>Gather Intelligence</a:t>
            </a:r>
          </a:p>
          <a:p>
            <a:endParaRPr lang="en-US" sz="4400" dirty="0"/>
          </a:p>
          <a:p>
            <a:endParaRPr lang="en-US" sz="3200" dirty="0"/>
          </a:p>
          <a:p>
            <a:endParaRPr lang="en-US" sz="3200" dirty="0"/>
          </a:p>
        </p:txBody>
      </p:sp>
    </p:spTree>
    <p:extLst>
      <p:ext uri="{BB962C8B-B14F-4D97-AF65-F5344CB8AC3E}">
        <p14:creationId xmlns:p14="http://schemas.microsoft.com/office/powerpoint/2010/main" val="1090073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t>Outreach</a:t>
            </a:r>
          </a:p>
        </p:txBody>
      </p:sp>
      <p:sp>
        <p:nvSpPr>
          <p:cNvPr id="3" name="Content Placeholder 2"/>
          <p:cNvSpPr>
            <a:spLocks noGrp="1"/>
          </p:cNvSpPr>
          <p:nvPr>
            <p:ph idx="1"/>
          </p:nvPr>
        </p:nvSpPr>
        <p:spPr>
          <a:xfrm>
            <a:off x="303212" y="1905000"/>
            <a:ext cx="8839200" cy="4267200"/>
          </a:xfrm>
        </p:spPr>
        <p:txBody>
          <a:bodyPr/>
          <a:lstStyle/>
          <a:p>
            <a:r>
              <a:rPr lang="en-US" sz="3200" dirty="0"/>
              <a:t>Recreational Activities birth stars.</a:t>
            </a:r>
          </a:p>
          <a:p>
            <a:r>
              <a:rPr lang="en-US" sz="3200" dirty="0"/>
              <a:t>Collaborate with other agencies and coalitions.</a:t>
            </a:r>
          </a:p>
          <a:p>
            <a:r>
              <a:rPr lang="en-US" sz="3200" dirty="0"/>
              <a:t>Join forces with the schools.</a:t>
            </a:r>
          </a:p>
          <a:p>
            <a:r>
              <a:rPr lang="en-US" sz="3200" dirty="0"/>
              <a:t>Design flyers for public places.</a:t>
            </a:r>
          </a:p>
          <a:p>
            <a:r>
              <a:rPr lang="en-US" sz="3200" dirty="0"/>
              <a:t>Get involved with the community</a:t>
            </a:r>
            <a:r>
              <a:rPr lang="en-US" sz="3600" dirty="0"/>
              <a:t>.</a:t>
            </a:r>
          </a:p>
          <a:p>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9218612" y="381000"/>
            <a:ext cx="2686050" cy="3581400"/>
          </a:xfrm>
          <a:prstGeom prst="rect">
            <a:avLst/>
          </a:prstGeom>
          <a:ln w="228600" cap="sq" cmpd="thickThin">
            <a:solidFill>
              <a:srgbClr val="00B0F0"/>
            </a:solidFill>
            <a:prstDash val="solid"/>
            <a:miter lim="800000"/>
          </a:ln>
          <a:effectLst>
            <a:innerShdw blurRad="76200">
              <a:srgbClr val="000000"/>
            </a:innerShdw>
          </a:effectLst>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529" y="3581400"/>
            <a:ext cx="3522133" cy="1981200"/>
          </a:xfrm>
          <a:prstGeom prst="rect">
            <a:avLst/>
          </a:prstGeom>
          <a:ln w="228600" cap="sq" cmpd="thickThin">
            <a:solidFill>
              <a:srgbClr val="00B0F0"/>
            </a:solidFill>
            <a:prstDash val="solid"/>
            <a:miter lim="800000"/>
          </a:ln>
          <a:effectLst>
            <a:innerShdw blurRad="76200">
              <a:srgbClr val="000000"/>
            </a:innerShdw>
          </a:effectLst>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80212" y="4837272"/>
            <a:ext cx="1815616" cy="1639728"/>
          </a:xfrm>
          <a:prstGeom prst="rect">
            <a:avLst/>
          </a:prstGeom>
          <a:ln w="228600" cap="sq" cmpd="thickThin">
            <a:solidFill>
              <a:srgbClr val="00B0F0"/>
            </a:solidFill>
            <a:prstDash val="solid"/>
            <a:miter lim="800000"/>
          </a:ln>
          <a:effectLst>
            <a:innerShdw blurRad="76200">
              <a:srgbClr val="000000"/>
            </a:innerShdw>
          </a:effectLst>
        </p:spPr>
      </p:pic>
    </p:spTree>
    <p:extLst>
      <p:ext uri="{BB962C8B-B14F-4D97-AF65-F5344CB8AC3E}">
        <p14:creationId xmlns:p14="http://schemas.microsoft.com/office/powerpoint/2010/main" val="1690724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TF00001018.potx" id="{D19C2884-2C55-4C1A-A5C2-5D03FF1F35A4}" vid="{5F7A9C6A-558C-4654-B762-2F22BC904FAE}"/>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Chalkboard education presentation (widescreen)</Template>
  <TotalTime>1875</TotalTime>
  <Words>402</Words>
  <Application>Microsoft Office PowerPoint</Application>
  <PresentationFormat>Custom</PresentationFormat>
  <Paragraphs>75</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Consolas</vt:lpstr>
      <vt:lpstr>Corbel</vt:lpstr>
      <vt:lpstr>Chalkboard 16x9</vt:lpstr>
      <vt:lpstr>Who are we?</vt:lpstr>
      <vt:lpstr>Youth Transitions: The Secret to Getting Ahead is Getting Started.</vt:lpstr>
      <vt:lpstr>Youth Transitions</vt:lpstr>
      <vt:lpstr>Where do CIL’s fit in?</vt:lpstr>
      <vt:lpstr>This should be easy right???</vt:lpstr>
      <vt:lpstr>CIL’s Role</vt:lpstr>
      <vt:lpstr>CIL Obstacles</vt:lpstr>
      <vt:lpstr>Starting Point</vt:lpstr>
      <vt:lpstr>Outreach</vt:lpstr>
      <vt:lpstr>Multiple Agency Collaboration</vt:lpstr>
      <vt:lpstr>Funding</vt:lpstr>
      <vt:lpstr>We give our time, treasures, and talents.</vt:lpstr>
      <vt:lpstr>We are creative, industrious, and cost effective.</vt:lpstr>
      <vt:lpstr>Consumer Involvement </vt:lpstr>
      <vt:lpstr>Manpower</vt:lpstr>
      <vt:lpstr>Plan</vt:lpstr>
      <vt:lpstr>* PLUG our curriculum RAMP CIL</vt:lpstr>
      <vt:lpstr>Workshop Time</vt:lpstr>
      <vt:lpstr>We need to come together.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Transitions: The Secret to Getting Ahead is Getting Started.</dc:title>
  <dc:creator>Dora Warman</dc:creator>
  <cp:lastModifiedBy>Mary Olson</cp:lastModifiedBy>
  <cp:revision>25</cp:revision>
  <dcterms:created xsi:type="dcterms:W3CDTF">2016-10-07T17:19:00Z</dcterms:created>
  <dcterms:modified xsi:type="dcterms:W3CDTF">2016-11-08T22:25:07Z</dcterms:modified>
</cp:coreProperties>
</file>