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5"/>
  </p:notesMasterIdLst>
  <p:sldIdLst>
    <p:sldId id="256" r:id="rId2"/>
    <p:sldId id="257" r:id="rId3"/>
    <p:sldId id="258" r:id="rId4"/>
    <p:sldId id="272" r:id="rId5"/>
    <p:sldId id="260" r:id="rId6"/>
    <p:sldId id="273" r:id="rId7"/>
    <p:sldId id="261" r:id="rId8"/>
    <p:sldId id="259" r:id="rId9"/>
    <p:sldId id="262" r:id="rId10"/>
    <p:sldId id="274" r:id="rId11"/>
    <p:sldId id="264" r:id="rId12"/>
    <p:sldId id="265" r:id="rId13"/>
    <p:sldId id="275" r:id="rId14"/>
    <p:sldId id="266" r:id="rId15"/>
    <p:sldId id="277" r:id="rId16"/>
    <p:sldId id="276" r:id="rId17"/>
    <p:sldId id="268" r:id="rId18"/>
    <p:sldId id="267" r:id="rId19"/>
    <p:sldId id="278" r:id="rId20"/>
    <p:sldId id="279" r:id="rId21"/>
    <p:sldId id="269" r:id="rId22"/>
    <p:sldId id="270" r:id="rId23"/>
    <p:sldId id="271"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72330" autoAdjust="0"/>
  </p:normalViewPr>
  <p:slideViewPr>
    <p:cSldViewPr snapToGrid="0">
      <p:cViewPr varScale="1">
        <p:scale>
          <a:sx n="61" d="100"/>
          <a:sy n="61" d="100"/>
        </p:scale>
        <p:origin x="302" y="3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5A8F774-72C6-4483-B322-7D9E1DAEF0EE}" type="datetimeFigureOut">
              <a:rPr lang="en-US" smtClean="0"/>
              <a:t>10/31/2016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21F7B4-713E-4721-A3AB-27168FDAC4E5}" type="slidenum">
              <a:rPr lang="en-US" smtClean="0"/>
              <a:t>‹#›</a:t>
            </a:fld>
            <a:endParaRPr lang="en-US"/>
          </a:p>
        </p:txBody>
      </p:sp>
    </p:spTree>
    <p:extLst>
      <p:ext uri="{BB962C8B-B14F-4D97-AF65-F5344CB8AC3E}">
        <p14:creationId xmlns:p14="http://schemas.microsoft.com/office/powerpoint/2010/main" val="36341049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21F7B4-713E-4721-A3AB-27168FDAC4E5}" type="slidenum">
              <a:rPr lang="en-US" smtClean="0"/>
              <a:t>4</a:t>
            </a:fld>
            <a:endParaRPr lang="en-US"/>
          </a:p>
        </p:txBody>
      </p:sp>
    </p:spTree>
    <p:extLst>
      <p:ext uri="{BB962C8B-B14F-4D97-AF65-F5344CB8AC3E}">
        <p14:creationId xmlns:p14="http://schemas.microsoft.com/office/powerpoint/2010/main" val="1045721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21F7B4-713E-4721-A3AB-27168FDAC4E5}" type="slidenum">
              <a:rPr lang="en-US" smtClean="0"/>
              <a:t>23</a:t>
            </a:fld>
            <a:endParaRPr lang="en-US"/>
          </a:p>
        </p:txBody>
      </p:sp>
    </p:spTree>
    <p:extLst>
      <p:ext uri="{BB962C8B-B14F-4D97-AF65-F5344CB8AC3E}">
        <p14:creationId xmlns:p14="http://schemas.microsoft.com/office/powerpoint/2010/main" val="16658684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536CB5D-CE68-4C42-AD4A-6FDDF20F09E7}" type="datetimeFigureOut">
              <a:rPr lang="en-US" smtClean="0"/>
              <a:t>10/31/2016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DA5688-82C7-47EA-8B55-B3F2F6D48F24}" type="slidenum">
              <a:rPr lang="en-US" smtClean="0"/>
              <a:t>‹#›</a:t>
            </a:fld>
            <a:endParaRPr lang="en-US"/>
          </a:p>
        </p:txBody>
      </p:sp>
    </p:spTree>
    <p:extLst>
      <p:ext uri="{BB962C8B-B14F-4D97-AF65-F5344CB8AC3E}">
        <p14:creationId xmlns:p14="http://schemas.microsoft.com/office/powerpoint/2010/main" val="9110503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536CB5D-CE68-4C42-AD4A-6FDDF20F09E7}" type="datetimeFigureOut">
              <a:rPr lang="en-US" smtClean="0"/>
              <a:t>10/31/2016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DA5688-82C7-47EA-8B55-B3F2F6D48F24}" type="slidenum">
              <a:rPr lang="en-US" smtClean="0"/>
              <a:t>‹#›</a:t>
            </a:fld>
            <a:endParaRPr lang="en-US"/>
          </a:p>
        </p:txBody>
      </p:sp>
    </p:spTree>
    <p:extLst>
      <p:ext uri="{BB962C8B-B14F-4D97-AF65-F5344CB8AC3E}">
        <p14:creationId xmlns:p14="http://schemas.microsoft.com/office/powerpoint/2010/main" val="38009088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536CB5D-CE68-4C42-AD4A-6FDDF20F09E7}" type="datetimeFigureOut">
              <a:rPr lang="en-US" smtClean="0"/>
              <a:t>10/31/2016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DA5688-82C7-47EA-8B55-B3F2F6D48F24}" type="slidenum">
              <a:rPr lang="en-US" smtClean="0"/>
              <a:t>‹#›</a:t>
            </a:fld>
            <a:endParaRPr lang="en-US"/>
          </a:p>
        </p:txBody>
      </p:sp>
    </p:spTree>
    <p:extLst>
      <p:ext uri="{BB962C8B-B14F-4D97-AF65-F5344CB8AC3E}">
        <p14:creationId xmlns:p14="http://schemas.microsoft.com/office/powerpoint/2010/main" val="37669077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536CB5D-CE68-4C42-AD4A-6FDDF20F09E7}" type="datetimeFigureOut">
              <a:rPr lang="en-US" smtClean="0"/>
              <a:t>10/31/2016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DA5688-82C7-47EA-8B55-B3F2F6D48F24}" type="slidenum">
              <a:rPr lang="en-US" smtClean="0"/>
              <a:t>‹#›</a:t>
            </a:fld>
            <a:endParaRPr lang="en-US"/>
          </a:p>
        </p:txBody>
      </p:sp>
    </p:spTree>
    <p:extLst>
      <p:ext uri="{BB962C8B-B14F-4D97-AF65-F5344CB8AC3E}">
        <p14:creationId xmlns:p14="http://schemas.microsoft.com/office/powerpoint/2010/main" val="16267390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536CB5D-CE68-4C42-AD4A-6FDDF20F09E7}" type="datetimeFigureOut">
              <a:rPr lang="en-US" smtClean="0"/>
              <a:t>10/31/2016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DA5688-82C7-47EA-8B55-B3F2F6D48F24}" type="slidenum">
              <a:rPr lang="en-US" smtClean="0"/>
              <a:t>‹#›</a:t>
            </a:fld>
            <a:endParaRPr lang="en-US"/>
          </a:p>
        </p:txBody>
      </p:sp>
    </p:spTree>
    <p:extLst>
      <p:ext uri="{BB962C8B-B14F-4D97-AF65-F5344CB8AC3E}">
        <p14:creationId xmlns:p14="http://schemas.microsoft.com/office/powerpoint/2010/main" val="8068406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536CB5D-CE68-4C42-AD4A-6FDDF20F09E7}" type="datetimeFigureOut">
              <a:rPr lang="en-US" smtClean="0"/>
              <a:t>10/31/2016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DA5688-82C7-47EA-8B55-B3F2F6D48F24}" type="slidenum">
              <a:rPr lang="en-US" smtClean="0"/>
              <a:t>‹#›</a:t>
            </a:fld>
            <a:endParaRPr lang="en-US"/>
          </a:p>
        </p:txBody>
      </p:sp>
    </p:spTree>
    <p:extLst>
      <p:ext uri="{BB962C8B-B14F-4D97-AF65-F5344CB8AC3E}">
        <p14:creationId xmlns:p14="http://schemas.microsoft.com/office/powerpoint/2010/main" val="25058394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536CB5D-CE68-4C42-AD4A-6FDDF20F09E7}" type="datetimeFigureOut">
              <a:rPr lang="en-US" smtClean="0"/>
              <a:t>10/31/2016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7DA5688-82C7-47EA-8B55-B3F2F6D48F24}" type="slidenum">
              <a:rPr lang="en-US" smtClean="0"/>
              <a:t>‹#›</a:t>
            </a:fld>
            <a:endParaRPr lang="en-US"/>
          </a:p>
        </p:txBody>
      </p:sp>
    </p:spTree>
    <p:extLst>
      <p:ext uri="{BB962C8B-B14F-4D97-AF65-F5344CB8AC3E}">
        <p14:creationId xmlns:p14="http://schemas.microsoft.com/office/powerpoint/2010/main" val="15534977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536CB5D-CE68-4C42-AD4A-6FDDF20F09E7}" type="datetimeFigureOut">
              <a:rPr lang="en-US" smtClean="0"/>
              <a:t>10/31/2016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7DA5688-82C7-47EA-8B55-B3F2F6D48F24}" type="slidenum">
              <a:rPr lang="en-US" smtClean="0"/>
              <a:t>‹#›</a:t>
            </a:fld>
            <a:endParaRPr lang="en-US"/>
          </a:p>
        </p:txBody>
      </p:sp>
    </p:spTree>
    <p:extLst>
      <p:ext uri="{BB962C8B-B14F-4D97-AF65-F5344CB8AC3E}">
        <p14:creationId xmlns:p14="http://schemas.microsoft.com/office/powerpoint/2010/main" val="37361227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536CB5D-CE68-4C42-AD4A-6FDDF20F09E7}" type="datetimeFigureOut">
              <a:rPr lang="en-US" smtClean="0"/>
              <a:t>10/31/2016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7DA5688-82C7-47EA-8B55-B3F2F6D48F24}" type="slidenum">
              <a:rPr lang="en-US" smtClean="0"/>
              <a:t>‹#›</a:t>
            </a:fld>
            <a:endParaRPr lang="en-US"/>
          </a:p>
        </p:txBody>
      </p:sp>
    </p:spTree>
    <p:extLst>
      <p:ext uri="{BB962C8B-B14F-4D97-AF65-F5344CB8AC3E}">
        <p14:creationId xmlns:p14="http://schemas.microsoft.com/office/powerpoint/2010/main" val="37688933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536CB5D-CE68-4C42-AD4A-6FDDF20F09E7}" type="datetimeFigureOut">
              <a:rPr lang="en-US" smtClean="0"/>
              <a:t>10/31/2016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DA5688-82C7-47EA-8B55-B3F2F6D48F24}" type="slidenum">
              <a:rPr lang="en-US" smtClean="0"/>
              <a:t>‹#›</a:t>
            </a:fld>
            <a:endParaRPr lang="en-US"/>
          </a:p>
        </p:txBody>
      </p:sp>
    </p:spTree>
    <p:extLst>
      <p:ext uri="{BB962C8B-B14F-4D97-AF65-F5344CB8AC3E}">
        <p14:creationId xmlns:p14="http://schemas.microsoft.com/office/powerpoint/2010/main" val="13981877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536CB5D-CE68-4C42-AD4A-6FDDF20F09E7}" type="datetimeFigureOut">
              <a:rPr lang="en-US" smtClean="0"/>
              <a:t>10/31/2016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DA5688-82C7-47EA-8B55-B3F2F6D48F24}" type="slidenum">
              <a:rPr lang="en-US" smtClean="0"/>
              <a:t>‹#›</a:t>
            </a:fld>
            <a:endParaRPr lang="en-US"/>
          </a:p>
        </p:txBody>
      </p:sp>
    </p:spTree>
    <p:extLst>
      <p:ext uri="{BB962C8B-B14F-4D97-AF65-F5344CB8AC3E}">
        <p14:creationId xmlns:p14="http://schemas.microsoft.com/office/powerpoint/2010/main" val="20941203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36CB5D-CE68-4C42-AD4A-6FDDF20F09E7}" type="datetimeFigureOut">
              <a:rPr lang="en-US" smtClean="0"/>
              <a:t>10/31/2016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DA5688-82C7-47EA-8B55-B3F2F6D48F24}" type="slidenum">
              <a:rPr lang="en-US" smtClean="0"/>
              <a:t>‹#›</a:t>
            </a:fld>
            <a:endParaRPr lang="en-US"/>
          </a:p>
        </p:txBody>
      </p:sp>
    </p:spTree>
    <p:extLst>
      <p:ext uri="{BB962C8B-B14F-4D97-AF65-F5344CB8AC3E}">
        <p14:creationId xmlns:p14="http://schemas.microsoft.com/office/powerpoint/2010/main" val="207842669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608496" y="1"/>
            <a:ext cx="6871687" cy="6858000"/>
          </a:xfrm>
          <a:prstGeom prst="rect">
            <a:avLst/>
          </a:prstGeom>
        </p:spPr>
      </p:pic>
    </p:spTree>
    <p:extLst>
      <p:ext uri="{BB962C8B-B14F-4D97-AF65-F5344CB8AC3E}">
        <p14:creationId xmlns:p14="http://schemas.microsoft.com/office/powerpoint/2010/main" val="10439597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2" name="TextBox 1"/>
          <p:cNvSpPr txBox="1"/>
          <p:nvPr/>
        </p:nvSpPr>
        <p:spPr>
          <a:xfrm>
            <a:off x="112734" y="311194"/>
            <a:ext cx="8680537" cy="584775"/>
          </a:xfrm>
          <a:prstGeom prst="rect">
            <a:avLst/>
          </a:prstGeom>
          <a:noFill/>
        </p:spPr>
        <p:txBody>
          <a:bodyPr wrap="square" rtlCol="0">
            <a:spAutoFit/>
          </a:bodyPr>
          <a:lstStyle/>
          <a:p>
            <a:r>
              <a:rPr lang="en-US" sz="3200" dirty="0"/>
              <a:t>Brainstorming During APRIL Conference Session:</a:t>
            </a:r>
          </a:p>
        </p:txBody>
      </p:sp>
      <p:sp>
        <p:nvSpPr>
          <p:cNvPr id="3" name="TextBox 2"/>
          <p:cNvSpPr txBox="1"/>
          <p:nvPr/>
        </p:nvSpPr>
        <p:spPr>
          <a:xfrm>
            <a:off x="989556" y="1503123"/>
            <a:ext cx="11035430" cy="5355312"/>
          </a:xfrm>
          <a:prstGeom prst="rect">
            <a:avLst/>
          </a:prstGeom>
          <a:noFill/>
        </p:spPr>
        <p:txBody>
          <a:bodyPr wrap="square" rtlCol="0">
            <a:spAutoFit/>
          </a:bodyPr>
          <a:lstStyle/>
          <a:p>
            <a:r>
              <a:rPr lang="en-US" sz="3600" dirty="0"/>
              <a:t>Multiple issues that are stigmatized</a:t>
            </a:r>
          </a:p>
          <a:p>
            <a:endParaRPr lang="en-US" sz="3600" dirty="0"/>
          </a:p>
          <a:p>
            <a:r>
              <a:rPr lang="en-US" sz="3600" dirty="0"/>
              <a:t>Conflicting stereotypes</a:t>
            </a:r>
          </a:p>
          <a:p>
            <a:endParaRPr lang="en-US" sz="3600" dirty="0"/>
          </a:p>
          <a:p>
            <a:r>
              <a:rPr lang="en-US" sz="3600" dirty="0" err="1"/>
              <a:t>Intersectionalities</a:t>
            </a:r>
            <a:r>
              <a:rPr lang="en-US" sz="3600" dirty="0"/>
              <a:t> – multiple identities that have associated stigmas</a:t>
            </a:r>
          </a:p>
          <a:p>
            <a:endParaRPr lang="en-US" sz="3600" dirty="0"/>
          </a:p>
          <a:p>
            <a:r>
              <a:rPr lang="en-US" sz="3600" dirty="0"/>
              <a:t>Combination of negative </a:t>
            </a:r>
            <a:r>
              <a:rPr lang="en-US" sz="3600" dirty="0" err="1"/>
              <a:t>descriminators</a:t>
            </a:r>
            <a:endParaRPr lang="en-US" sz="3600" dirty="0"/>
          </a:p>
          <a:p>
            <a:endParaRPr lang="en-US" dirty="0"/>
          </a:p>
          <a:p>
            <a:endParaRPr lang="en-US" dirty="0"/>
          </a:p>
          <a:p>
            <a:endParaRPr lang="en-US" dirty="0"/>
          </a:p>
        </p:txBody>
      </p:sp>
    </p:spTree>
    <p:extLst>
      <p:ext uri="{BB962C8B-B14F-4D97-AF65-F5344CB8AC3E}">
        <p14:creationId xmlns:p14="http://schemas.microsoft.com/office/powerpoint/2010/main" val="26582701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4" name="TextBox 3"/>
          <p:cNvSpPr txBox="1"/>
          <p:nvPr/>
        </p:nvSpPr>
        <p:spPr>
          <a:xfrm>
            <a:off x="1179196" y="798195"/>
            <a:ext cx="9991724" cy="4893647"/>
          </a:xfrm>
          <a:prstGeom prst="rect">
            <a:avLst/>
          </a:prstGeom>
          <a:noFill/>
        </p:spPr>
        <p:txBody>
          <a:bodyPr wrap="square" rtlCol="0">
            <a:spAutoFit/>
          </a:bodyPr>
          <a:lstStyle/>
          <a:p>
            <a:r>
              <a:rPr lang="en-US" sz="3600" dirty="0"/>
              <a:t>Multiple and Complex Stigma Defined: </a:t>
            </a:r>
          </a:p>
          <a:p>
            <a:endParaRPr lang="en-US" sz="3600" dirty="0"/>
          </a:p>
          <a:p>
            <a:pPr marL="457200" indent="-457200">
              <a:buFont typeface="Arial" panose="020B0604020202020204" pitchFamily="34" charset="0"/>
              <a:buChar char="•"/>
            </a:pPr>
            <a:r>
              <a:rPr lang="en-US" sz="3600" dirty="0"/>
              <a:t>a combination of innate or acquired attributes or affiliations that are perceived unfavorably, simply because they exist </a:t>
            </a:r>
          </a:p>
          <a:p>
            <a:pPr marL="457200" indent="-457200">
              <a:buFont typeface="Arial" panose="020B0604020202020204" pitchFamily="34" charset="0"/>
              <a:buChar char="•"/>
            </a:pPr>
            <a:endParaRPr lang="en-US" sz="2800" dirty="0"/>
          </a:p>
          <a:p>
            <a:endParaRPr lang="en-US" sz="2800" dirty="0"/>
          </a:p>
          <a:p>
            <a:pPr algn="ctr"/>
            <a:r>
              <a:rPr lang="en-US" sz="2800" dirty="0"/>
              <a:t>						</a:t>
            </a:r>
            <a:r>
              <a:rPr lang="en-US" sz="4800" dirty="0"/>
              <a:t>		</a:t>
            </a:r>
            <a:r>
              <a:rPr lang="en-US" sz="4800" dirty="0">
                <a:latin typeface="Freestyle Script" panose="030804020302050B0404" pitchFamily="66" charset="0"/>
              </a:rPr>
              <a:t>Melissa Ann Santora, 2016</a:t>
            </a:r>
            <a:endParaRPr lang="en-US" sz="4800" dirty="0"/>
          </a:p>
          <a:p>
            <a:pPr marL="457200" indent="-457200">
              <a:buFont typeface="Arial" panose="020B0604020202020204" pitchFamily="34" charset="0"/>
              <a:buChar char="•"/>
            </a:pPr>
            <a:endParaRPr lang="en-US" sz="2800" dirty="0"/>
          </a:p>
        </p:txBody>
      </p:sp>
    </p:spTree>
    <p:extLst>
      <p:ext uri="{BB962C8B-B14F-4D97-AF65-F5344CB8AC3E}">
        <p14:creationId xmlns:p14="http://schemas.microsoft.com/office/powerpoint/2010/main" val="30279104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3" name="TextBox 2"/>
          <p:cNvSpPr txBox="1"/>
          <p:nvPr/>
        </p:nvSpPr>
        <p:spPr>
          <a:xfrm>
            <a:off x="1074420" y="937260"/>
            <a:ext cx="9521190" cy="2123658"/>
          </a:xfrm>
          <a:prstGeom prst="rect">
            <a:avLst/>
          </a:prstGeom>
          <a:noFill/>
        </p:spPr>
        <p:txBody>
          <a:bodyPr wrap="square" rtlCol="0">
            <a:spAutoFit/>
          </a:bodyPr>
          <a:lstStyle/>
          <a:p>
            <a:r>
              <a:rPr lang="en-US" sz="4400" dirty="0"/>
              <a:t>How are people harmed by Multiple and Complex Stigma? </a:t>
            </a:r>
          </a:p>
          <a:p>
            <a:endParaRPr lang="en-US" sz="4400" dirty="0"/>
          </a:p>
        </p:txBody>
      </p:sp>
    </p:spTree>
    <p:extLst>
      <p:ext uri="{BB962C8B-B14F-4D97-AF65-F5344CB8AC3E}">
        <p14:creationId xmlns:p14="http://schemas.microsoft.com/office/powerpoint/2010/main" val="33084119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3" name="TextBox 2"/>
          <p:cNvSpPr txBox="1"/>
          <p:nvPr/>
        </p:nvSpPr>
        <p:spPr>
          <a:xfrm>
            <a:off x="250521" y="223277"/>
            <a:ext cx="11941479" cy="6494085"/>
          </a:xfrm>
          <a:prstGeom prst="rect">
            <a:avLst/>
          </a:prstGeom>
          <a:noFill/>
        </p:spPr>
        <p:txBody>
          <a:bodyPr wrap="square" rtlCol="0">
            <a:spAutoFit/>
          </a:bodyPr>
          <a:lstStyle/>
          <a:p>
            <a:r>
              <a:rPr lang="en-US" sz="3200" dirty="0"/>
              <a:t>Brainstorming During APRIL Conference Session:</a:t>
            </a:r>
          </a:p>
          <a:p>
            <a:endParaRPr lang="en-US" sz="3200" dirty="0"/>
          </a:p>
          <a:p>
            <a:r>
              <a:rPr lang="en-US" sz="3200" dirty="0"/>
              <a:t>suicide							depression					resentments</a:t>
            </a:r>
          </a:p>
          <a:p>
            <a:endParaRPr lang="en-US" sz="3200" dirty="0"/>
          </a:p>
          <a:p>
            <a:r>
              <a:rPr lang="en-US" sz="3200" dirty="0"/>
              <a:t>Employment					negative feelings		lawsuits</a:t>
            </a:r>
          </a:p>
          <a:p>
            <a:endParaRPr lang="en-US" sz="3200" dirty="0"/>
          </a:p>
          <a:p>
            <a:r>
              <a:rPr lang="en-US" sz="3200" dirty="0"/>
              <a:t>Education						self-esteem 				social acceptance</a:t>
            </a:r>
          </a:p>
          <a:p>
            <a:endParaRPr lang="en-US" sz="3200" dirty="0"/>
          </a:p>
          <a:p>
            <a:r>
              <a:rPr lang="en-US" sz="3200" dirty="0"/>
              <a:t>communication				identity loss				bullying</a:t>
            </a:r>
          </a:p>
          <a:p>
            <a:endParaRPr lang="en-US" sz="3200" dirty="0"/>
          </a:p>
          <a:p>
            <a:r>
              <a:rPr lang="en-US" sz="3200" dirty="0"/>
              <a:t>Healthcare						self harm					peer pressure</a:t>
            </a:r>
          </a:p>
          <a:p>
            <a:endParaRPr lang="en-US" sz="3200" dirty="0"/>
          </a:p>
          <a:p>
            <a:r>
              <a:rPr lang="en-US" sz="3200" dirty="0"/>
              <a:t>prejudice 						cultural differences		lack of/loss of support</a:t>
            </a:r>
          </a:p>
        </p:txBody>
      </p:sp>
    </p:spTree>
    <p:extLst>
      <p:ext uri="{BB962C8B-B14F-4D97-AF65-F5344CB8AC3E}">
        <p14:creationId xmlns:p14="http://schemas.microsoft.com/office/powerpoint/2010/main" val="3046319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3" name="TextBox 2"/>
          <p:cNvSpPr txBox="1"/>
          <p:nvPr/>
        </p:nvSpPr>
        <p:spPr>
          <a:xfrm>
            <a:off x="1417320" y="971550"/>
            <a:ext cx="9932670" cy="3785652"/>
          </a:xfrm>
          <a:prstGeom prst="rect">
            <a:avLst/>
          </a:prstGeom>
          <a:noFill/>
        </p:spPr>
        <p:txBody>
          <a:bodyPr wrap="square" rtlCol="0">
            <a:spAutoFit/>
          </a:bodyPr>
          <a:lstStyle/>
          <a:p>
            <a:r>
              <a:rPr lang="en-US" sz="6000" dirty="0"/>
              <a:t>Where do you see evidence of this harm in your life? In your work? In your community? In our world? </a:t>
            </a:r>
          </a:p>
        </p:txBody>
      </p:sp>
    </p:spTree>
    <p:extLst>
      <p:ext uri="{BB962C8B-B14F-4D97-AF65-F5344CB8AC3E}">
        <p14:creationId xmlns:p14="http://schemas.microsoft.com/office/powerpoint/2010/main" val="11388226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3" name="TextBox 2"/>
          <p:cNvSpPr txBox="1"/>
          <p:nvPr/>
        </p:nvSpPr>
        <p:spPr>
          <a:xfrm>
            <a:off x="263047" y="0"/>
            <a:ext cx="11749413" cy="6986528"/>
          </a:xfrm>
          <a:prstGeom prst="rect">
            <a:avLst/>
          </a:prstGeom>
          <a:noFill/>
        </p:spPr>
        <p:txBody>
          <a:bodyPr wrap="square" rtlCol="0">
            <a:spAutoFit/>
          </a:bodyPr>
          <a:lstStyle/>
          <a:p>
            <a:r>
              <a:rPr lang="en-US" sz="3200" dirty="0"/>
              <a:t>Brainstorming During APRIL Conference Session:</a:t>
            </a:r>
          </a:p>
          <a:p>
            <a:endParaRPr lang="en-US" sz="3200" dirty="0"/>
          </a:p>
          <a:p>
            <a:r>
              <a:rPr lang="en-US" sz="3200" dirty="0"/>
              <a:t>Schools/teachers/Administrators/Universities/Accommodations</a:t>
            </a:r>
          </a:p>
          <a:p>
            <a:r>
              <a:rPr lang="en-US" sz="3200" dirty="0"/>
              <a:t>Family/friends					rural areas</a:t>
            </a:r>
          </a:p>
          <a:p>
            <a:r>
              <a:rPr lang="en-US" sz="3200" dirty="0"/>
              <a:t>Work/interviews				transportation</a:t>
            </a:r>
          </a:p>
          <a:p>
            <a:r>
              <a:rPr lang="en-US" sz="3200" dirty="0"/>
              <a:t>Healthcare							assumptions with levels of independence</a:t>
            </a:r>
          </a:p>
          <a:p>
            <a:r>
              <a:rPr lang="en-US" sz="3200" dirty="0"/>
              <a:t>Relationships						time not valued</a:t>
            </a:r>
          </a:p>
          <a:p>
            <a:r>
              <a:rPr lang="en-US" sz="3200" dirty="0"/>
              <a:t>Church								lack of universal design/accessibility</a:t>
            </a:r>
          </a:p>
          <a:p>
            <a:r>
              <a:rPr lang="en-US" sz="3200" dirty="0"/>
              <a:t>Community						minimal accommodations</a:t>
            </a:r>
          </a:p>
          <a:p>
            <a:r>
              <a:rPr lang="en-US" sz="3200" dirty="0"/>
              <a:t>Police/Emergency responders			lack of flexibility in systems</a:t>
            </a:r>
          </a:p>
          <a:p>
            <a:r>
              <a:rPr lang="en-US" sz="3200" dirty="0"/>
              <a:t> Media/social media			Elections</a:t>
            </a:r>
          </a:p>
          <a:p>
            <a:r>
              <a:rPr lang="en-US" sz="3200" dirty="0"/>
              <a:t>Self-stigma							Government</a:t>
            </a:r>
          </a:p>
          <a:p>
            <a:r>
              <a:rPr lang="en-US" sz="3200" dirty="0"/>
              <a:t>Stores								language barriers</a:t>
            </a:r>
          </a:p>
          <a:p>
            <a:r>
              <a:rPr lang="en-US" sz="3200" dirty="0"/>
              <a:t>Cultures							lack of training/knowledge about diversity</a:t>
            </a:r>
          </a:p>
        </p:txBody>
      </p:sp>
    </p:spTree>
    <p:extLst>
      <p:ext uri="{BB962C8B-B14F-4D97-AF65-F5344CB8AC3E}">
        <p14:creationId xmlns:p14="http://schemas.microsoft.com/office/powerpoint/2010/main" val="15765403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3" name="TextBox 2"/>
          <p:cNvSpPr txBox="1"/>
          <p:nvPr/>
        </p:nvSpPr>
        <p:spPr>
          <a:xfrm>
            <a:off x="1317112" y="457983"/>
            <a:ext cx="9932670" cy="3785652"/>
          </a:xfrm>
          <a:prstGeom prst="rect">
            <a:avLst/>
          </a:prstGeom>
          <a:noFill/>
        </p:spPr>
        <p:txBody>
          <a:bodyPr wrap="square" rtlCol="0">
            <a:spAutoFit/>
          </a:bodyPr>
          <a:lstStyle/>
          <a:p>
            <a:r>
              <a:rPr lang="en-US" sz="6000" dirty="0"/>
              <a:t>How do we reduce the prevalence and resulting harm of Multiple and Complex Stigma???</a:t>
            </a:r>
          </a:p>
        </p:txBody>
      </p:sp>
    </p:spTree>
    <p:extLst>
      <p:ext uri="{BB962C8B-B14F-4D97-AF65-F5344CB8AC3E}">
        <p14:creationId xmlns:p14="http://schemas.microsoft.com/office/powerpoint/2010/main" val="29314998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3" name="TextBox 2"/>
          <p:cNvSpPr txBox="1"/>
          <p:nvPr/>
        </p:nvSpPr>
        <p:spPr>
          <a:xfrm>
            <a:off x="1259464" y="302359"/>
            <a:ext cx="9521190" cy="6555641"/>
          </a:xfrm>
          <a:prstGeom prst="rect">
            <a:avLst/>
          </a:prstGeom>
          <a:noFill/>
        </p:spPr>
        <p:txBody>
          <a:bodyPr wrap="square" rtlCol="0">
            <a:spAutoFit/>
          </a:bodyPr>
          <a:lstStyle/>
          <a:p>
            <a:pPr algn="ctr"/>
            <a:endParaRPr lang="en-US" sz="3600" dirty="0"/>
          </a:p>
          <a:p>
            <a:pPr algn="ctr"/>
            <a:r>
              <a:rPr lang="en-US" sz="9600" dirty="0"/>
              <a:t>EMBRACE</a:t>
            </a:r>
          </a:p>
          <a:p>
            <a:pPr algn="ctr"/>
            <a:r>
              <a:rPr lang="en-US" sz="9600" dirty="0"/>
              <a:t>EDUCATE</a:t>
            </a:r>
          </a:p>
          <a:p>
            <a:pPr algn="ctr"/>
            <a:r>
              <a:rPr lang="en-US" sz="9600" dirty="0"/>
              <a:t>EQUALIZE</a:t>
            </a:r>
          </a:p>
          <a:p>
            <a:pPr algn="ctr"/>
            <a:endParaRPr lang="en-US" sz="9600" dirty="0"/>
          </a:p>
        </p:txBody>
      </p:sp>
    </p:spTree>
    <p:extLst>
      <p:ext uri="{BB962C8B-B14F-4D97-AF65-F5344CB8AC3E}">
        <p14:creationId xmlns:p14="http://schemas.microsoft.com/office/powerpoint/2010/main" val="3315162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3" name="TextBox 2"/>
          <p:cNvSpPr txBox="1"/>
          <p:nvPr/>
        </p:nvSpPr>
        <p:spPr>
          <a:xfrm>
            <a:off x="710069" y="0"/>
            <a:ext cx="11481931" cy="9694962"/>
          </a:xfrm>
          <a:prstGeom prst="rect">
            <a:avLst/>
          </a:prstGeom>
          <a:noFill/>
        </p:spPr>
        <p:txBody>
          <a:bodyPr wrap="square" rtlCol="0">
            <a:spAutoFit/>
          </a:bodyPr>
          <a:lstStyle/>
          <a:p>
            <a:r>
              <a:rPr lang="en-US" sz="3200" dirty="0"/>
              <a:t>Brainstorming During APRIL Conference Session: </a:t>
            </a:r>
          </a:p>
          <a:p>
            <a:endParaRPr lang="en-US" sz="3200" dirty="0"/>
          </a:p>
          <a:p>
            <a:pPr algn="ctr"/>
            <a:r>
              <a:rPr lang="en-US" sz="3200" b="1" dirty="0"/>
              <a:t>Embrace?</a:t>
            </a:r>
          </a:p>
          <a:p>
            <a:r>
              <a:rPr lang="en-US" sz="3200" dirty="0"/>
              <a:t> </a:t>
            </a:r>
          </a:p>
          <a:p>
            <a:r>
              <a:rPr lang="en-US" sz="3200" dirty="0"/>
              <a:t>Yourself				Understand your disability</a:t>
            </a:r>
          </a:p>
          <a:p>
            <a:endParaRPr lang="en-US" sz="3200" dirty="0"/>
          </a:p>
          <a:p>
            <a:r>
              <a:rPr lang="en-US" sz="3200" dirty="0"/>
              <a:t>Understand your disability is a part of who you are </a:t>
            </a:r>
          </a:p>
          <a:p>
            <a:endParaRPr lang="en-US" sz="3200" dirty="0"/>
          </a:p>
          <a:p>
            <a:r>
              <a:rPr lang="en-US" sz="3200" dirty="0"/>
              <a:t>Recognize and accept all diversities within yourself and those around you</a:t>
            </a:r>
          </a:p>
          <a:p>
            <a:endParaRPr lang="en-US" sz="3200" dirty="0"/>
          </a:p>
          <a:p>
            <a:r>
              <a:rPr lang="en-US" sz="3200" dirty="0"/>
              <a:t>Advocate for yourself</a:t>
            </a:r>
          </a:p>
          <a:p>
            <a:endParaRPr lang="en-US" sz="3200" dirty="0"/>
          </a:p>
          <a:p>
            <a:r>
              <a:rPr lang="en-US" sz="3200" dirty="0"/>
              <a:t>Be the leader of your life</a:t>
            </a:r>
          </a:p>
          <a:p>
            <a:endParaRPr lang="en-US" sz="3200" dirty="0"/>
          </a:p>
          <a:p>
            <a:endParaRPr lang="en-US" sz="7200" dirty="0"/>
          </a:p>
          <a:p>
            <a:r>
              <a:rPr lang="en-US" sz="7200" dirty="0"/>
              <a:t>				</a:t>
            </a:r>
          </a:p>
        </p:txBody>
      </p:sp>
    </p:spTree>
    <p:extLst>
      <p:ext uri="{BB962C8B-B14F-4D97-AF65-F5344CB8AC3E}">
        <p14:creationId xmlns:p14="http://schemas.microsoft.com/office/powerpoint/2010/main" val="38040491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3" name="TextBox 2"/>
          <p:cNvSpPr txBox="1"/>
          <p:nvPr/>
        </p:nvSpPr>
        <p:spPr>
          <a:xfrm>
            <a:off x="710069" y="0"/>
            <a:ext cx="11481931" cy="8217634"/>
          </a:xfrm>
          <a:prstGeom prst="rect">
            <a:avLst/>
          </a:prstGeom>
          <a:noFill/>
        </p:spPr>
        <p:txBody>
          <a:bodyPr wrap="square" rtlCol="0">
            <a:spAutoFit/>
          </a:bodyPr>
          <a:lstStyle/>
          <a:p>
            <a:r>
              <a:rPr lang="en-US" sz="3200" dirty="0"/>
              <a:t>Brainstorming During APRIL Conference Session: </a:t>
            </a:r>
          </a:p>
          <a:p>
            <a:endParaRPr lang="en-US" sz="3200" dirty="0"/>
          </a:p>
          <a:p>
            <a:pPr algn="ctr"/>
            <a:r>
              <a:rPr lang="en-US" sz="3200" b="1" dirty="0"/>
              <a:t>Educate?</a:t>
            </a:r>
          </a:p>
          <a:p>
            <a:r>
              <a:rPr lang="en-US" sz="3200" dirty="0"/>
              <a:t> </a:t>
            </a:r>
          </a:p>
          <a:p>
            <a:r>
              <a:rPr lang="en-US" sz="3200" dirty="0"/>
              <a:t>Yourself					Family 				Friends</a:t>
            </a:r>
          </a:p>
          <a:p>
            <a:endParaRPr lang="en-US" sz="3200" dirty="0"/>
          </a:p>
          <a:p>
            <a:r>
              <a:rPr lang="en-US" sz="3200" dirty="0"/>
              <a:t>Schools					Elected officials</a:t>
            </a:r>
          </a:p>
          <a:p>
            <a:endParaRPr lang="en-US" sz="3200" dirty="0"/>
          </a:p>
          <a:p>
            <a:r>
              <a:rPr lang="en-US" sz="3200" dirty="0"/>
              <a:t>Anyone who will listen when it’s appropriate to do so</a:t>
            </a:r>
          </a:p>
          <a:p>
            <a:endParaRPr lang="en-US" sz="3200" dirty="0"/>
          </a:p>
          <a:p>
            <a:r>
              <a:rPr lang="en-US" sz="3200" dirty="0"/>
              <a:t>Advocate for yourself and others by educating when placed in a situation that compels you </a:t>
            </a:r>
          </a:p>
          <a:p>
            <a:endParaRPr lang="en-US" sz="7200" dirty="0"/>
          </a:p>
          <a:p>
            <a:r>
              <a:rPr lang="en-US" sz="7200" dirty="0"/>
              <a:t>				</a:t>
            </a:r>
          </a:p>
        </p:txBody>
      </p:sp>
    </p:spTree>
    <p:extLst>
      <p:ext uri="{BB962C8B-B14F-4D97-AF65-F5344CB8AC3E}">
        <p14:creationId xmlns:p14="http://schemas.microsoft.com/office/powerpoint/2010/main" val="23447460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2" name="Rectangle 1"/>
          <p:cNvSpPr/>
          <p:nvPr/>
        </p:nvSpPr>
        <p:spPr>
          <a:xfrm>
            <a:off x="240632" y="1496930"/>
            <a:ext cx="11725275" cy="4524315"/>
          </a:xfrm>
          <a:prstGeom prst="rect">
            <a:avLst/>
          </a:prstGeom>
        </p:spPr>
        <p:txBody>
          <a:bodyPr wrap="square">
            <a:spAutoFit/>
          </a:bodyPr>
          <a:lstStyle/>
          <a:p>
            <a:r>
              <a:rPr lang="en-US" sz="4800" b="1" dirty="0"/>
              <a:t>Stick it to Stigma: Embrace, Educate, Equalize </a:t>
            </a:r>
            <a:r>
              <a:rPr lang="en-US" sz="4800" dirty="0"/>
              <a:t>is a grassroots advocacy campaign initiated by Arizona Youth Leadership Forum (AZYLF) for Students and Transitioning Young Adults Who Have Disabilities.</a:t>
            </a:r>
          </a:p>
          <a:p>
            <a:endParaRPr lang="en-US" sz="4800" dirty="0"/>
          </a:p>
        </p:txBody>
      </p:sp>
    </p:spTree>
    <p:extLst>
      <p:ext uri="{BB962C8B-B14F-4D97-AF65-F5344CB8AC3E}">
        <p14:creationId xmlns:p14="http://schemas.microsoft.com/office/powerpoint/2010/main" val="17951263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3" name="TextBox 2"/>
          <p:cNvSpPr txBox="1"/>
          <p:nvPr/>
        </p:nvSpPr>
        <p:spPr>
          <a:xfrm>
            <a:off x="710069" y="0"/>
            <a:ext cx="11481931" cy="9202519"/>
          </a:xfrm>
          <a:prstGeom prst="rect">
            <a:avLst/>
          </a:prstGeom>
          <a:noFill/>
        </p:spPr>
        <p:txBody>
          <a:bodyPr wrap="square" rtlCol="0">
            <a:spAutoFit/>
          </a:bodyPr>
          <a:lstStyle/>
          <a:p>
            <a:r>
              <a:rPr lang="en-US" sz="3200" dirty="0"/>
              <a:t>Brainstorming During APRIL Conference Session: </a:t>
            </a:r>
          </a:p>
          <a:p>
            <a:endParaRPr lang="en-US" sz="3200" dirty="0"/>
          </a:p>
          <a:p>
            <a:pPr algn="ctr"/>
            <a:r>
              <a:rPr lang="en-US" sz="3200" b="1" dirty="0"/>
              <a:t>Equalize?</a:t>
            </a:r>
          </a:p>
          <a:p>
            <a:r>
              <a:rPr lang="en-US" sz="3200" dirty="0"/>
              <a:t> </a:t>
            </a:r>
          </a:p>
          <a:p>
            <a:r>
              <a:rPr lang="en-US" sz="3200" dirty="0"/>
              <a:t>Be a role model					share your experience/expertise </a:t>
            </a:r>
          </a:p>
          <a:p>
            <a:endParaRPr lang="en-US" sz="3200" dirty="0"/>
          </a:p>
          <a:p>
            <a:r>
              <a:rPr lang="en-US" sz="3200" dirty="0"/>
              <a:t>Take leadership roles			stand up for your self and others</a:t>
            </a:r>
          </a:p>
          <a:p>
            <a:endParaRPr lang="en-US" sz="3200" dirty="0"/>
          </a:p>
          <a:p>
            <a:r>
              <a:rPr lang="en-US" sz="3200" dirty="0"/>
              <a:t>Exercise your Rights			be fair and reward fairness</a:t>
            </a:r>
          </a:p>
          <a:p>
            <a:endParaRPr lang="en-US" sz="3200" dirty="0"/>
          </a:p>
          <a:p>
            <a:r>
              <a:rPr lang="en-US" sz="3200" dirty="0"/>
              <a:t>Vote									look for opportunities to use your voice</a:t>
            </a:r>
          </a:p>
          <a:p>
            <a:endParaRPr lang="en-US" sz="3200" dirty="0"/>
          </a:p>
          <a:p>
            <a:r>
              <a:rPr lang="en-US" sz="3200" dirty="0"/>
              <a:t>Take surveys/participate in giving feedback on rules and decisions</a:t>
            </a:r>
          </a:p>
          <a:p>
            <a:endParaRPr lang="en-US" sz="3200" dirty="0"/>
          </a:p>
          <a:p>
            <a:endParaRPr lang="en-US" sz="7200" dirty="0"/>
          </a:p>
          <a:p>
            <a:r>
              <a:rPr lang="en-US" sz="7200" dirty="0"/>
              <a:t>				</a:t>
            </a:r>
          </a:p>
        </p:txBody>
      </p:sp>
    </p:spTree>
    <p:extLst>
      <p:ext uri="{BB962C8B-B14F-4D97-AF65-F5344CB8AC3E}">
        <p14:creationId xmlns:p14="http://schemas.microsoft.com/office/powerpoint/2010/main" val="11588368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2" name="Rectangle 1"/>
          <p:cNvSpPr/>
          <p:nvPr/>
        </p:nvSpPr>
        <p:spPr>
          <a:xfrm>
            <a:off x="306130" y="671461"/>
            <a:ext cx="8456130" cy="985270"/>
          </a:xfrm>
          <a:prstGeom prst="rect">
            <a:avLst/>
          </a:prstGeom>
        </p:spPr>
        <p:txBody>
          <a:bodyPr wrap="square">
            <a:spAutoFit/>
          </a:bodyPr>
          <a:lstStyle/>
          <a:p>
            <a:pPr>
              <a:lnSpc>
                <a:spcPct val="107000"/>
              </a:lnSpc>
              <a:spcAft>
                <a:spcPts val="800"/>
              </a:spcAft>
            </a:pPr>
            <a:r>
              <a:rPr lang="en-US" sz="2400" dirty="0">
                <a:latin typeface="Calibri" panose="020F0502020204030204" pitchFamily="34" charset="0"/>
              </a:rPr>
              <a:t>Stick it to Stigma Pledge: </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2400" dirty="0">
                <a:latin typeface="Calibri" panose="020F0502020204030204" pitchFamily="34" charset="0"/>
              </a:rPr>
              <a:t>I, ________________________, agree to openly and actively: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4"/>
          <p:cNvSpPr/>
          <p:nvPr/>
        </p:nvSpPr>
        <p:spPr>
          <a:xfrm>
            <a:off x="243986" y="2087693"/>
            <a:ext cx="10799833" cy="4431983"/>
          </a:xfrm>
          <a:prstGeom prst="rect">
            <a:avLst/>
          </a:prstGeom>
        </p:spPr>
        <p:txBody>
          <a:bodyPr wrap="square">
            <a:spAutoFit/>
          </a:bodyPr>
          <a:lstStyle/>
          <a:p>
            <a:r>
              <a:rPr lang="en-US" sz="2400" dirty="0"/>
              <a:t>Embrace diversity within myself and others.  </a:t>
            </a:r>
          </a:p>
          <a:p>
            <a:endParaRPr lang="en-US" sz="2400" dirty="0"/>
          </a:p>
          <a:p>
            <a:r>
              <a:rPr lang="en-US" sz="2400" dirty="0"/>
              <a:t>Educate myself and others about the strengths and gifts that are                           inherent within me and within those I encounter. </a:t>
            </a:r>
          </a:p>
          <a:p>
            <a:endParaRPr lang="en-US" sz="2400" dirty="0"/>
          </a:p>
          <a:p>
            <a:r>
              <a:rPr lang="en-US" sz="2400" dirty="0"/>
              <a:t>Equalize myself and others by suspending judgment, demystifying stereotypes, and creating opportunities for acceptance and objectivity in all that I endeavor to be and do. </a:t>
            </a:r>
          </a:p>
          <a:p>
            <a:endParaRPr lang="en-US" sz="2400" dirty="0"/>
          </a:p>
          <a:p>
            <a:r>
              <a:rPr lang="en-US" sz="2400" dirty="0"/>
              <a:t>I join the effort to Stick it to Stigma: __________________________</a:t>
            </a:r>
          </a:p>
          <a:p>
            <a:r>
              <a:rPr lang="en-US" sz="2400" dirty="0"/>
              <a:t>                                                                 Signature			City, State</a:t>
            </a:r>
          </a:p>
          <a:p>
            <a:endParaRPr lang="en-US" dirty="0"/>
          </a:p>
        </p:txBody>
      </p:sp>
      <p:pic>
        <p:nvPicPr>
          <p:cNvPr id="7" name="Picture 6"/>
          <p:cNvPicPr>
            <a:picLocks noChangeAspect="1"/>
          </p:cNvPicPr>
          <p:nvPr/>
        </p:nvPicPr>
        <p:blipFill>
          <a:blip r:embed="rId2"/>
          <a:stretch>
            <a:fillRect/>
          </a:stretch>
        </p:blipFill>
        <p:spPr>
          <a:xfrm>
            <a:off x="8835390" y="103147"/>
            <a:ext cx="3143250" cy="3137672"/>
          </a:xfrm>
          <a:prstGeom prst="rect">
            <a:avLst/>
          </a:prstGeom>
        </p:spPr>
      </p:pic>
    </p:spTree>
    <p:extLst>
      <p:ext uri="{BB962C8B-B14F-4D97-AF65-F5344CB8AC3E}">
        <p14:creationId xmlns:p14="http://schemas.microsoft.com/office/powerpoint/2010/main" val="29365634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3" name="Rectangle 2"/>
          <p:cNvSpPr/>
          <p:nvPr/>
        </p:nvSpPr>
        <p:spPr>
          <a:xfrm>
            <a:off x="736847" y="124288"/>
            <a:ext cx="11114842" cy="6370975"/>
          </a:xfrm>
          <a:prstGeom prst="rect">
            <a:avLst/>
          </a:prstGeom>
        </p:spPr>
        <p:txBody>
          <a:bodyPr wrap="square">
            <a:spAutoFit/>
          </a:bodyPr>
          <a:lstStyle/>
          <a:p>
            <a:pPr algn="ctr"/>
            <a:r>
              <a:rPr lang="en-US" sz="2400" dirty="0">
                <a:latin typeface="Calibri" panose="020F0502020204030204" pitchFamily="34" charset="0"/>
              </a:rPr>
              <a:t>2017 Stick it to Stigma Goal</a:t>
            </a:r>
            <a:endParaRPr lang="en-US" sz="2400" dirty="0">
              <a:latin typeface="Times New Roman" panose="02020603050405020304" pitchFamily="18" charset="0"/>
              <a:ea typeface="Times New Roman" panose="02020603050405020304" pitchFamily="18" charset="0"/>
            </a:endParaRPr>
          </a:p>
          <a:p>
            <a:pPr algn="ctr"/>
            <a:r>
              <a:rPr lang="en-US" sz="2400" dirty="0">
                <a:latin typeface="Times New Roman" panose="02020603050405020304" pitchFamily="18" charset="0"/>
                <a:ea typeface="Times New Roman" panose="02020603050405020304" pitchFamily="18" charset="0"/>
              </a:rPr>
              <a:t> </a:t>
            </a:r>
          </a:p>
          <a:p>
            <a:pPr algn="ctr"/>
            <a:r>
              <a:rPr lang="en-US" sz="2400" dirty="0">
                <a:latin typeface="Times New Roman" panose="02020603050405020304" pitchFamily="18" charset="0"/>
                <a:ea typeface="Times New Roman" panose="02020603050405020304" pitchFamily="18" charset="0"/>
              </a:rPr>
              <a:t> </a:t>
            </a:r>
          </a:p>
          <a:p>
            <a:r>
              <a:rPr lang="en-US" sz="2400" dirty="0">
                <a:latin typeface="Calibri" panose="020F0502020204030204" pitchFamily="34" charset="0"/>
              </a:rPr>
              <a:t> </a:t>
            </a:r>
            <a:endParaRPr lang="en-US" sz="2400" dirty="0">
              <a:latin typeface="Times New Roman" panose="02020603050405020304" pitchFamily="18" charset="0"/>
              <a:ea typeface="Times New Roman" panose="02020603050405020304" pitchFamily="18" charset="0"/>
            </a:endParaRPr>
          </a:p>
          <a:p>
            <a:r>
              <a:rPr lang="en-US" sz="2400" dirty="0">
                <a:latin typeface="Calibri" panose="020F0502020204030204" pitchFamily="34" charset="0"/>
              </a:rPr>
              <a:t>Goal Statement: </a:t>
            </a:r>
            <a:endParaRPr lang="en-US" sz="2400" dirty="0">
              <a:latin typeface="Times New Roman" panose="02020603050405020304" pitchFamily="18" charset="0"/>
              <a:ea typeface="Times New Roman" panose="02020603050405020304" pitchFamily="18" charset="0"/>
            </a:endParaRPr>
          </a:p>
          <a:p>
            <a:r>
              <a:rPr lang="en-US" sz="2400" dirty="0">
                <a:latin typeface="Calibri" panose="020F0502020204030204" pitchFamily="34" charset="0"/>
              </a:rPr>
              <a:t>	</a:t>
            </a:r>
            <a:endParaRPr lang="en-US" sz="2400" dirty="0">
              <a:latin typeface="Times New Roman" panose="02020603050405020304" pitchFamily="18" charset="0"/>
              <a:ea typeface="Times New Roman" panose="02020603050405020304" pitchFamily="18" charset="0"/>
            </a:endParaRPr>
          </a:p>
          <a:p>
            <a:pPr indent="457200"/>
            <a:r>
              <a:rPr lang="en-US" sz="2400" dirty="0">
                <a:latin typeface="Calibri" panose="020F0502020204030204" pitchFamily="34" charset="0"/>
              </a:rPr>
              <a:t>Objective: </a:t>
            </a:r>
            <a:endParaRPr lang="en-US" sz="2400" dirty="0">
              <a:latin typeface="Times New Roman" panose="02020603050405020304" pitchFamily="18" charset="0"/>
              <a:ea typeface="Times New Roman" panose="02020603050405020304" pitchFamily="18" charset="0"/>
            </a:endParaRPr>
          </a:p>
          <a:p>
            <a:r>
              <a:rPr lang="en-US" sz="2400" dirty="0">
                <a:latin typeface="Calibri" panose="020F0502020204030204" pitchFamily="34" charset="0"/>
              </a:rPr>
              <a:t>	</a:t>
            </a:r>
            <a:endParaRPr lang="en-US" sz="2400" dirty="0">
              <a:latin typeface="Times New Roman" panose="02020603050405020304" pitchFamily="18" charset="0"/>
              <a:ea typeface="Times New Roman" panose="02020603050405020304" pitchFamily="18" charset="0"/>
            </a:endParaRPr>
          </a:p>
          <a:p>
            <a:pPr indent="457200"/>
            <a:r>
              <a:rPr lang="en-US" sz="2400" dirty="0">
                <a:latin typeface="Calibri" panose="020F0502020204030204" pitchFamily="34" charset="0"/>
              </a:rPr>
              <a:t>Objective: </a:t>
            </a:r>
            <a:endParaRPr lang="en-US" sz="2400" dirty="0">
              <a:latin typeface="Times New Roman" panose="02020603050405020304" pitchFamily="18" charset="0"/>
              <a:ea typeface="Times New Roman" panose="02020603050405020304" pitchFamily="18" charset="0"/>
            </a:endParaRPr>
          </a:p>
          <a:p>
            <a:r>
              <a:rPr lang="en-US" sz="2400" dirty="0">
                <a:latin typeface="Calibri" panose="020F0502020204030204" pitchFamily="34" charset="0"/>
              </a:rPr>
              <a:t>	</a:t>
            </a:r>
            <a:endParaRPr lang="en-US" sz="2400" dirty="0">
              <a:latin typeface="Times New Roman" panose="02020603050405020304" pitchFamily="18" charset="0"/>
              <a:ea typeface="Times New Roman" panose="02020603050405020304" pitchFamily="18" charset="0"/>
            </a:endParaRPr>
          </a:p>
          <a:p>
            <a:pPr indent="457200"/>
            <a:r>
              <a:rPr lang="en-US" sz="2400" dirty="0">
                <a:latin typeface="Calibri" panose="020F0502020204030204" pitchFamily="34" charset="0"/>
              </a:rPr>
              <a:t>Objective: </a:t>
            </a:r>
            <a:endParaRPr lang="en-US" sz="2400" dirty="0">
              <a:latin typeface="Times New Roman" panose="02020603050405020304" pitchFamily="18" charset="0"/>
              <a:ea typeface="Times New Roman" panose="02020603050405020304" pitchFamily="18" charset="0"/>
            </a:endParaRPr>
          </a:p>
          <a:p>
            <a:r>
              <a:rPr lang="en-US" sz="2400" b="1" dirty="0">
                <a:latin typeface="Calibri" panose="020F0502020204030204" pitchFamily="34" charset="0"/>
              </a:rPr>
              <a:t> </a:t>
            </a:r>
            <a:endParaRPr lang="en-US" sz="2400" dirty="0">
              <a:latin typeface="Times New Roman" panose="02020603050405020304" pitchFamily="18" charset="0"/>
              <a:ea typeface="Times New Roman" panose="02020603050405020304" pitchFamily="18" charset="0"/>
            </a:endParaRPr>
          </a:p>
          <a:p>
            <a:r>
              <a:rPr lang="en-US" sz="2400" b="1" dirty="0">
                <a:latin typeface="Calibri" panose="020F0502020204030204" pitchFamily="34" charset="0"/>
              </a:rPr>
              <a:t> </a:t>
            </a:r>
            <a:endParaRPr lang="en-US" sz="2400" dirty="0">
              <a:latin typeface="Times New Roman" panose="02020603050405020304" pitchFamily="18" charset="0"/>
              <a:ea typeface="Times New Roman" panose="02020603050405020304" pitchFamily="18" charset="0"/>
            </a:endParaRPr>
          </a:p>
          <a:p>
            <a:r>
              <a:rPr lang="en-US" sz="2400" b="1" dirty="0">
                <a:latin typeface="Calibri" panose="020F0502020204030204" pitchFamily="34" charset="0"/>
              </a:rPr>
              <a:t>Goal</a:t>
            </a:r>
            <a:r>
              <a:rPr lang="en-US" sz="2400" dirty="0">
                <a:latin typeface="Calibri" panose="020F0502020204030204" pitchFamily="34" charset="0"/>
              </a:rPr>
              <a:t>: a broad statement about a long-term desired outcome.</a:t>
            </a:r>
            <a:endParaRPr lang="en-US" sz="2400" dirty="0">
              <a:latin typeface="Times New Roman" panose="02020603050405020304" pitchFamily="18" charset="0"/>
              <a:ea typeface="Times New Roman" panose="02020603050405020304" pitchFamily="18" charset="0"/>
            </a:endParaRPr>
          </a:p>
          <a:p>
            <a:r>
              <a:rPr lang="en-US" sz="2400" dirty="0">
                <a:latin typeface="Times New Roman" panose="02020603050405020304" pitchFamily="18" charset="0"/>
                <a:ea typeface="Times New Roman" panose="02020603050405020304" pitchFamily="18" charset="0"/>
              </a:rPr>
              <a:t> </a:t>
            </a:r>
          </a:p>
          <a:p>
            <a:r>
              <a:rPr lang="en-US" sz="2400" b="1" dirty="0">
                <a:latin typeface="Calibri" panose="020F0502020204030204" pitchFamily="34" charset="0"/>
              </a:rPr>
              <a:t>Objective</a:t>
            </a:r>
            <a:r>
              <a:rPr lang="en-US" sz="2400" dirty="0">
                <a:latin typeface="Calibri" panose="020F0502020204030204" pitchFamily="34" charset="0"/>
              </a:rPr>
              <a:t>: a measurable result that will be achieved in a specific timeframe to help accomplish a desired goal.</a:t>
            </a:r>
            <a:endParaRPr lang="en-US" sz="2400" dirty="0">
              <a:effectLst/>
              <a:latin typeface="Times New Roman" panose="02020603050405020304" pitchFamily="18" charset="0"/>
              <a:ea typeface="Times New Roman" panose="02020603050405020304" pitchFamily="18"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80094" y="124288"/>
            <a:ext cx="2819295" cy="2819295"/>
          </a:xfrm>
          <a:prstGeom prst="rect">
            <a:avLst/>
          </a:prstGeom>
        </p:spPr>
      </p:pic>
    </p:spTree>
    <p:extLst>
      <p:ext uri="{BB962C8B-B14F-4D97-AF65-F5344CB8AC3E}">
        <p14:creationId xmlns:p14="http://schemas.microsoft.com/office/powerpoint/2010/main" val="36835967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23332" y="140970"/>
            <a:ext cx="7914459" cy="2770061"/>
          </a:xfrm>
          <a:prstGeom prst="rect">
            <a:avLst/>
          </a:prstGeom>
        </p:spPr>
      </p:pic>
      <p:sp>
        <p:nvSpPr>
          <p:cNvPr id="5" name="TextBox 4"/>
          <p:cNvSpPr txBox="1"/>
          <p:nvPr/>
        </p:nvSpPr>
        <p:spPr>
          <a:xfrm>
            <a:off x="1865790" y="3086470"/>
            <a:ext cx="8985662" cy="4124206"/>
          </a:xfrm>
          <a:prstGeom prst="rect">
            <a:avLst/>
          </a:prstGeom>
          <a:noFill/>
        </p:spPr>
        <p:txBody>
          <a:bodyPr wrap="square" rtlCol="0">
            <a:spAutoFit/>
          </a:bodyPr>
          <a:lstStyle/>
          <a:p>
            <a:pPr algn="ctr"/>
            <a:r>
              <a:rPr lang="en-US" sz="2800" dirty="0">
                <a:latin typeface="Calibri" panose="020F0502020204030204" pitchFamily="34" charset="0"/>
              </a:rPr>
              <a:t>Arizona Statewide Independent Living Council </a:t>
            </a:r>
          </a:p>
          <a:p>
            <a:pPr algn="ctr"/>
            <a:r>
              <a:rPr lang="en-US" sz="2800" dirty="0">
                <a:latin typeface="Calibri" panose="020F0502020204030204" pitchFamily="34" charset="0"/>
              </a:rPr>
              <a:t>5025 E Washington St #214</a:t>
            </a:r>
          </a:p>
          <a:p>
            <a:pPr algn="ctr"/>
            <a:r>
              <a:rPr lang="en-US" sz="2800" dirty="0">
                <a:latin typeface="Calibri" panose="020F0502020204030204" pitchFamily="34" charset="0"/>
              </a:rPr>
              <a:t>Phoenix AZ 85034</a:t>
            </a:r>
          </a:p>
          <a:p>
            <a:pPr algn="ctr"/>
            <a:r>
              <a:rPr lang="en-US" sz="2800" dirty="0">
                <a:latin typeface="Calibri" panose="020F0502020204030204" pitchFamily="34" charset="0"/>
              </a:rPr>
              <a:t>602-262-2900</a:t>
            </a:r>
          </a:p>
          <a:p>
            <a:pPr algn="ctr"/>
            <a:r>
              <a:rPr lang="en-US" sz="2800" dirty="0">
                <a:latin typeface="Calibri" panose="020F0502020204030204" pitchFamily="34" charset="0"/>
              </a:rPr>
              <a:t>melissa@azsilc.org</a:t>
            </a:r>
          </a:p>
          <a:p>
            <a:pPr algn="ctr"/>
            <a:r>
              <a:rPr lang="en-US" sz="2800" dirty="0">
                <a:latin typeface="Calibri" panose="020F0502020204030204" pitchFamily="34" charset="0"/>
              </a:rPr>
              <a:t>    www.azylf.org	</a:t>
            </a:r>
          </a:p>
          <a:p>
            <a:pPr algn="ctr"/>
            <a:r>
              <a:rPr lang="en-US" sz="2800" dirty="0">
                <a:latin typeface="Calibri" panose="020F0502020204030204" pitchFamily="34" charset="0"/>
              </a:rPr>
              <a:t>							                 </a:t>
            </a:r>
          </a:p>
          <a:p>
            <a:pPr algn="ctr"/>
            <a:r>
              <a:rPr lang="en-US" sz="2400" dirty="0">
                <a:latin typeface="Calibri" panose="020F0502020204030204" pitchFamily="34" charset="0"/>
              </a:rPr>
              <a:t>Check us out: www.facebook.com/AZYLF</a:t>
            </a:r>
            <a:endParaRPr lang="en-US" sz="1400" dirty="0">
              <a:latin typeface="Calibri" panose="020F0502020204030204" pitchFamily="34" charset="0"/>
            </a:endParaRPr>
          </a:p>
          <a:p>
            <a:pPr algn="ctr"/>
            <a:endParaRPr lang="en-US" sz="2400" dirty="0">
              <a:solidFill>
                <a:schemeClr val="accent1">
                  <a:lumMod val="75000"/>
                </a:schemeClr>
              </a:solidFill>
            </a:endParaRPr>
          </a:p>
          <a:p>
            <a:endParaRPr lang="en-US" dirty="0">
              <a:solidFill>
                <a:schemeClr val="accent1">
                  <a:lumMod val="75000"/>
                </a:schemeClr>
              </a:solidFill>
            </a:endParaRPr>
          </a:p>
        </p:txBody>
      </p:sp>
    </p:spTree>
    <p:extLst>
      <p:ext uri="{BB962C8B-B14F-4D97-AF65-F5344CB8AC3E}">
        <p14:creationId xmlns:p14="http://schemas.microsoft.com/office/powerpoint/2010/main" val="3736222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srcRect l="47020" t="16964" r="-970" b="14078"/>
          <a:stretch/>
        </p:blipFill>
        <p:spPr>
          <a:xfrm>
            <a:off x="8934670" y="434189"/>
            <a:ext cx="2933480" cy="3749563"/>
          </a:xfrm>
          <a:prstGeom prst="rect">
            <a:avLst/>
          </a:prstGeom>
        </p:spPr>
      </p:pic>
      <p:pic>
        <p:nvPicPr>
          <p:cNvPr id="4" name="Picture 3"/>
          <p:cNvPicPr>
            <a:picLocks noChangeAspect="1"/>
          </p:cNvPicPr>
          <p:nvPr/>
        </p:nvPicPr>
        <p:blipFill rotWithShape="1">
          <a:blip r:embed="rId3"/>
          <a:srcRect r="28320" b="27252"/>
          <a:stretch/>
        </p:blipFill>
        <p:spPr>
          <a:xfrm>
            <a:off x="495126" y="434189"/>
            <a:ext cx="2751695" cy="3727821"/>
          </a:xfrm>
          <a:prstGeom prst="rect">
            <a:avLst/>
          </a:prstGeom>
        </p:spPr>
      </p:pic>
      <p:sp>
        <p:nvSpPr>
          <p:cNvPr id="5" name="TextBox 4"/>
          <p:cNvSpPr txBox="1"/>
          <p:nvPr/>
        </p:nvSpPr>
        <p:spPr>
          <a:xfrm>
            <a:off x="588492" y="4444408"/>
            <a:ext cx="2482237" cy="1077218"/>
          </a:xfrm>
          <a:prstGeom prst="rect">
            <a:avLst/>
          </a:prstGeom>
          <a:noFill/>
        </p:spPr>
        <p:txBody>
          <a:bodyPr wrap="square" rtlCol="0">
            <a:spAutoFit/>
          </a:bodyPr>
          <a:lstStyle/>
          <a:p>
            <a:pPr algn="ctr"/>
            <a:r>
              <a:rPr lang="en-US" sz="3200" dirty="0"/>
              <a:t>Anya</a:t>
            </a:r>
          </a:p>
          <a:p>
            <a:pPr algn="ctr"/>
            <a:r>
              <a:rPr lang="en-US" sz="3200" dirty="0"/>
              <a:t>Class of 2014</a:t>
            </a:r>
          </a:p>
        </p:txBody>
      </p:sp>
      <p:sp>
        <p:nvSpPr>
          <p:cNvPr id="6" name="TextBox 5"/>
          <p:cNvSpPr txBox="1"/>
          <p:nvPr/>
        </p:nvSpPr>
        <p:spPr>
          <a:xfrm>
            <a:off x="9160291" y="4341538"/>
            <a:ext cx="2482237" cy="1077218"/>
          </a:xfrm>
          <a:prstGeom prst="rect">
            <a:avLst/>
          </a:prstGeom>
          <a:noFill/>
        </p:spPr>
        <p:txBody>
          <a:bodyPr wrap="square" rtlCol="0">
            <a:spAutoFit/>
          </a:bodyPr>
          <a:lstStyle/>
          <a:p>
            <a:pPr algn="ctr"/>
            <a:r>
              <a:rPr lang="en-US" sz="3200" dirty="0"/>
              <a:t>Kevin</a:t>
            </a:r>
          </a:p>
          <a:p>
            <a:pPr algn="ctr"/>
            <a:r>
              <a:rPr lang="en-US" sz="3200" dirty="0"/>
              <a:t>Class of 2015</a:t>
            </a:r>
          </a:p>
        </p:txBody>
      </p:sp>
      <p:pic>
        <p:nvPicPr>
          <p:cNvPr id="1026" name="Picture 2" descr="https://scontent.fphx1-2.fna.fbcdn.net/v/t1.0-0/c0.71.206.206/p206x206/13335654_1176213519097433_8750554492566256071_n.jpg?oh=266ed6c6fbb9cc71f560c4934a3ad5b6&amp;oe=58966C3E"/>
          <p:cNvPicPr>
            <a:picLocks noChangeAspect="1" noChangeArrowheads="1"/>
          </p:cNvPicPr>
          <p:nvPr/>
        </p:nvPicPr>
        <p:blipFill rotWithShape="1">
          <a:blip r:embed="rId4">
            <a:extLst>
              <a:ext uri="{28A0092B-C50C-407E-A947-70E740481C1C}">
                <a14:useLocalDpi xmlns:a14="http://schemas.microsoft.com/office/drawing/2010/main" val="0"/>
              </a:ext>
            </a:extLst>
          </a:blip>
          <a:srcRect l="20348" t="17098" r="10010"/>
          <a:stretch/>
        </p:blipFill>
        <p:spPr bwMode="auto">
          <a:xfrm>
            <a:off x="4942030" y="2558126"/>
            <a:ext cx="2297430" cy="273490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4430012" y="5293026"/>
            <a:ext cx="3370996" cy="1077218"/>
          </a:xfrm>
          <a:prstGeom prst="rect">
            <a:avLst/>
          </a:prstGeom>
          <a:noFill/>
        </p:spPr>
        <p:txBody>
          <a:bodyPr wrap="square" rtlCol="0">
            <a:spAutoFit/>
          </a:bodyPr>
          <a:lstStyle/>
          <a:p>
            <a:pPr algn="ctr"/>
            <a:r>
              <a:rPr lang="en-US" sz="3200" dirty="0"/>
              <a:t>Melissa </a:t>
            </a:r>
          </a:p>
          <a:p>
            <a:pPr algn="ctr"/>
            <a:r>
              <a:rPr lang="en-US" sz="3200" dirty="0"/>
              <a:t>Outclassed</a:t>
            </a:r>
          </a:p>
        </p:txBody>
      </p:sp>
      <p:sp>
        <p:nvSpPr>
          <p:cNvPr id="9" name="Rectangle 8"/>
          <p:cNvSpPr/>
          <p:nvPr/>
        </p:nvSpPr>
        <p:spPr>
          <a:xfrm>
            <a:off x="4809970" y="861221"/>
            <a:ext cx="2970685" cy="1200329"/>
          </a:xfrm>
          <a:prstGeom prst="rect">
            <a:avLst/>
          </a:prstGeom>
        </p:spPr>
        <p:txBody>
          <a:bodyPr wrap="none">
            <a:spAutoFit/>
          </a:bodyPr>
          <a:lstStyle/>
          <a:p>
            <a:pPr lvl="0" algn="ctr"/>
            <a:r>
              <a:rPr lang="en-US" sz="7200" dirty="0">
                <a:solidFill>
                  <a:prstClr val="white"/>
                </a:solidFill>
                <a:latin typeface="Freestyle Script" panose="030804020302050B0404" pitchFamily="66" charset="0"/>
              </a:rPr>
              <a:t>That’s Us!</a:t>
            </a:r>
          </a:p>
        </p:txBody>
      </p:sp>
    </p:spTree>
    <p:extLst>
      <p:ext uri="{BB962C8B-B14F-4D97-AF65-F5344CB8AC3E}">
        <p14:creationId xmlns:p14="http://schemas.microsoft.com/office/powerpoint/2010/main" val="14503951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3" name="TextBox 2"/>
          <p:cNvSpPr txBox="1"/>
          <p:nvPr/>
        </p:nvSpPr>
        <p:spPr>
          <a:xfrm>
            <a:off x="180473" y="0"/>
            <a:ext cx="11899231" cy="7160806"/>
          </a:xfrm>
          <a:prstGeom prst="rect">
            <a:avLst/>
          </a:prstGeom>
          <a:noFill/>
        </p:spPr>
        <p:txBody>
          <a:bodyPr wrap="square" rtlCol="0">
            <a:spAutoFit/>
          </a:bodyPr>
          <a:lstStyle/>
          <a:p>
            <a:pPr marL="0" marR="0" lvl="0" indent="0" algn="just" defTabSz="914400" eaLnBrk="1" fontAlgn="auto" latinLnBrk="0" hangingPunct="1">
              <a:lnSpc>
                <a:spcPct val="105000"/>
              </a:lnSpc>
              <a:spcBef>
                <a:spcPts val="0"/>
              </a:spcBef>
              <a:spcAft>
                <a:spcPts val="800"/>
              </a:spcAft>
              <a:buClrTx/>
              <a:buSzTx/>
              <a:buFontTx/>
              <a:buNone/>
              <a:tabLst/>
              <a:defRPr/>
            </a:pPr>
            <a:r>
              <a:rPr kumimoji="0" lang="en-US" sz="2400" b="0" i="0" u="none" strike="noStrike" kern="0" cap="none" spc="0" normalizeH="0" baseline="0" noProof="0" dirty="0">
                <a:ln>
                  <a:noFill/>
                </a:ln>
                <a:effectLst/>
                <a:uLnTx/>
                <a:uFillTx/>
                <a:ea typeface="Calibri" panose="020F0502020204030204" pitchFamily="34" charset="0"/>
                <a:cs typeface="Times New Roman" panose="02020603050405020304" pitchFamily="18" charset="0"/>
              </a:rPr>
              <a:t>Arizona Youth Leadership Forum (AZYLF) for Students and Transitioning Young Adults Who Have Disabilities is an innovative, 6-day conference, for students and young adults who have disabilities, as they prepare for and experience transition to adulthood. </a:t>
            </a:r>
          </a:p>
          <a:p>
            <a:pPr marL="0" marR="0" lvl="0" indent="0" algn="just" defTabSz="914400" eaLnBrk="1" fontAlgn="auto" latinLnBrk="0" hangingPunct="1">
              <a:lnSpc>
                <a:spcPct val="105000"/>
              </a:lnSpc>
              <a:spcBef>
                <a:spcPts val="0"/>
              </a:spcBef>
              <a:spcAft>
                <a:spcPts val="800"/>
              </a:spcAft>
              <a:buClrTx/>
              <a:buSzTx/>
              <a:buFontTx/>
              <a:buNone/>
              <a:tabLst/>
              <a:defRPr/>
            </a:pPr>
            <a:r>
              <a:rPr kumimoji="0" lang="en-US" sz="2400" b="0" i="0" u="none" strike="noStrike" kern="0" cap="none" spc="0" normalizeH="0" baseline="0" noProof="0" dirty="0">
                <a:ln>
                  <a:noFill/>
                </a:ln>
                <a:effectLst/>
                <a:uLnTx/>
                <a:uFillTx/>
                <a:ea typeface="Calibri" panose="020F0502020204030204" pitchFamily="34" charset="0"/>
                <a:cs typeface="Times New Roman" panose="02020603050405020304" pitchFamily="18" charset="0"/>
              </a:rPr>
              <a:t>Designed to foster personal growth through self-discovery, AZYLF provides experiential learning opportunities to assist each individual as they identify and embrace their strengths and gifts, in conjunction with planning for their future. </a:t>
            </a:r>
          </a:p>
          <a:p>
            <a:pPr marL="0" marR="0" lvl="0" indent="0" algn="just" defTabSz="914400" eaLnBrk="1" fontAlgn="auto" latinLnBrk="0" hangingPunct="1">
              <a:lnSpc>
                <a:spcPct val="107000"/>
              </a:lnSpc>
              <a:spcBef>
                <a:spcPts val="0"/>
              </a:spcBef>
              <a:spcAft>
                <a:spcPts val="800"/>
              </a:spcAft>
              <a:buClrTx/>
              <a:buSzTx/>
              <a:buFontTx/>
              <a:buNone/>
              <a:tabLst/>
              <a:defRPr/>
            </a:pPr>
            <a:r>
              <a:rPr kumimoji="0" lang="en-US" sz="2400" b="0" i="0" u="none" strike="noStrike" kern="0" cap="none" spc="0" normalizeH="0" baseline="0" noProof="0" dirty="0">
                <a:ln>
                  <a:noFill/>
                </a:ln>
                <a:effectLst/>
                <a:uLnTx/>
                <a:uFillTx/>
                <a:ea typeface="Calibri" panose="020F0502020204030204" pitchFamily="34" charset="0"/>
                <a:cs typeface="Times New Roman" panose="02020603050405020304" pitchFamily="18" charset="0"/>
              </a:rPr>
              <a:t>This dynamic environment focuses on leadership development, career exploration, effective advocacy, and empowers through heightened awareness of disability history and culture. Although purposeful and relevant, the true value of AZYLF is not found in a workbook or in the words of an accomplished presenter, it is found in the climate of trust, mutual respect, and absolute acceptance, which allow youth to be themselves, to be heard, and to be changed. </a:t>
            </a:r>
          </a:p>
          <a:p>
            <a:pPr marL="0" marR="0" lvl="0" indent="0" algn="just" defTabSz="914400" eaLnBrk="1" fontAlgn="auto" latinLnBrk="0" hangingPunct="1">
              <a:lnSpc>
                <a:spcPct val="107000"/>
              </a:lnSpc>
              <a:spcBef>
                <a:spcPts val="0"/>
              </a:spcBef>
              <a:spcAft>
                <a:spcPts val="800"/>
              </a:spcAft>
              <a:buClrTx/>
              <a:buSzTx/>
              <a:buFontTx/>
              <a:buNone/>
              <a:tabLst/>
              <a:defRPr/>
            </a:pPr>
            <a:r>
              <a:rPr kumimoji="0" lang="en-US" sz="2400" b="0" i="0" u="none" strike="noStrike" kern="0" cap="none" spc="0" normalizeH="0" baseline="0" noProof="0" dirty="0">
                <a:ln>
                  <a:noFill/>
                </a:ln>
                <a:effectLst/>
                <a:uLnTx/>
                <a:uFillTx/>
                <a:ea typeface="Calibri" panose="020F0502020204030204" pitchFamily="34" charset="0"/>
                <a:cs typeface="Times New Roman" panose="02020603050405020304" pitchFamily="18" charset="0"/>
              </a:rPr>
              <a:t>AZYLF has graduated 63 youth from across Arizona, in 2014, 2015, and 2016 combined. AZYLF strives to recruit youth who represent the culture and diversity of Arizona in every way, which enriches the experience and impact for all. AZYLF embraces and employs optimal learning strategies, strength based mentoring, and Person Centered Planning.   </a:t>
            </a:r>
          </a:p>
          <a:p>
            <a:pPr marL="0" marR="0" lvl="0" indent="0" algn="just" defTabSz="914400" eaLnBrk="1" fontAlgn="auto" latinLnBrk="0" hangingPunct="1">
              <a:lnSpc>
                <a:spcPct val="107000"/>
              </a:lnSpc>
              <a:spcBef>
                <a:spcPts val="0"/>
              </a:spcBef>
              <a:spcAft>
                <a:spcPts val="800"/>
              </a:spcAft>
              <a:buClrTx/>
              <a:buSzTx/>
              <a:buFontTx/>
              <a:buNone/>
              <a:tabLst/>
              <a:defRPr/>
            </a:pPr>
            <a:r>
              <a:rPr kumimoji="0" lang="en-US" sz="2400" b="0" i="0" u="none" strike="noStrike" kern="0" cap="none" spc="0" normalizeH="0" baseline="0" noProof="0" dirty="0">
                <a:ln>
                  <a:noFill/>
                </a:ln>
                <a:effectLst/>
                <a:uLnTx/>
                <a:uFillTx/>
                <a:ea typeface="Calibri" panose="020F0502020204030204" pitchFamily="34" charset="0"/>
                <a:cs typeface="Times New Roman" panose="02020603050405020304" pitchFamily="18" charset="0"/>
              </a:rPr>
              <a:t>AZYLF invests in our most precious resource, the youth who will transform our tomorrows.</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3399"/>
              </a:solidFill>
              <a:effectLst/>
              <a:uLnTx/>
              <a:uFillTx/>
            </a:endParaRPr>
          </a:p>
        </p:txBody>
      </p:sp>
    </p:spTree>
    <p:extLst>
      <p:ext uri="{BB962C8B-B14F-4D97-AF65-F5344CB8AC3E}">
        <p14:creationId xmlns:p14="http://schemas.microsoft.com/office/powerpoint/2010/main" val="35463468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2" name="TextBox 1"/>
          <p:cNvSpPr txBox="1"/>
          <p:nvPr/>
        </p:nvSpPr>
        <p:spPr>
          <a:xfrm>
            <a:off x="2089941" y="2375315"/>
            <a:ext cx="8965096" cy="1446550"/>
          </a:xfrm>
          <a:prstGeom prst="rect">
            <a:avLst/>
          </a:prstGeom>
          <a:noFill/>
        </p:spPr>
        <p:txBody>
          <a:bodyPr wrap="square" rtlCol="0">
            <a:spAutoFit/>
          </a:bodyPr>
          <a:lstStyle/>
          <a:p>
            <a:r>
              <a:rPr lang="en-US" sz="8800" dirty="0"/>
              <a:t>What is Stigma???</a:t>
            </a:r>
          </a:p>
        </p:txBody>
      </p:sp>
    </p:spTree>
    <p:extLst>
      <p:ext uri="{BB962C8B-B14F-4D97-AF65-F5344CB8AC3E}">
        <p14:creationId xmlns:p14="http://schemas.microsoft.com/office/powerpoint/2010/main" val="18379744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2" name="TextBox 1"/>
          <p:cNvSpPr txBox="1"/>
          <p:nvPr/>
        </p:nvSpPr>
        <p:spPr>
          <a:xfrm>
            <a:off x="1052187" y="413359"/>
            <a:ext cx="9469676" cy="584775"/>
          </a:xfrm>
          <a:prstGeom prst="rect">
            <a:avLst/>
          </a:prstGeom>
          <a:noFill/>
        </p:spPr>
        <p:txBody>
          <a:bodyPr wrap="square" rtlCol="0">
            <a:spAutoFit/>
          </a:bodyPr>
          <a:lstStyle/>
          <a:p>
            <a:r>
              <a:rPr lang="en-US" sz="3200" dirty="0"/>
              <a:t>Brainstorming During APRIL Conference Session: </a:t>
            </a:r>
          </a:p>
        </p:txBody>
      </p:sp>
      <p:sp>
        <p:nvSpPr>
          <p:cNvPr id="3" name="TextBox 2"/>
          <p:cNvSpPr txBox="1"/>
          <p:nvPr/>
        </p:nvSpPr>
        <p:spPr>
          <a:xfrm>
            <a:off x="2233809" y="1315233"/>
            <a:ext cx="9958191" cy="6001643"/>
          </a:xfrm>
          <a:prstGeom prst="rect">
            <a:avLst/>
          </a:prstGeom>
          <a:noFill/>
        </p:spPr>
        <p:txBody>
          <a:bodyPr wrap="square" rtlCol="0">
            <a:spAutoFit/>
          </a:bodyPr>
          <a:lstStyle/>
          <a:p>
            <a:r>
              <a:rPr lang="en-US" sz="3200" dirty="0"/>
              <a:t>Misconceptions					Unfair views</a:t>
            </a:r>
          </a:p>
          <a:p>
            <a:endParaRPr lang="en-US" sz="3200" dirty="0"/>
          </a:p>
          <a:p>
            <a:r>
              <a:rPr lang="en-US" sz="3200" dirty="0"/>
              <a:t>Pre-judgements					Discrediting opinions</a:t>
            </a:r>
          </a:p>
          <a:p>
            <a:endParaRPr lang="en-US" sz="3200" dirty="0"/>
          </a:p>
          <a:p>
            <a:r>
              <a:rPr lang="en-US" sz="3200" dirty="0"/>
              <a:t>Prejudice							Unbeneficial beliefs</a:t>
            </a:r>
          </a:p>
          <a:p>
            <a:endParaRPr lang="en-US" sz="3200" dirty="0"/>
          </a:p>
          <a:p>
            <a:r>
              <a:rPr lang="en-US" sz="3200" dirty="0"/>
              <a:t>Discrimination					Bias</a:t>
            </a:r>
          </a:p>
          <a:p>
            <a:endParaRPr lang="en-US" sz="3200" dirty="0"/>
          </a:p>
          <a:p>
            <a:r>
              <a:rPr lang="en-US" sz="3200" dirty="0"/>
              <a:t>Disgrace							Negative stereotypes</a:t>
            </a:r>
          </a:p>
          <a:p>
            <a:endParaRPr lang="en-US" sz="3200" dirty="0"/>
          </a:p>
          <a:p>
            <a:r>
              <a:rPr lang="en-US" sz="3200" dirty="0"/>
              <a:t>Misguided beliefs			</a:t>
            </a:r>
          </a:p>
          <a:p>
            <a:endParaRPr lang="en-US" sz="3200" dirty="0"/>
          </a:p>
        </p:txBody>
      </p:sp>
    </p:spTree>
    <p:extLst>
      <p:ext uri="{BB962C8B-B14F-4D97-AF65-F5344CB8AC3E}">
        <p14:creationId xmlns:p14="http://schemas.microsoft.com/office/powerpoint/2010/main" val="25811801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3" name="TextBox 2"/>
          <p:cNvSpPr txBox="1"/>
          <p:nvPr/>
        </p:nvSpPr>
        <p:spPr>
          <a:xfrm>
            <a:off x="800100" y="561976"/>
            <a:ext cx="10896601" cy="6186309"/>
          </a:xfrm>
          <a:prstGeom prst="rect">
            <a:avLst/>
          </a:prstGeom>
          <a:noFill/>
        </p:spPr>
        <p:txBody>
          <a:bodyPr wrap="square" rtlCol="0">
            <a:spAutoFit/>
          </a:bodyPr>
          <a:lstStyle/>
          <a:p>
            <a:r>
              <a:rPr lang="en-US" sz="4000" dirty="0"/>
              <a:t>Stigma Defined: </a:t>
            </a:r>
          </a:p>
          <a:p>
            <a:endParaRPr lang="en-US" sz="4000" dirty="0"/>
          </a:p>
          <a:p>
            <a:pPr marL="342900" indent="-342900">
              <a:buFont typeface="Arial" panose="020B0604020202020204" pitchFamily="34" charset="0"/>
              <a:buChar char="•"/>
            </a:pPr>
            <a:r>
              <a:rPr lang="en-US" sz="4000" dirty="0"/>
              <a:t>a set of negative and often unfair beliefs that a society or group of people have about  something</a:t>
            </a:r>
          </a:p>
          <a:p>
            <a:pPr marL="342900" indent="-342900">
              <a:buFont typeface="Arial" panose="020B0604020202020204" pitchFamily="34" charset="0"/>
              <a:buChar char="•"/>
            </a:pPr>
            <a:endParaRPr lang="en-US" sz="4000" dirty="0"/>
          </a:p>
          <a:p>
            <a:pPr marL="342900" indent="-342900">
              <a:buFont typeface="Arial" panose="020B0604020202020204" pitchFamily="34" charset="0"/>
              <a:buChar char="•"/>
            </a:pPr>
            <a:r>
              <a:rPr lang="en-US" sz="4000" dirty="0"/>
              <a:t>a mark of shame or discredit</a:t>
            </a:r>
          </a:p>
          <a:p>
            <a:pPr marL="342900" indent="-342900">
              <a:buFont typeface="Arial" panose="020B0604020202020204" pitchFamily="34" charset="0"/>
              <a:buChar char="•"/>
            </a:pPr>
            <a:endParaRPr lang="en-US" sz="4000" dirty="0"/>
          </a:p>
          <a:p>
            <a:pPr marL="342900" indent="-342900">
              <a:buFont typeface="Arial" panose="020B0604020202020204" pitchFamily="34" charset="0"/>
              <a:buChar char="•"/>
            </a:pPr>
            <a:r>
              <a:rPr lang="en-US" sz="4000" dirty="0"/>
              <a:t>a mark of disgrace associated with a particular circumstance, quality, or person</a:t>
            </a:r>
          </a:p>
          <a:p>
            <a:endParaRPr lang="en-US" sz="3600" dirty="0"/>
          </a:p>
        </p:txBody>
      </p:sp>
    </p:spTree>
    <p:extLst>
      <p:ext uri="{BB962C8B-B14F-4D97-AF65-F5344CB8AC3E}">
        <p14:creationId xmlns:p14="http://schemas.microsoft.com/office/powerpoint/2010/main" val="5565566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3" name="Rectangle 2"/>
          <p:cNvSpPr/>
          <p:nvPr/>
        </p:nvSpPr>
        <p:spPr>
          <a:xfrm>
            <a:off x="259661" y="1249106"/>
            <a:ext cx="7808014" cy="3477875"/>
          </a:xfrm>
          <a:prstGeom prst="rect">
            <a:avLst/>
          </a:prstGeom>
        </p:spPr>
        <p:txBody>
          <a:bodyPr wrap="square">
            <a:spAutoFit/>
          </a:bodyPr>
          <a:lstStyle/>
          <a:p>
            <a:r>
              <a:rPr lang="en-US" sz="4400" b="1" dirty="0"/>
              <a:t>Stick it to Stigma </a:t>
            </a:r>
            <a:r>
              <a:rPr lang="en-US" sz="4400" dirty="0"/>
              <a:t>asserts that in order to reduce the prevalence and resulting harm of multiple and complex stigma, people must embrace, educate, and equalize. </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29390" y="1489617"/>
            <a:ext cx="2996852" cy="2996852"/>
          </a:xfrm>
          <a:prstGeom prst="rect">
            <a:avLst/>
          </a:prstGeom>
        </p:spPr>
      </p:pic>
    </p:spTree>
    <p:extLst>
      <p:ext uri="{BB962C8B-B14F-4D97-AF65-F5344CB8AC3E}">
        <p14:creationId xmlns:p14="http://schemas.microsoft.com/office/powerpoint/2010/main" val="11106045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2" name="TextBox 1"/>
          <p:cNvSpPr txBox="1"/>
          <p:nvPr/>
        </p:nvSpPr>
        <p:spPr>
          <a:xfrm>
            <a:off x="1076325" y="2828925"/>
            <a:ext cx="10372725" cy="830997"/>
          </a:xfrm>
          <a:prstGeom prst="rect">
            <a:avLst/>
          </a:prstGeom>
          <a:noFill/>
        </p:spPr>
        <p:txBody>
          <a:bodyPr wrap="square" rtlCol="0">
            <a:spAutoFit/>
          </a:bodyPr>
          <a:lstStyle/>
          <a:p>
            <a:r>
              <a:rPr lang="en-US" sz="4800" dirty="0"/>
              <a:t>What is multiple and complex stigma???</a:t>
            </a:r>
          </a:p>
        </p:txBody>
      </p:sp>
    </p:spTree>
    <p:extLst>
      <p:ext uri="{BB962C8B-B14F-4D97-AF65-F5344CB8AC3E}">
        <p14:creationId xmlns:p14="http://schemas.microsoft.com/office/powerpoint/2010/main" val="147230527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212</TotalTime>
  <Words>630</Words>
  <Application>Microsoft Office PowerPoint</Application>
  <PresentationFormat>Widescreen</PresentationFormat>
  <Paragraphs>165</Paragraphs>
  <Slides>23</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Arial</vt:lpstr>
      <vt:lpstr>Calibri</vt:lpstr>
      <vt:lpstr>Calibri Light</vt:lpstr>
      <vt:lpstr>Freestyle Script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melissa@azsilc.org</dc:creator>
  <cp:lastModifiedBy>melissa@azsilc.org</cp:lastModifiedBy>
  <cp:revision>19</cp:revision>
  <dcterms:created xsi:type="dcterms:W3CDTF">2016-10-17T20:36:21Z</dcterms:created>
  <dcterms:modified xsi:type="dcterms:W3CDTF">2016-10-31T22:12:01Z</dcterms:modified>
</cp:coreProperties>
</file>