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notesMasterIdLst>
    <p:notesMasterId r:id="rId25"/>
  </p:notesMasterIdLst>
  <p:sldIdLst>
    <p:sldId id="256" r:id="rId2"/>
    <p:sldId id="278" r:id="rId3"/>
    <p:sldId id="261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7" r:id="rId20"/>
    <p:sldId id="275" r:id="rId21"/>
    <p:sldId id="276" r:id="rId22"/>
    <p:sldId id="273" r:id="rId23"/>
    <p:sldId id="27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81535" autoAdjust="0"/>
  </p:normalViewPr>
  <p:slideViewPr>
    <p:cSldViewPr snapToGrid="0">
      <p:cViewPr varScale="1">
        <p:scale>
          <a:sx n="98" d="100"/>
          <a:sy n="98" d="100"/>
        </p:scale>
        <p:origin x="3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A6AC4C-682B-4020-A8AB-332C0CE780A1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A2EC1-7188-4CA2-A86A-13871B964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97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 1-7[4:02]  B 8-11[4:02]  T 12[4:02]  B 13-15[4:02]  T&amp;B 16[4:02]  T 17?[4:02]  B 18-22[4:02]  T 23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A2EC1-7188-4CA2-A86A-13871B9644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58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Tannis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A2EC1-7188-4CA2-A86A-13871B96446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15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Tannis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A2EC1-7188-4CA2-A86A-13871B96446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92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A2EC1-7188-4CA2-A86A-13871B96446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93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A2EC1-7188-4CA2-A86A-13871B96446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44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A2EC1-7188-4CA2-A86A-13871B96446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706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Tannis facilitate</a:t>
            </a:r>
            <a:r>
              <a:rPr lang="en-US" baseline="0" dirty="0" smtClean="0"/>
              <a:t> – Brittany will write down items as they are called out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A2EC1-7188-4CA2-A86A-13871B96446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92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Tannis – audience</a:t>
            </a:r>
            <a:r>
              <a:rPr lang="en-US" baseline="0" dirty="0" smtClean="0"/>
              <a:t> participation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A2EC1-7188-4CA2-A86A-13871B96446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80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Tannis speak about these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A2EC1-7188-4CA2-A86A-13871B96446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367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Tannis speak about these.</a:t>
            </a:r>
            <a:r>
              <a:rPr lang="en-US" baseline="0" dirty="0" smtClean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A2EC1-7188-4CA2-A86A-13871B96446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851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healthycommunityliving.com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1733603"/>
          </a:xfrm>
        </p:spPr>
        <p:txBody>
          <a:bodyPr/>
          <a:lstStyle/>
          <a:p>
            <a:r>
              <a:rPr lang="en-US" dirty="0" smtClean="0"/>
              <a:t>Online engagement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9980" y="2918130"/>
            <a:ext cx="10204726" cy="233967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Brittany Hepler, </a:t>
            </a:r>
            <a:r>
              <a:rPr lang="en-US" dirty="0" err="1" smtClean="0"/>
              <a:t>Dayle</a:t>
            </a:r>
            <a:r>
              <a:rPr lang="en-US" dirty="0" smtClean="0"/>
              <a:t> McIntosh Center Anaheim, California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Tannis Hargrove, Healthy Community Living &amp; RTC:Rural University of Montana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APRIL Pre-conference 2016</a:t>
            </a:r>
            <a:endParaRPr lang="en-US" dirty="0"/>
          </a:p>
        </p:txBody>
      </p:sp>
      <p:pic>
        <p:nvPicPr>
          <p:cNvPr id="2052" name="Picture 4" descr="Image result for compu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10" y="3919992"/>
            <a:ext cx="3045101" cy="25044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Everyone else is doing it!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Though peer pressure is not always a good thing you can also learn a lot from your peers </a:t>
            </a:r>
          </a:p>
          <a:p>
            <a:r>
              <a:rPr lang="en-US" dirty="0" smtClean="0"/>
              <a:t>We want to be competitive and on an equal playing ground with other agencies </a:t>
            </a:r>
          </a:p>
        </p:txBody>
      </p:sp>
    </p:spTree>
    <p:extLst>
      <p:ext uri="{BB962C8B-B14F-4D97-AF65-F5344CB8AC3E}">
        <p14:creationId xmlns:p14="http://schemas.microsoft.com/office/powerpoint/2010/main" val="202050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Funders &amp; Funding 	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your CIL applies for community based grants or other private grants with funders ALWAYS want to see the website and learn more about your organization </a:t>
            </a:r>
          </a:p>
          <a:p>
            <a:r>
              <a:rPr lang="en-US" dirty="0" smtClean="0"/>
              <a:t>An engaging web presence could help you gain a needed edge with a funder or private donor </a:t>
            </a:r>
          </a:p>
          <a:p>
            <a:r>
              <a:rPr lang="en-US" dirty="0" smtClean="0"/>
              <a:t>This allows you to put your best foot forward every time </a:t>
            </a:r>
          </a:p>
          <a:p>
            <a:r>
              <a:rPr lang="en-US" dirty="0" smtClean="0"/>
              <a:t>The website allows your CIL to demonstrate what you do best!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07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Logos &amp; Branding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What’s in a logo? </a:t>
            </a:r>
          </a:p>
          <a:p>
            <a:r>
              <a:rPr lang="en-US" dirty="0" smtClean="0"/>
              <a:t>Logos help members of your community identify you quickly and easily </a:t>
            </a:r>
          </a:p>
          <a:p>
            <a:r>
              <a:rPr lang="en-US" dirty="0" smtClean="0"/>
              <a:t>The goal of a logo is to help promote instant public recognition and association with the services you provide </a:t>
            </a:r>
          </a:p>
          <a:p>
            <a:r>
              <a:rPr lang="en-US" dirty="0" smtClean="0"/>
              <a:t>It’s like putting your stamp on your work, materials and online presence </a:t>
            </a:r>
          </a:p>
          <a:p>
            <a:r>
              <a:rPr lang="en-US" dirty="0" smtClean="0"/>
              <a:t>It makes it easy to identify you whether you are online or at an outreach event in the community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22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Challenges: Logos &amp; Branding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Representing all the services you offer can be challenging </a:t>
            </a:r>
          </a:p>
          <a:p>
            <a:r>
              <a:rPr lang="en-US" dirty="0" smtClean="0"/>
              <a:t>Representing the work you do can be very challenging </a:t>
            </a:r>
          </a:p>
          <a:p>
            <a:r>
              <a:rPr lang="en-US" dirty="0" smtClean="0"/>
              <a:t>Representing your work across disability can be very challenging </a:t>
            </a:r>
          </a:p>
          <a:p>
            <a:r>
              <a:rPr lang="en-US" dirty="0" smtClean="0"/>
              <a:t>Asking consumers and CIL staff can lead to conflicting feedback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51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13468"/>
            <a:ext cx="9875520" cy="1232452"/>
          </a:xfrm>
        </p:spPr>
        <p:txBody>
          <a:bodyPr/>
          <a:lstStyle/>
          <a:p>
            <a:pPr algn="ctr"/>
            <a:r>
              <a:rPr lang="en-US" b="1" dirty="0" smtClean="0"/>
              <a:t>Logo BEFORE Rebranding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819275"/>
            <a:ext cx="9972675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0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37322"/>
            <a:ext cx="9875520" cy="1272208"/>
          </a:xfrm>
        </p:spPr>
        <p:txBody>
          <a:bodyPr/>
          <a:lstStyle/>
          <a:p>
            <a:pPr algn="ctr"/>
            <a:r>
              <a:rPr lang="en-US" b="1" dirty="0" smtClean="0"/>
              <a:t>Logo AFTER Rebranding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9934" y="1965960"/>
            <a:ext cx="5581815" cy="441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4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883" y="609600"/>
            <a:ext cx="11187486" cy="1356360"/>
          </a:xfrm>
        </p:spPr>
        <p:txBody>
          <a:bodyPr/>
          <a:lstStyle/>
          <a:p>
            <a:pPr algn="ctr"/>
            <a:r>
              <a:rPr lang="en-US" b="1" dirty="0" smtClean="0"/>
              <a:t>What Does </a:t>
            </a:r>
            <a:r>
              <a:rPr lang="en-US" b="1" dirty="0"/>
              <a:t>O</a:t>
            </a:r>
            <a:r>
              <a:rPr lang="en-US" b="1" dirty="0" smtClean="0"/>
              <a:t>nline </a:t>
            </a:r>
            <a:r>
              <a:rPr lang="en-US" b="1" dirty="0"/>
              <a:t>E</a:t>
            </a:r>
            <a:r>
              <a:rPr lang="en-US" b="1" dirty="0" smtClean="0"/>
              <a:t>ngagement </a:t>
            </a:r>
            <a:r>
              <a:rPr lang="en-US" b="1" dirty="0"/>
              <a:t>L</a:t>
            </a:r>
            <a:r>
              <a:rPr lang="en-US" b="1" dirty="0" smtClean="0"/>
              <a:t>ook </a:t>
            </a:r>
            <a:r>
              <a:rPr lang="en-US" b="1" dirty="0"/>
              <a:t>L</a:t>
            </a:r>
            <a:r>
              <a:rPr lang="en-US" b="1" dirty="0" smtClean="0"/>
              <a:t>ike at Your </a:t>
            </a:r>
            <a:r>
              <a:rPr lang="en-US" b="1" dirty="0"/>
              <a:t>C</a:t>
            </a:r>
            <a:r>
              <a:rPr lang="en-US" b="1" dirty="0" smtClean="0"/>
              <a:t>enter?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883" y="1965960"/>
            <a:ext cx="11394220" cy="4530256"/>
          </a:xfrm>
        </p:spPr>
        <p:txBody>
          <a:bodyPr>
            <a:normAutofit/>
          </a:bodyPr>
          <a:lstStyle/>
          <a:p>
            <a:r>
              <a:rPr lang="en-US" dirty="0" smtClean="0"/>
              <a:t>Pull out your notebooks &amp; a pen </a:t>
            </a:r>
          </a:p>
          <a:p>
            <a:r>
              <a:rPr lang="en-US" dirty="0" smtClean="0"/>
              <a:t>Please jot down the answers to the following questions </a:t>
            </a:r>
          </a:p>
          <a:p>
            <a:pPr marL="45720" indent="0">
              <a:buNone/>
            </a:pPr>
            <a:r>
              <a:rPr lang="en-US" sz="3200" b="1" u="sng" dirty="0" smtClean="0"/>
              <a:t>QUESTIONS:</a:t>
            </a:r>
            <a:r>
              <a:rPr lang="en-US" sz="3200" b="1" i="1" dirty="0" smtClean="0"/>
              <a:t> </a:t>
            </a:r>
          </a:p>
          <a:p>
            <a:r>
              <a:rPr lang="en-US" b="1" dirty="0" smtClean="0"/>
              <a:t>What online tools does your center currently have? </a:t>
            </a:r>
            <a:r>
              <a:rPr lang="en-US" dirty="0" smtClean="0"/>
              <a:t>(examples website, social media page, linked in account, etc.) </a:t>
            </a:r>
          </a:p>
          <a:p>
            <a:r>
              <a:rPr lang="en-US" b="1" dirty="0" smtClean="0"/>
              <a:t>Does your center currently have a strategy for online engagement? </a:t>
            </a:r>
          </a:p>
          <a:p>
            <a:pPr lvl="1"/>
            <a:r>
              <a:rPr lang="en-US" dirty="0" smtClean="0"/>
              <a:t>What are the strengths of the strategy? </a:t>
            </a:r>
          </a:p>
          <a:p>
            <a:pPr lvl="1"/>
            <a:r>
              <a:rPr lang="en-US" dirty="0" smtClean="0"/>
              <a:t>What are the weaknesses of the strategy? </a:t>
            </a:r>
          </a:p>
          <a:p>
            <a:r>
              <a:rPr lang="en-US" b="1" dirty="0" smtClean="0"/>
              <a:t>Do you have staff dedicated to online tools?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7824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Setting Yourself Up for Success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Know Your Audience </a:t>
            </a:r>
          </a:p>
          <a:p>
            <a:pPr lvl="1"/>
            <a:r>
              <a:rPr lang="en-US" dirty="0" smtClean="0"/>
              <a:t>Consider your consumer base </a:t>
            </a:r>
          </a:p>
          <a:p>
            <a:pPr lvl="1"/>
            <a:r>
              <a:rPr lang="en-US" dirty="0" smtClean="0"/>
              <a:t>Who is likely to search online for your center </a:t>
            </a:r>
          </a:p>
          <a:p>
            <a:pPr lvl="1"/>
            <a:r>
              <a:rPr lang="en-US" dirty="0" smtClean="0"/>
              <a:t>What is the community you are within like? </a:t>
            </a:r>
          </a:p>
          <a:p>
            <a:pPr lvl="1"/>
            <a:r>
              <a:rPr lang="en-US" dirty="0" smtClean="0"/>
              <a:t>How do consumers find you now? 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4206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Setting Yourself Up for Success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consumers find your center online? </a:t>
            </a:r>
          </a:p>
          <a:p>
            <a:r>
              <a:rPr lang="en-US" dirty="0" smtClean="0"/>
              <a:t>What online resources does your center have available? </a:t>
            </a:r>
            <a:endParaRPr lang="en-US" dirty="0"/>
          </a:p>
          <a:p>
            <a:r>
              <a:rPr lang="en-US" dirty="0" smtClean="0"/>
              <a:t>Are the up to date, user friendly and accessible? </a:t>
            </a:r>
          </a:p>
          <a:p>
            <a:pPr lvl="1"/>
            <a:r>
              <a:rPr lang="en-US" dirty="0" smtClean="0"/>
              <a:t>Website Layout </a:t>
            </a:r>
          </a:p>
          <a:p>
            <a:pPr lvl="1"/>
            <a:r>
              <a:rPr lang="en-US" dirty="0" smtClean="0"/>
              <a:t>Look &amp; Feel – color, limiting descriptions</a:t>
            </a:r>
          </a:p>
          <a:p>
            <a:pPr lvl="1"/>
            <a:r>
              <a:rPr lang="en-US" dirty="0" smtClean="0"/>
              <a:t>Types of photos – real people vs. stock photos 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Tying your social </a:t>
            </a:r>
            <a:r>
              <a:rPr lang="en-US" dirty="0" smtClean="0"/>
              <a:t>media accounts </a:t>
            </a:r>
            <a:r>
              <a:rPr lang="en-US" dirty="0"/>
              <a:t>to your website </a:t>
            </a:r>
            <a:r>
              <a:rPr lang="en-US" dirty="0" smtClean="0"/>
              <a:t>– they should compliment each other </a:t>
            </a:r>
            <a:endParaRPr lang="en-US" dirty="0"/>
          </a:p>
          <a:p>
            <a:pPr marL="27432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3757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475" y="246491"/>
            <a:ext cx="4898003" cy="63740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1463" y="461176"/>
            <a:ext cx="4975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Setting Yourself Up for Success 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215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Acknowledgements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274" y="1965960"/>
            <a:ext cx="11282900" cy="4130040"/>
          </a:xfrm>
        </p:spPr>
        <p:txBody>
          <a:bodyPr/>
          <a:lstStyle/>
          <a:p>
            <a:r>
              <a:rPr lang="en-US" sz="2400" dirty="0"/>
              <a:t>O</a:t>
            </a:r>
            <a:r>
              <a:rPr lang="en-US" sz="2400" dirty="0" smtClean="0"/>
              <a:t>ur travel expenses and this presentation are funded through the Healthy Community Living project ,by the National Institute on Disability, Independent Living and Rehabilitation Research (NIDILRR), Grant number 90RT50250100. </a:t>
            </a:r>
          </a:p>
          <a:p>
            <a:r>
              <a:rPr lang="en-US" sz="2400" dirty="0" smtClean="0"/>
              <a:t>To learn more about the Healthy Community Living project specifically please visit our website </a:t>
            </a:r>
            <a:r>
              <a:rPr lang="en-US" sz="2400" dirty="0" smtClean="0">
                <a:hlinkClick r:id="rId2"/>
              </a:rPr>
              <a:t>www.healthycommunityliving.com</a:t>
            </a:r>
            <a:r>
              <a:rPr lang="en-US" sz="2400" dirty="0" smtClean="0"/>
              <a:t> </a:t>
            </a:r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83" y="4232365"/>
            <a:ext cx="10840703" cy="186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515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296" y="307450"/>
            <a:ext cx="5319931" cy="1356360"/>
          </a:xfrm>
        </p:spPr>
        <p:txBody>
          <a:bodyPr/>
          <a:lstStyle/>
          <a:p>
            <a:pPr algn="ctr"/>
            <a:r>
              <a:rPr lang="en-US" b="1" dirty="0" smtClean="0"/>
              <a:t>Stock Photos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885" y="2814036"/>
            <a:ext cx="5180343" cy="37369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8228" y="2814036"/>
            <a:ext cx="6023514" cy="3736980"/>
          </a:xfrm>
          <a:prstGeom prst="rect">
            <a:avLst/>
          </a:prstGeom>
        </p:spPr>
      </p:pic>
      <p:pic>
        <p:nvPicPr>
          <p:cNvPr id="1026" name="Picture 2" descr="assistive-technolog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228" y="469127"/>
            <a:ext cx="6023514" cy="234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arly-childhoo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21" y="1351722"/>
            <a:ext cx="5242407" cy="146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12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33955"/>
            <a:ext cx="9875520" cy="1152939"/>
          </a:xfrm>
        </p:spPr>
        <p:txBody>
          <a:bodyPr/>
          <a:lstStyle/>
          <a:p>
            <a:pPr algn="ctr"/>
            <a:r>
              <a:rPr lang="en-US" b="1" dirty="0" smtClean="0"/>
              <a:t>Real People in Real Life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29" y="1260408"/>
            <a:ext cx="4303864" cy="2580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896" y="3642748"/>
            <a:ext cx="4303864" cy="2837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724" y="1154928"/>
            <a:ext cx="4025267" cy="2685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993" y="3642749"/>
            <a:ext cx="4253192" cy="2837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615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Search Optimization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your consumers find your center online? </a:t>
            </a:r>
          </a:p>
          <a:p>
            <a:r>
              <a:rPr lang="en-US" dirty="0" smtClean="0"/>
              <a:t>If you were going to search for your center what words would you use? </a:t>
            </a:r>
          </a:p>
          <a:p>
            <a:r>
              <a:rPr lang="en-US" dirty="0" smtClean="0"/>
              <a:t>Searching for a center can be very challenging  </a:t>
            </a:r>
          </a:p>
          <a:p>
            <a:r>
              <a:rPr lang="en-US" dirty="0" smtClean="0"/>
              <a:t>Is can be difficult to know what terms to use in a search </a:t>
            </a:r>
          </a:p>
          <a:p>
            <a:r>
              <a:rPr lang="en-US" dirty="0" smtClean="0"/>
              <a:t>Community members might not find you because they are using the wrong search terms </a:t>
            </a:r>
          </a:p>
          <a:p>
            <a:endParaRPr lang="en-US" dirty="0" smtClean="0"/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84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615" y="609600"/>
            <a:ext cx="11274948" cy="1356360"/>
          </a:xfrm>
        </p:spPr>
        <p:txBody>
          <a:bodyPr/>
          <a:lstStyle/>
          <a:p>
            <a:pPr algn="ctr"/>
            <a:r>
              <a:rPr lang="en-US" b="1" dirty="0" smtClean="0"/>
              <a:t>Resources on the APRIL Website for Online Engagement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RTC: Rural online guiding principles document (feel free to adapt for your center)</a:t>
            </a:r>
          </a:p>
          <a:p>
            <a:r>
              <a:rPr lang="en-US" dirty="0" smtClean="0"/>
              <a:t>Independence First online policy (feel free to adapt for your center)</a:t>
            </a:r>
          </a:p>
          <a:p>
            <a:r>
              <a:rPr lang="en-US" dirty="0" smtClean="0"/>
              <a:t>Photo Release Document (feel free to adapt for your center)</a:t>
            </a:r>
          </a:p>
          <a:p>
            <a:r>
              <a:rPr lang="en-US" dirty="0" smtClean="0"/>
              <a:t>Search Terms Document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11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Online Engagement Overview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online engagement? </a:t>
            </a:r>
          </a:p>
          <a:p>
            <a:r>
              <a:rPr lang="en-US" dirty="0" smtClean="0"/>
              <a:t>Why is online engagement important for your CIL? </a:t>
            </a:r>
          </a:p>
          <a:p>
            <a:r>
              <a:rPr lang="en-US" dirty="0" smtClean="0"/>
              <a:t>What does online engagement look like at your CIL? </a:t>
            </a:r>
          </a:p>
          <a:p>
            <a:r>
              <a:rPr lang="en-US" dirty="0" smtClean="0"/>
              <a:t>Setting up for Success </a:t>
            </a:r>
          </a:p>
          <a:p>
            <a:r>
              <a:rPr lang="en-US" dirty="0" smtClean="0"/>
              <a:t>Resources available following this presentation </a:t>
            </a:r>
          </a:p>
        </p:txBody>
      </p:sp>
    </p:spTree>
    <p:extLst>
      <p:ext uri="{BB962C8B-B14F-4D97-AF65-F5344CB8AC3E}">
        <p14:creationId xmlns:p14="http://schemas.microsoft.com/office/powerpoint/2010/main" val="234931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What is Online Engagement?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en-US" dirty="0" smtClean="0"/>
              <a:t>Group Brainstorming:</a:t>
            </a:r>
          </a:p>
          <a:p>
            <a:r>
              <a:rPr lang="en-US" dirty="0" smtClean="0"/>
              <a:t>What does online engagement mean to you? </a:t>
            </a:r>
          </a:p>
          <a:p>
            <a:r>
              <a:rPr lang="en-US" dirty="0" smtClean="0"/>
              <a:t>What do you think of when you hear the words online engagement? </a:t>
            </a:r>
          </a:p>
        </p:txBody>
      </p:sp>
    </p:spTree>
    <p:extLst>
      <p:ext uri="{BB962C8B-B14F-4D97-AF65-F5344CB8AC3E}">
        <p14:creationId xmlns:p14="http://schemas.microsoft.com/office/powerpoint/2010/main" val="338021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10101"/>
            <a:ext cx="9875520" cy="1256307"/>
          </a:xfrm>
        </p:spPr>
        <p:txBody>
          <a:bodyPr/>
          <a:lstStyle/>
          <a:p>
            <a:pPr algn="ctr"/>
            <a:r>
              <a:rPr lang="en-US" b="1" dirty="0" smtClean="0"/>
              <a:t>What Did Consumers Say?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420" y="1566408"/>
            <a:ext cx="11362414" cy="4953664"/>
          </a:xfrm>
        </p:spPr>
        <p:txBody>
          <a:bodyPr>
            <a:normAutofit/>
          </a:bodyPr>
          <a:lstStyle/>
          <a:p>
            <a:r>
              <a:rPr lang="en-US" dirty="0" smtClean="0"/>
              <a:t>Our partners interviewed 25 consumers about online engagement and social media </a:t>
            </a:r>
          </a:p>
          <a:p>
            <a:r>
              <a:rPr lang="en-US" b="1" dirty="0" smtClean="0"/>
              <a:t>What did consumers say? </a:t>
            </a:r>
          </a:p>
          <a:p>
            <a:pPr lvl="1"/>
            <a:r>
              <a:rPr lang="en-US" i="1" dirty="0" smtClean="0"/>
              <a:t>“It’s a place to where people can talk and group without having to travel.” </a:t>
            </a:r>
          </a:p>
          <a:p>
            <a:pPr lvl="1"/>
            <a:r>
              <a:rPr lang="en-US" i="1" dirty="0" smtClean="0"/>
              <a:t>“Social media gives PWD an outlet to communicate without any stigma.” </a:t>
            </a:r>
          </a:p>
          <a:p>
            <a:pPr lvl="1"/>
            <a:r>
              <a:rPr lang="en-US" i="1" dirty="0" smtClean="0"/>
              <a:t>A way to connect with your children or learn more about them.</a:t>
            </a:r>
          </a:p>
          <a:p>
            <a:pPr lvl="1"/>
            <a:r>
              <a:rPr lang="en-US" i="1" dirty="0" smtClean="0"/>
              <a:t>A way to connect with others and stay connected to friend or family.</a:t>
            </a:r>
          </a:p>
          <a:p>
            <a:pPr lvl="1"/>
            <a:r>
              <a:rPr lang="en-US" i="1" dirty="0" smtClean="0"/>
              <a:t>To stay in contact touch with news and current events, to stay in touch with family, or other groups they are interested in </a:t>
            </a:r>
          </a:p>
          <a:p>
            <a:pPr lvl="1"/>
            <a:r>
              <a:rPr lang="en-US" i="1" dirty="0" smtClean="0"/>
              <a:t>Job seeking </a:t>
            </a:r>
          </a:p>
          <a:p>
            <a:pPr lvl="1"/>
            <a:r>
              <a:rPr lang="en-US" i="1" dirty="0" smtClean="0"/>
              <a:t>Dating, or finding peers your age (across age groups) </a:t>
            </a:r>
          </a:p>
          <a:p>
            <a:pPr lvl="1"/>
            <a:r>
              <a:rPr lang="en-US" i="1" dirty="0" smtClean="0"/>
              <a:t>To remain active in the community </a:t>
            </a:r>
          </a:p>
          <a:p>
            <a:pPr lvl="1"/>
            <a:r>
              <a:rPr lang="en-US" i="1" dirty="0" smtClean="0"/>
              <a:t>To help gain confidence through “likes” on social media 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44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Online Engagement Defined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176" y="2057399"/>
            <a:ext cx="11251095" cy="4240033"/>
          </a:xfrm>
        </p:spPr>
        <p:txBody>
          <a:bodyPr/>
          <a:lstStyle/>
          <a:p>
            <a:r>
              <a:rPr lang="en-US" dirty="0" smtClean="0"/>
              <a:t>Online engagement means different things to different people</a:t>
            </a:r>
          </a:p>
          <a:p>
            <a:r>
              <a:rPr lang="en-US" dirty="0" smtClean="0"/>
              <a:t>According to the Duffy Agency (2016), Engagement is the online catalyst that converts prospects to customers, customers to loyal customers and loyal customers to vocal brand advocates. </a:t>
            </a:r>
          </a:p>
          <a:p>
            <a:r>
              <a:rPr lang="en-US" dirty="0" smtClean="0"/>
              <a:t>What does that mean? </a:t>
            </a:r>
          </a:p>
          <a:p>
            <a:pPr lvl="1"/>
            <a:r>
              <a:rPr lang="en-US" dirty="0"/>
              <a:t>Y</a:t>
            </a:r>
            <a:r>
              <a:rPr lang="en-US" dirty="0" smtClean="0"/>
              <a:t>ou can gain consumers who may not know about you through a google search, they may come to your center because they read about your services on your website or Facebook page, and then those consumers have a lot of potential to get involved in the disability community and your CIL.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6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Why online engagement?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Brittany from </a:t>
            </a:r>
            <a:r>
              <a:rPr lang="en-US" dirty="0" err="1" smtClean="0"/>
              <a:t>Dayle</a:t>
            </a:r>
            <a:r>
              <a:rPr lang="en-US" dirty="0" smtClean="0"/>
              <a:t> </a:t>
            </a:r>
            <a:r>
              <a:rPr lang="en-US" dirty="0" err="1" smtClean="0"/>
              <a:t>McIntoch</a:t>
            </a:r>
            <a:r>
              <a:rPr lang="en-US" dirty="0" smtClean="0"/>
              <a:t> Center in Anaheim, California 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Speaking about her Center’s experience with rebranding and working to engage consumers online </a:t>
            </a:r>
          </a:p>
          <a:p>
            <a:r>
              <a:rPr lang="en-US" dirty="0" smtClean="0"/>
              <a:t>You can engage consumers online with: </a:t>
            </a:r>
          </a:p>
          <a:p>
            <a:pPr lvl="1"/>
            <a:r>
              <a:rPr lang="en-US" dirty="0" smtClean="0"/>
              <a:t>Website </a:t>
            </a:r>
          </a:p>
          <a:p>
            <a:pPr lvl="1"/>
            <a:r>
              <a:rPr lang="en-US" dirty="0" smtClean="0"/>
              <a:t>Social Media (Facebook, Twitter are the most common) </a:t>
            </a:r>
          </a:p>
          <a:p>
            <a:pPr lvl="1"/>
            <a:r>
              <a:rPr lang="en-US" dirty="0" smtClean="0"/>
              <a:t>Appropriate Branding &amp; considering a logo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48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Why commit to online engagement?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Dayle</a:t>
            </a:r>
            <a:r>
              <a:rPr lang="en-US" dirty="0" smtClean="0"/>
              <a:t> McIntosh Center chose to rebrand and to boost their online presence for several reasons including: </a:t>
            </a:r>
          </a:p>
          <a:p>
            <a:pPr lvl="1"/>
            <a:r>
              <a:rPr lang="en-US" dirty="0" smtClean="0"/>
              <a:t>Visibility </a:t>
            </a:r>
          </a:p>
          <a:p>
            <a:pPr lvl="1"/>
            <a:r>
              <a:rPr lang="en-US" dirty="0" smtClean="0"/>
              <a:t>Be competitive (Everyone else is doing it!) </a:t>
            </a:r>
            <a:endParaRPr lang="en-US" dirty="0"/>
          </a:p>
          <a:p>
            <a:pPr lvl="1"/>
            <a:r>
              <a:rPr lang="en-US" dirty="0" smtClean="0"/>
              <a:t>Increased funding and access to funders </a:t>
            </a:r>
          </a:p>
          <a:p>
            <a:pPr lvl="1"/>
            <a:r>
              <a:rPr lang="en-US" dirty="0" smtClean="0"/>
              <a:t>Branding should be representative of services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71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Visibility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often been told that our center is the “best kept secret” </a:t>
            </a:r>
          </a:p>
          <a:p>
            <a:r>
              <a:rPr lang="en-US" dirty="0" smtClean="0"/>
              <a:t>Although it is always a nice feeling to be call “the best” we do not want to be a secret </a:t>
            </a:r>
          </a:p>
          <a:p>
            <a:r>
              <a:rPr lang="en-US" dirty="0" smtClean="0"/>
              <a:t>Building a strong online presence allows people to gain access easily</a:t>
            </a:r>
          </a:p>
          <a:p>
            <a:r>
              <a:rPr lang="en-US" dirty="0" smtClean="0"/>
              <a:t>It also helps them identify if your CIL offers the services they are looking for, without having to visit your CIL which can be challenging 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0056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s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1756</TotalTime>
  <Words>1150</Words>
  <Application>Microsoft Office PowerPoint</Application>
  <PresentationFormat>Widescreen</PresentationFormat>
  <Paragraphs>128</Paragraphs>
  <Slides>23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Calibri</vt:lpstr>
      <vt:lpstr>Corbel</vt:lpstr>
      <vt:lpstr>Basis</vt:lpstr>
      <vt:lpstr>Online engagement</vt:lpstr>
      <vt:lpstr>Acknowledgements </vt:lpstr>
      <vt:lpstr>Online Engagement Overview </vt:lpstr>
      <vt:lpstr>What is Online Engagement? </vt:lpstr>
      <vt:lpstr>What Did Consumers Say? </vt:lpstr>
      <vt:lpstr>Online Engagement Defined</vt:lpstr>
      <vt:lpstr>Why online engagement? </vt:lpstr>
      <vt:lpstr>Why commit to online engagement? </vt:lpstr>
      <vt:lpstr>Visibility </vt:lpstr>
      <vt:lpstr>Everyone else is doing it! </vt:lpstr>
      <vt:lpstr>Funders &amp; Funding  </vt:lpstr>
      <vt:lpstr>Logos &amp; Branding</vt:lpstr>
      <vt:lpstr>Challenges: Logos &amp; Branding</vt:lpstr>
      <vt:lpstr>Logo BEFORE Rebranding </vt:lpstr>
      <vt:lpstr>Logo AFTER Rebranding </vt:lpstr>
      <vt:lpstr>What Does Online Engagement Look Like at Your Center? </vt:lpstr>
      <vt:lpstr>Setting Yourself Up for Success </vt:lpstr>
      <vt:lpstr>Setting Yourself Up for Success </vt:lpstr>
      <vt:lpstr>PowerPoint Presentation</vt:lpstr>
      <vt:lpstr>Stock Photos </vt:lpstr>
      <vt:lpstr>Real People in Real Life </vt:lpstr>
      <vt:lpstr>Search Optimization </vt:lpstr>
      <vt:lpstr>Resources on the APRIL Website for Online Engagement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Hargrove, Tannis</dc:creator>
  <cp:lastModifiedBy>Hargrove, Tannis</cp:lastModifiedBy>
  <cp:revision>30</cp:revision>
  <dcterms:created xsi:type="dcterms:W3CDTF">2016-09-29T15:55:49Z</dcterms:created>
  <dcterms:modified xsi:type="dcterms:W3CDTF">2016-10-13T22:11:19Z</dcterms:modified>
</cp:coreProperties>
</file>