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9" r:id="rId4"/>
    <p:sldId id="258" r:id="rId5"/>
    <p:sldId id="272" r:id="rId6"/>
    <p:sldId id="260" r:id="rId7"/>
    <p:sldId id="273" r:id="rId8"/>
    <p:sldId id="261" r:id="rId9"/>
    <p:sldId id="262" r:id="rId10"/>
    <p:sldId id="263" r:id="rId11"/>
    <p:sldId id="264" r:id="rId12"/>
    <p:sldId id="265" r:id="rId13"/>
    <p:sldId id="267" r:id="rId14"/>
    <p:sldId id="266" r:id="rId15"/>
    <p:sldId id="268" r:id="rId16"/>
    <p:sldId id="270" r:id="rId17"/>
    <p:sldId id="269" r:id="rId18"/>
    <p:sldId id="274" r:id="rId19"/>
    <p:sldId id="275" r:id="rId20"/>
    <p:sldId id="271"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Independence Inc" initials="II" lastIdx="1" clrIdx="0">
    <p:extLst>
      <p:ext uri="{19B8F6BF-5375-455C-9EA6-DF929625EA0E}">
        <p15:presenceInfo xmlns:p15="http://schemas.microsoft.com/office/powerpoint/2012/main" userId="20339fe7283f47a6"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4" d="100"/>
          <a:sy n="64" d="100"/>
        </p:scale>
        <p:origin x="48" y="1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5923F103-BC34-4FE4-A40E-EDDEECFDA5D0}" type="datetimeFigureOut">
              <a:rPr lang="en-US" dirty="0"/>
              <a:pPr/>
              <a:t>10/17/2016</a:t>
            </a:fld>
            <a:endParaRPr lang="en-US" dirty="0"/>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r>
              <a:rPr lang="en-US" dirty="0"/>
              <a:t>
              </a:t>
            </a:r>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23A1CC3-2375-41D4-9E03-427CAF2A4C1A}" type="datetimeFigureOut">
              <a:rPr lang="en-US" dirty="0"/>
              <a:t>10/17/2016</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FF16868-8199-4C2C-A5B1-63AEE139F88E}" type="datetimeFigureOut">
              <a:rPr lang="en-US" dirty="0"/>
              <a:t>10/17/2016</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en-US" smtClean="0"/>
              <a:t>Click to edit Master title style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AD9FF7F-6988-44CC-821B-644E70CD2F73}" type="datetimeFigureOut">
              <a:rPr lang="en-US" dirty="0"/>
              <a:t>10/17/2016</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C12C299-16B2-4475-990D-751901EACC14}" type="datetimeFigureOut">
              <a:rPr lang="en-US" dirty="0"/>
              <a:t>10/17/2016</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FE86839-B9D8-4651-8783-F325ECE74E65}" type="datetimeFigureOut">
              <a:rPr lang="en-US" dirty="0"/>
              <a:t>10/17/2016</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FD484F64-32F6-45C5-931F-ADC1662401D0}" type="datetimeFigureOut">
              <a:rPr lang="en-US" dirty="0"/>
              <a:t>10/17/2016</a:t>
            </a:fld>
            <a:endParaRPr lang="en-US" dirty="0"/>
          </a:p>
        </p:txBody>
      </p:sp>
      <p:sp>
        <p:nvSpPr>
          <p:cNvPr id="8" name="Footer Placeholder 7"/>
          <p:cNvSpPr>
            <a:spLocks noGrp="1"/>
          </p:cNvSpPr>
          <p:nvPr>
            <p:ph type="ftr" sz="quarter" idx="11"/>
          </p:nvPr>
        </p:nvSpPr>
        <p:spPr>
          <a:xfrm>
            <a:off x="561111" y="6391838"/>
            <a:ext cx="3644282" cy="304801"/>
          </a:xfrm>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53086D93-FCAC-47E0-A2EE-787E62CA814C}" type="datetimeFigureOut">
              <a:rPr lang="en-US" dirty="0"/>
              <a:t>10/17/2016</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CDA879A6-0FD0-4734-A311-86BFCA472E6E}" type="datetimeFigureOut">
              <a:rPr lang="en-US" dirty="0"/>
              <a:t>10/17/2016</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9C9CA7B-DFD4-44B5-8C60-D14B8CD1FB59}" type="datetimeFigureOut">
              <a:rPr lang="en-US" dirty="0"/>
              <a:t>10/17/2016</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34E6425-0181-43F2-84FC-787E803FD2F8}" type="datetimeFigureOut">
              <a:rPr lang="en-US" dirty="0"/>
              <a:t>10/17/2016</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3BDB8791-F1B0-41E7-B7FD-A781E65C4266}" type="datetimeFigureOut">
              <a:rPr lang="en-US" dirty="0"/>
              <a:t>10/17/2016</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FDD63B2-E120-4ED8-B27B-C685F510A5FE}" type="datetimeFigureOut">
              <a:rPr lang="en-US" dirty="0"/>
              <a:t>10/17/2016</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7AA18ACC-A947-437B-A130-35BD54FDF1E9}" type="datetimeFigureOut">
              <a:rPr lang="en-US" dirty="0"/>
              <a:t>10/17/2016</a:t>
            </a:fld>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8D7E02-BCB8-4D50-A234-369438C08659}" type="datetimeFigureOut">
              <a:rPr lang="en-US" dirty="0"/>
              <a:t>10/17/2016</a:t>
            </a:fld>
            <a:endParaRPr lang="en-US" dirty="0"/>
          </a:p>
        </p:txBody>
      </p:sp>
      <p:sp>
        <p:nvSpPr>
          <p:cNvPr id="3" name="Footer Placeholder 2"/>
          <p:cNvSpPr>
            <a:spLocks noGrp="1"/>
          </p:cNvSpPr>
          <p:nvPr>
            <p:ph type="ftr" sz="quarter" idx="11"/>
          </p:nvPr>
        </p:nvSpPr>
        <p:spPr/>
        <p:txBody>
          <a:bodyPr/>
          <a:lstStyle/>
          <a:p>
            <a:r>
              <a:rPr lang="en-US" dirty="0"/>
              <a:t>
              </a:t>
            </a:r>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6E86A4C-8E40-4F87-A4F0-01A0687C5742}" type="datetimeFigureOut">
              <a:rPr lang="en-US" dirty="0"/>
              <a:t>10/17/2016</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en-US" smtClean="0"/>
              <a:t>Click icon to add picture</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5E72C73-2D91-4E12-BA25-F0AA0C03599B}" type="datetimeFigureOut">
              <a:rPr lang="en-US" dirty="0"/>
              <a:t>10/17/2016</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2BE451C3-0FF4-47C4-B829-773ADF60F88C}" type="datetimeFigureOut">
              <a:rPr lang="en-US" dirty="0"/>
              <a:t>10/17/2016</a:t>
            </a:fld>
            <a:endParaRPr lang="en-US" dirty="0"/>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r>
              <a:rPr lang="en-US" dirty="0"/>
              <a:t>
              </a:t>
            </a:r>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73"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72"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ww.metlife.com/mmi/index.html" TargetMode="External"/><Relationship Id="rId2" Type="http://schemas.openxmlformats.org/officeDocument/2006/relationships/hyperlink" Target="http://blogs.volunteermatch.org/engagingvolunteers/2016/06/02/knowing-generational-differences-can-help-engage-your-volunteers/" TargetMode="External"/><Relationship Id="rId1" Type="http://schemas.openxmlformats.org/officeDocument/2006/relationships/slideLayout" Target="../slideLayouts/slideLayout2.xml"/><Relationship Id="rId4" Type="http://schemas.openxmlformats.org/officeDocument/2006/relationships/hyperlink" Target="http://www.keepem.com/pdf/engaging%20multiple%20generations%20among"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a:t>Making Generations Work for </a:t>
            </a:r>
            <a:r>
              <a:rPr lang="en-US" b="1" dirty="0" smtClean="0"/>
              <a:t>Independent Living	</a:t>
            </a:r>
            <a:endParaRPr lang="en-US" dirty="0"/>
          </a:p>
        </p:txBody>
      </p:sp>
      <p:sp>
        <p:nvSpPr>
          <p:cNvPr id="3" name="Subtitle 2"/>
          <p:cNvSpPr>
            <a:spLocks noGrp="1"/>
          </p:cNvSpPr>
          <p:nvPr>
            <p:ph type="subTitle" idx="1"/>
          </p:nvPr>
        </p:nvSpPr>
        <p:spPr/>
        <p:txBody>
          <a:bodyPr/>
          <a:lstStyle/>
          <a:p>
            <a:r>
              <a:rPr lang="en-US" dirty="0" smtClean="0"/>
              <a:t>Scott Burlingame, Independence, Inc. </a:t>
            </a:r>
            <a:endParaRPr lang="en-US" dirty="0"/>
          </a:p>
        </p:txBody>
      </p:sp>
    </p:spTree>
    <p:extLst>
      <p:ext uri="{BB962C8B-B14F-4D97-AF65-F5344CB8AC3E}">
        <p14:creationId xmlns:p14="http://schemas.microsoft.com/office/powerpoint/2010/main" val="173272747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t>
            </a:r>
            <a:r>
              <a:rPr lang="en-US" dirty="0" smtClean="0"/>
              <a:t>illennials</a:t>
            </a:r>
            <a:endParaRPr lang="en-US" dirty="0"/>
          </a:p>
        </p:txBody>
      </p:sp>
      <p:sp>
        <p:nvSpPr>
          <p:cNvPr id="3" name="Content Placeholder 2"/>
          <p:cNvSpPr>
            <a:spLocks noGrp="1"/>
          </p:cNvSpPr>
          <p:nvPr>
            <p:ph idx="1"/>
          </p:nvPr>
        </p:nvSpPr>
        <p:spPr/>
        <p:txBody>
          <a:bodyPr/>
          <a:lstStyle/>
          <a:p>
            <a:r>
              <a:rPr lang="en-US" dirty="0" smtClean="0"/>
              <a:t>A common Term used to refer to people of both the Generations Y and Z, or anybody who reached adulthood after the year </a:t>
            </a:r>
            <a:r>
              <a:rPr lang="en-US" dirty="0" smtClean="0"/>
              <a:t>2000.</a:t>
            </a:r>
            <a:endParaRPr lang="en-US" dirty="0" smtClean="0"/>
          </a:p>
          <a:p>
            <a:r>
              <a:rPr lang="en-US" dirty="0" smtClean="0"/>
              <a:t>Millennials have never known a world that included the Cold War and the threat of nuclear </a:t>
            </a:r>
            <a:r>
              <a:rPr lang="en-US" dirty="0" smtClean="0"/>
              <a:t>war.</a:t>
            </a:r>
            <a:endParaRPr lang="en-US" dirty="0" smtClean="0"/>
          </a:p>
          <a:p>
            <a:r>
              <a:rPr lang="en-US" dirty="0" smtClean="0"/>
              <a:t>However, they have very little memory (if any) of a time in which the United States was not at war, and their generation has represented a vast majority of those who have fought in the War on Terror.</a:t>
            </a:r>
          </a:p>
          <a:p>
            <a:endParaRPr lang="en-US" dirty="0"/>
          </a:p>
        </p:txBody>
      </p:sp>
    </p:spTree>
    <p:extLst>
      <p:ext uri="{BB962C8B-B14F-4D97-AF65-F5344CB8AC3E}">
        <p14:creationId xmlns:p14="http://schemas.microsoft.com/office/powerpoint/2010/main" val="3071352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Generational Conflict </a:t>
            </a:r>
            <a:endParaRPr lang="en-US" dirty="0"/>
          </a:p>
        </p:txBody>
      </p:sp>
      <p:sp>
        <p:nvSpPr>
          <p:cNvPr id="3" name="Content Placeholder 2"/>
          <p:cNvSpPr>
            <a:spLocks noGrp="1"/>
          </p:cNvSpPr>
          <p:nvPr>
            <p:ph idx="1"/>
          </p:nvPr>
        </p:nvSpPr>
        <p:spPr>
          <a:xfrm>
            <a:off x="695740" y="2603500"/>
            <a:ext cx="10883348" cy="2475396"/>
          </a:xfrm>
        </p:spPr>
        <p:txBody>
          <a:bodyPr>
            <a:normAutofit/>
          </a:bodyPr>
          <a:lstStyle/>
          <a:p>
            <a:r>
              <a:rPr lang="en-US" dirty="0" smtClean="0"/>
              <a:t>You often feel the most conflict with the Generation right above you in age</a:t>
            </a:r>
          </a:p>
          <a:p>
            <a:r>
              <a:rPr lang="en-US" dirty="0" smtClean="0"/>
              <a:t>You are often going be the most comfortable with </a:t>
            </a:r>
            <a:r>
              <a:rPr lang="en-US" dirty="0" smtClean="0"/>
              <a:t>your </a:t>
            </a:r>
            <a:r>
              <a:rPr lang="en-US" dirty="0" smtClean="0"/>
              <a:t>own generation</a:t>
            </a:r>
          </a:p>
          <a:p>
            <a:r>
              <a:rPr lang="en-US" dirty="0" smtClean="0"/>
              <a:t>You are likely to feel close to the generation below you, however you will likely feel they have it easier than you did, and lack the proper work ethic to succeed</a:t>
            </a:r>
          </a:p>
          <a:p>
            <a:r>
              <a:rPr lang="en-US" dirty="0" smtClean="0"/>
              <a:t>Baby Boomers believed in work life balance. This led to high amounts of stress at both work and home</a:t>
            </a:r>
          </a:p>
          <a:p>
            <a:pPr marL="0" indent="0">
              <a:buNone/>
            </a:pPr>
            <a:endParaRPr lang="en-US" dirty="0"/>
          </a:p>
        </p:txBody>
      </p:sp>
    </p:spTree>
    <p:extLst>
      <p:ext uri="{BB962C8B-B14F-4D97-AF65-F5344CB8AC3E}">
        <p14:creationId xmlns:p14="http://schemas.microsoft.com/office/powerpoint/2010/main" val="1381565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Generational Conflict </a:t>
            </a:r>
          </a:p>
        </p:txBody>
      </p:sp>
      <p:sp>
        <p:nvSpPr>
          <p:cNvPr id="3" name="Content Placeholder 2"/>
          <p:cNvSpPr>
            <a:spLocks noGrp="1"/>
          </p:cNvSpPr>
          <p:nvPr>
            <p:ph idx="1"/>
          </p:nvPr>
        </p:nvSpPr>
        <p:spPr/>
        <p:txBody>
          <a:bodyPr/>
          <a:lstStyle/>
          <a:p>
            <a:r>
              <a:rPr lang="en-US" dirty="0" smtClean="0"/>
              <a:t>Generation </a:t>
            </a:r>
            <a:r>
              <a:rPr lang="en-US" dirty="0"/>
              <a:t>X were likely to be raised by Boomer parents, and have often prioritized family over work. </a:t>
            </a:r>
          </a:p>
          <a:p>
            <a:r>
              <a:rPr lang="en-US" dirty="0" smtClean="0"/>
              <a:t>Millennials are graduating college with significant debt, however, they are less likely to take jobs that are not emotionally or financially fulfilling than past generations.</a:t>
            </a:r>
          </a:p>
          <a:p>
            <a:r>
              <a:rPr lang="en-US" dirty="0" smtClean="0"/>
              <a:t>In the workforce, Millennials are looking for work-life integration.  They are plugged into life at work, and work at home. Traditional  work life barriers do not work for Millennials. </a:t>
            </a:r>
            <a:endParaRPr lang="en-US" dirty="0"/>
          </a:p>
        </p:txBody>
      </p:sp>
    </p:spTree>
    <p:extLst>
      <p:ext uri="{BB962C8B-B14F-4D97-AF65-F5344CB8AC3E}">
        <p14:creationId xmlns:p14="http://schemas.microsoft.com/office/powerpoint/2010/main" val="2245446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More on Work Life Integration   </a:t>
            </a:r>
            <a:endParaRPr lang="en-US" dirty="0"/>
          </a:p>
        </p:txBody>
      </p:sp>
      <p:sp>
        <p:nvSpPr>
          <p:cNvPr id="3" name="Content Placeholder 2"/>
          <p:cNvSpPr>
            <a:spLocks noGrp="1"/>
          </p:cNvSpPr>
          <p:nvPr>
            <p:ph idx="1"/>
          </p:nvPr>
        </p:nvSpPr>
        <p:spPr/>
        <p:txBody>
          <a:bodyPr/>
          <a:lstStyle/>
          <a:p>
            <a:r>
              <a:rPr lang="en-US" dirty="0" smtClean="0"/>
              <a:t>Professionals </a:t>
            </a:r>
            <a:r>
              <a:rPr lang="en-US" dirty="0"/>
              <a:t>have to blend what they do personally and professionally in order to make both </a:t>
            </a:r>
            <a:r>
              <a:rPr lang="en-US" dirty="0" smtClean="0"/>
              <a:t>work</a:t>
            </a:r>
          </a:p>
          <a:p>
            <a:r>
              <a:rPr lang="en-US" dirty="0"/>
              <a:t>The boundaries between family and career are </a:t>
            </a:r>
            <a:r>
              <a:rPr lang="en-US" dirty="0" smtClean="0"/>
              <a:t>blurred</a:t>
            </a:r>
          </a:p>
          <a:p>
            <a:r>
              <a:rPr lang="en-US" dirty="0"/>
              <a:t>Employees are willing to give up their personal time to do work </a:t>
            </a:r>
            <a:r>
              <a:rPr lang="en-US" dirty="0" smtClean="0"/>
              <a:t>and their work time to deal with personal issues</a:t>
            </a:r>
          </a:p>
          <a:p>
            <a:r>
              <a:rPr lang="en-US" dirty="0"/>
              <a:t>There are more employees working remote than ever </a:t>
            </a:r>
            <a:r>
              <a:rPr lang="en-US" dirty="0" smtClean="0"/>
              <a:t>before</a:t>
            </a:r>
            <a:endParaRPr lang="en-US" dirty="0" smtClean="0"/>
          </a:p>
          <a:p>
            <a:r>
              <a:rPr lang="en-US" dirty="0" smtClean="0"/>
              <a:t>Flexibility in scheduling and communication are the key to making </a:t>
            </a:r>
            <a:r>
              <a:rPr lang="en-US" dirty="0" smtClean="0"/>
              <a:t>work and life balance work</a:t>
            </a:r>
            <a:endParaRPr lang="en-US" dirty="0" smtClean="0"/>
          </a:p>
          <a:p>
            <a:endParaRPr lang="en-US" dirty="0"/>
          </a:p>
        </p:txBody>
      </p:sp>
    </p:spTree>
    <p:extLst>
      <p:ext uri="{BB962C8B-B14F-4D97-AF65-F5344CB8AC3E}">
        <p14:creationId xmlns:p14="http://schemas.microsoft.com/office/powerpoint/2010/main" val="1178610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Engaging Older Americans </a:t>
            </a:r>
            <a:endParaRPr lang="en-US" dirty="0"/>
          </a:p>
        </p:txBody>
      </p:sp>
      <p:sp>
        <p:nvSpPr>
          <p:cNvPr id="3" name="Content Placeholder 2"/>
          <p:cNvSpPr>
            <a:spLocks noGrp="1"/>
          </p:cNvSpPr>
          <p:nvPr>
            <p:ph idx="1"/>
          </p:nvPr>
        </p:nvSpPr>
        <p:spPr/>
        <p:txBody>
          <a:bodyPr/>
          <a:lstStyle/>
          <a:p>
            <a:r>
              <a:rPr lang="en-US" dirty="0"/>
              <a:t>The Greatest Generation are engaged through a friendly phone call or letter in the mailbox.</a:t>
            </a:r>
          </a:p>
          <a:p>
            <a:r>
              <a:rPr lang="en-US" dirty="0" smtClean="0"/>
              <a:t>Don’t assume they are technologically illiterate</a:t>
            </a:r>
            <a:r>
              <a:rPr lang="en-US" dirty="0"/>
              <a:t>. A 2013 Pew Research Center Study found that 70% of adults 65 and older use the internet on a daily basis</a:t>
            </a:r>
            <a:r>
              <a:rPr lang="en-US" dirty="0" smtClean="0"/>
              <a:t>.</a:t>
            </a:r>
          </a:p>
          <a:p>
            <a:r>
              <a:rPr lang="en-US" dirty="0" smtClean="0"/>
              <a:t>This generation gives to charities at a high rate, and are likely to volunteer time. </a:t>
            </a:r>
          </a:p>
          <a:p>
            <a:r>
              <a:rPr lang="en-US" dirty="0" smtClean="0"/>
              <a:t>Making use of their personal connections can be key to building a networking system for your services. </a:t>
            </a:r>
            <a:endParaRPr lang="en-US" dirty="0"/>
          </a:p>
        </p:txBody>
      </p:sp>
    </p:spTree>
    <p:extLst>
      <p:ext uri="{BB962C8B-B14F-4D97-AF65-F5344CB8AC3E}">
        <p14:creationId xmlns:p14="http://schemas.microsoft.com/office/powerpoint/2010/main" val="3030921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Engaging Baby Boomers</a:t>
            </a:r>
            <a:endParaRPr lang="en-US" dirty="0"/>
          </a:p>
        </p:txBody>
      </p:sp>
      <p:sp>
        <p:nvSpPr>
          <p:cNvPr id="3" name="Content Placeholder 2"/>
          <p:cNvSpPr>
            <a:spLocks noGrp="1"/>
          </p:cNvSpPr>
          <p:nvPr>
            <p:ph idx="1"/>
          </p:nvPr>
        </p:nvSpPr>
        <p:spPr/>
        <p:txBody>
          <a:bodyPr/>
          <a:lstStyle/>
          <a:p>
            <a:r>
              <a:rPr lang="en-US" dirty="0"/>
              <a:t>On average, baby boomers spend 19 hours a week online and 71% use a social networking site daily. </a:t>
            </a:r>
            <a:endParaRPr lang="en-US" dirty="0" smtClean="0"/>
          </a:p>
          <a:p>
            <a:r>
              <a:rPr lang="en-US" dirty="0"/>
              <a:t>Baby boomers are </a:t>
            </a:r>
            <a:r>
              <a:rPr lang="en-US" dirty="0" smtClean="0"/>
              <a:t>generous in </a:t>
            </a:r>
            <a:r>
              <a:rPr lang="en-US" dirty="0" smtClean="0"/>
              <a:t>terms of </a:t>
            </a:r>
            <a:r>
              <a:rPr lang="en-US" dirty="0" smtClean="0"/>
              <a:t>money </a:t>
            </a:r>
            <a:r>
              <a:rPr lang="en-US" dirty="0" smtClean="0"/>
              <a:t>and they like to be evolved in organizations they give money to.</a:t>
            </a:r>
          </a:p>
          <a:p>
            <a:r>
              <a:rPr lang="en-US" dirty="0" smtClean="0"/>
              <a:t>Boomers </a:t>
            </a:r>
            <a:r>
              <a:rPr lang="en-US" dirty="0" smtClean="0"/>
              <a:t>are the Generation that takes credit in what they built, and they hope to have their accomplishments recognized and </a:t>
            </a:r>
            <a:r>
              <a:rPr lang="en-US" dirty="0" smtClean="0"/>
              <a:t>rewarded.</a:t>
            </a:r>
            <a:endParaRPr lang="en-US" dirty="0" smtClean="0"/>
          </a:p>
          <a:p>
            <a:endParaRPr lang="en-US" dirty="0" smtClean="0"/>
          </a:p>
          <a:p>
            <a:endParaRPr lang="en-US" dirty="0"/>
          </a:p>
        </p:txBody>
      </p:sp>
    </p:spTree>
    <p:extLst>
      <p:ext uri="{BB962C8B-B14F-4D97-AF65-F5344CB8AC3E}">
        <p14:creationId xmlns:p14="http://schemas.microsoft.com/office/powerpoint/2010/main" val="2628089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Engaging Generation X</a:t>
            </a:r>
            <a:endParaRPr lang="en-US" dirty="0"/>
          </a:p>
        </p:txBody>
      </p:sp>
      <p:sp>
        <p:nvSpPr>
          <p:cNvPr id="3" name="Content Placeholder 2"/>
          <p:cNvSpPr>
            <a:spLocks noGrp="1"/>
          </p:cNvSpPr>
          <p:nvPr>
            <p:ph idx="1"/>
          </p:nvPr>
        </p:nvSpPr>
        <p:spPr/>
        <p:txBody>
          <a:bodyPr/>
          <a:lstStyle/>
          <a:p>
            <a:r>
              <a:rPr lang="en-US" dirty="0"/>
              <a:t>Generation </a:t>
            </a:r>
            <a:r>
              <a:rPr lang="en-US" dirty="0" err="1"/>
              <a:t>X’ers</a:t>
            </a:r>
            <a:r>
              <a:rPr lang="en-US" dirty="0"/>
              <a:t> can still be reached through email, but </a:t>
            </a:r>
            <a:r>
              <a:rPr lang="en-US" dirty="0" smtClean="0"/>
              <a:t>are likely </a:t>
            </a:r>
            <a:r>
              <a:rPr lang="en-US" dirty="0"/>
              <a:t>to regularly check social media or text </a:t>
            </a:r>
            <a:r>
              <a:rPr lang="en-US" dirty="0" smtClean="0"/>
              <a:t>messages. </a:t>
            </a:r>
          </a:p>
          <a:p>
            <a:r>
              <a:rPr lang="en-US" dirty="0" smtClean="0"/>
              <a:t>About 80% own smart phones.</a:t>
            </a:r>
          </a:p>
          <a:p>
            <a:r>
              <a:rPr lang="en-US" dirty="0" smtClean="0"/>
              <a:t>They are </a:t>
            </a:r>
            <a:r>
              <a:rPr lang="en-US" dirty="0" smtClean="0"/>
              <a:t>likely </a:t>
            </a:r>
            <a:r>
              <a:rPr lang="en-US" dirty="0" smtClean="0"/>
              <a:t>to donate time to your organization. Once they become volunteers, then they are likely to donate money.</a:t>
            </a:r>
          </a:p>
          <a:p>
            <a:r>
              <a:rPr lang="en-US" dirty="0" smtClean="0"/>
              <a:t>Generation X expects </a:t>
            </a:r>
            <a:r>
              <a:rPr lang="en-US" dirty="0"/>
              <a:t>immediate and ongoing feedback, and </a:t>
            </a:r>
            <a:r>
              <a:rPr lang="en-US" dirty="0" smtClean="0"/>
              <a:t>is equally </a:t>
            </a:r>
            <a:r>
              <a:rPr lang="en-US" dirty="0"/>
              <a:t>comfortable giving feedback to others.</a:t>
            </a:r>
            <a:endParaRPr lang="en-US" dirty="0" smtClean="0"/>
          </a:p>
          <a:p>
            <a:endParaRPr lang="en-US" dirty="0" smtClean="0"/>
          </a:p>
          <a:p>
            <a:endParaRPr lang="en-US" dirty="0" smtClean="0"/>
          </a:p>
          <a:p>
            <a:endParaRPr lang="en-US" dirty="0"/>
          </a:p>
        </p:txBody>
      </p:sp>
    </p:spTree>
    <p:extLst>
      <p:ext uri="{BB962C8B-B14F-4D97-AF65-F5344CB8AC3E}">
        <p14:creationId xmlns:p14="http://schemas.microsoft.com/office/powerpoint/2010/main" val="1170215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Engaging Millennials</a:t>
            </a:r>
            <a:endParaRPr lang="en-US" dirty="0"/>
          </a:p>
        </p:txBody>
      </p:sp>
      <p:sp>
        <p:nvSpPr>
          <p:cNvPr id="3" name="Content Placeholder 2"/>
          <p:cNvSpPr>
            <a:spLocks noGrp="1"/>
          </p:cNvSpPr>
          <p:nvPr>
            <p:ph idx="1"/>
          </p:nvPr>
        </p:nvSpPr>
        <p:spPr/>
        <p:txBody>
          <a:bodyPr>
            <a:normAutofit/>
          </a:bodyPr>
          <a:lstStyle/>
          <a:p>
            <a:r>
              <a:rPr lang="en-US" dirty="0"/>
              <a:t>Millennials are </a:t>
            </a:r>
            <a:r>
              <a:rPr lang="en-US" dirty="0" smtClean="0"/>
              <a:t>always connected </a:t>
            </a:r>
            <a:r>
              <a:rPr lang="en-US" dirty="0"/>
              <a:t>to their mobile devices. </a:t>
            </a:r>
            <a:endParaRPr lang="en-US" dirty="0" smtClean="0"/>
          </a:p>
          <a:p>
            <a:r>
              <a:rPr lang="en-US" dirty="0" smtClean="0"/>
              <a:t>Target </a:t>
            </a:r>
            <a:r>
              <a:rPr lang="en-US" dirty="0"/>
              <a:t>them where they spend their time: on their mobile phones, via text message and on social media.</a:t>
            </a:r>
          </a:p>
          <a:p>
            <a:r>
              <a:rPr lang="en-US" dirty="0" smtClean="0"/>
              <a:t>Likely to be motivated by a passion for a cause, not just the organization. </a:t>
            </a:r>
          </a:p>
          <a:p>
            <a:r>
              <a:rPr lang="en-US" dirty="0" smtClean="0"/>
              <a:t>Encourage millennial to </a:t>
            </a:r>
            <a:r>
              <a:rPr lang="en-US" dirty="0"/>
              <a:t>make an event out of their </a:t>
            </a:r>
            <a:r>
              <a:rPr lang="en-US" dirty="0" smtClean="0"/>
              <a:t>experience’s </a:t>
            </a:r>
            <a:r>
              <a:rPr lang="en-US" dirty="0"/>
              <a:t>by inviting friends, taking pictures and sharing their experience across social channels</a:t>
            </a:r>
            <a:r>
              <a:rPr lang="en-US" dirty="0" smtClean="0"/>
              <a:t>.</a:t>
            </a:r>
          </a:p>
          <a:p>
            <a:r>
              <a:rPr lang="en-US" dirty="0"/>
              <a:t>Millennials are typically team-oriented, banding together to date and socialize </a:t>
            </a:r>
            <a:r>
              <a:rPr lang="en-US" dirty="0" smtClean="0"/>
              <a:t>rather than </a:t>
            </a:r>
            <a:r>
              <a:rPr lang="en-US" dirty="0"/>
              <a:t>pairing off. They work well in groups, preferring this to individual endeavors. </a:t>
            </a:r>
          </a:p>
        </p:txBody>
      </p:sp>
    </p:spTree>
    <p:extLst>
      <p:ext uri="{BB962C8B-B14F-4D97-AF65-F5344CB8AC3E}">
        <p14:creationId xmlns:p14="http://schemas.microsoft.com/office/powerpoint/2010/main" val="2191289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Cross Generational Engagement Steps</a:t>
            </a:r>
            <a:endParaRPr lang="en-US" dirty="0"/>
          </a:p>
        </p:txBody>
      </p:sp>
      <p:sp>
        <p:nvSpPr>
          <p:cNvPr id="3" name="Content Placeholder 2"/>
          <p:cNvSpPr>
            <a:spLocks noGrp="1"/>
          </p:cNvSpPr>
          <p:nvPr>
            <p:ph idx="1"/>
          </p:nvPr>
        </p:nvSpPr>
        <p:spPr/>
        <p:txBody>
          <a:bodyPr/>
          <a:lstStyle/>
          <a:p>
            <a:r>
              <a:rPr lang="en-US" dirty="0" smtClean="0"/>
              <a:t>Be deliberate and intentional with your communication</a:t>
            </a:r>
          </a:p>
          <a:p>
            <a:r>
              <a:rPr lang="en-US" dirty="0" smtClean="0"/>
              <a:t>Allow for changes to the workplace in order to accommodate </a:t>
            </a:r>
            <a:r>
              <a:rPr lang="en-US" dirty="0"/>
              <a:t>generational </a:t>
            </a:r>
            <a:r>
              <a:rPr lang="en-US" dirty="0" smtClean="0"/>
              <a:t>differences</a:t>
            </a:r>
          </a:p>
          <a:p>
            <a:r>
              <a:rPr lang="en-US" dirty="0"/>
              <a:t>Find the common </a:t>
            </a:r>
            <a:r>
              <a:rPr lang="en-US" dirty="0" smtClean="0"/>
              <a:t>ground</a:t>
            </a:r>
          </a:p>
          <a:p>
            <a:r>
              <a:rPr lang="en-US" dirty="0"/>
              <a:t>Put the generational differences to work for </a:t>
            </a:r>
            <a:r>
              <a:rPr lang="en-US" dirty="0" smtClean="0"/>
              <a:t>you</a:t>
            </a:r>
          </a:p>
          <a:p>
            <a:r>
              <a:rPr lang="en-US" dirty="0"/>
              <a:t>Create cross-generational work teams</a:t>
            </a:r>
            <a:endParaRPr lang="en-US" dirty="0" smtClean="0"/>
          </a:p>
          <a:p>
            <a:endParaRPr lang="en-US" dirty="0"/>
          </a:p>
        </p:txBody>
      </p:sp>
    </p:spTree>
    <p:extLst>
      <p:ext uri="{BB962C8B-B14F-4D97-AF65-F5344CB8AC3E}">
        <p14:creationId xmlns:p14="http://schemas.microsoft.com/office/powerpoint/2010/main" val="3434791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About Me	</a:t>
            </a:r>
            <a:endParaRPr lang="en-US" dirty="0"/>
          </a:p>
        </p:txBody>
      </p:sp>
      <p:sp>
        <p:nvSpPr>
          <p:cNvPr id="3" name="Content Placeholder 2"/>
          <p:cNvSpPr>
            <a:spLocks noGrp="1"/>
          </p:cNvSpPr>
          <p:nvPr>
            <p:ph idx="1"/>
          </p:nvPr>
        </p:nvSpPr>
        <p:spPr/>
        <p:txBody>
          <a:bodyPr>
            <a:normAutofit/>
          </a:bodyPr>
          <a:lstStyle/>
          <a:p>
            <a:pPr marL="0" indent="0" algn="ctr">
              <a:buNone/>
            </a:pPr>
            <a:r>
              <a:rPr lang="en-US" sz="2400" dirty="0" smtClean="0"/>
              <a:t>Scott Burlingame, Executive Director</a:t>
            </a:r>
          </a:p>
          <a:p>
            <a:pPr marL="0" indent="0" algn="ctr">
              <a:buNone/>
            </a:pPr>
            <a:r>
              <a:rPr lang="en-US" sz="2400" dirty="0" smtClean="0"/>
              <a:t>Independence, Inc. </a:t>
            </a:r>
          </a:p>
          <a:p>
            <a:pPr marL="0" indent="0" algn="ctr">
              <a:buNone/>
            </a:pPr>
            <a:r>
              <a:rPr lang="en-US" sz="2400" dirty="0" smtClean="0"/>
              <a:t>2000 E. Burdick Expressway, Suite C</a:t>
            </a:r>
          </a:p>
          <a:p>
            <a:pPr marL="0" indent="0" algn="ctr">
              <a:buNone/>
            </a:pPr>
            <a:r>
              <a:rPr lang="en-US" sz="2400" dirty="0" smtClean="0"/>
              <a:t>Minot, ND 58701</a:t>
            </a:r>
          </a:p>
          <a:p>
            <a:pPr marL="0" indent="0" algn="ctr">
              <a:buNone/>
            </a:pPr>
            <a:endParaRPr lang="en-US" sz="2400" dirty="0"/>
          </a:p>
          <a:p>
            <a:pPr marL="0" indent="0" algn="ctr">
              <a:buNone/>
            </a:pPr>
            <a:r>
              <a:rPr lang="en-US" sz="2400" dirty="0" smtClean="0"/>
              <a:t>701-839-4724</a:t>
            </a:r>
          </a:p>
          <a:p>
            <a:pPr marL="0" indent="0" algn="ctr">
              <a:buNone/>
            </a:pPr>
            <a:r>
              <a:rPr lang="en-US" sz="2400" dirty="0" smtClean="0"/>
              <a:t>scottb@independencecil.org </a:t>
            </a:r>
            <a:endParaRPr lang="en-US" sz="2400" dirty="0"/>
          </a:p>
        </p:txBody>
      </p:sp>
    </p:spTree>
    <p:extLst>
      <p:ext uri="{BB962C8B-B14F-4D97-AF65-F5344CB8AC3E}">
        <p14:creationId xmlns:p14="http://schemas.microsoft.com/office/powerpoint/2010/main" val="91018906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en-US" dirty="0" smtClean="0"/>
              <a:t>Introductions </a:t>
            </a:r>
            <a:endParaRPr lang="en-US" dirty="0"/>
          </a:p>
        </p:txBody>
      </p:sp>
      <p:sp>
        <p:nvSpPr>
          <p:cNvPr id="3" name="Content Placeholder 2"/>
          <p:cNvSpPr>
            <a:spLocks noGrp="1"/>
          </p:cNvSpPr>
          <p:nvPr>
            <p:ph idx="1"/>
          </p:nvPr>
        </p:nvSpPr>
        <p:spPr/>
        <p:txBody>
          <a:bodyPr>
            <a:normAutofit/>
          </a:bodyPr>
          <a:lstStyle/>
          <a:p>
            <a:pPr algn="r"/>
            <a:r>
              <a:rPr lang="en-US" dirty="0" smtClean="0"/>
              <a:t>Establish and Define each of the 5 Generations you may work with in Independent Living</a:t>
            </a:r>
          </a:p>
          <a:p>
            <a:pPr algn="r"/>
            <a:r>
              <a:rPr lang="en-US" dirty="0" smtClean="0"/>
              <a:t>Identify Similarities and Differences Among the Generations</a:t>
            </a:r>
          </a:p>
          <a:p>
            <a:pPr algn="r"/>
            <a:r>
              <a:rPr lang="en-US" dirty="0" smtClean="0"/>
              <a:t>Provide you with tools to maximize the strengths of each generation</a:t>
            </a:r>
          </a:p>
          <a:p>
            <a:pPr marL="0" indent="0" algn="ctr">
              <a:buNone/>
            </a:pPr>
            <a:r>
              <a:rPr lang="en-US" b="1" u="sng" dirty="0" smtClean="0"/>
              <a:t>Disclaimers</a:t>
            </a:r>
          </a:p>
          <a:p>
            <a:pPr algn="ctr"/>
            <a:r>
              <a:rPr lang="en-US" dirty="0" smtClean="0"/>
              <a:t>It is important to remember, I will be speaking with broad generalizations, and nobody is a perfect representative of any generation. </a:t>
            </a:r>
          </a:p>
          <a:p>
            <a:pPr algn="ctr"/>
            <a:r>
              <a:rPr lang="en-US" dirty="0" smtClean="0"/>
              <a:t>Each generation has a “Sandwich Group” who will have characteristics of the generation above or below it in age</a:t>
            </a:r>
            <a:endParaRPr lang="en-US" dirty="0"/>
          </a:p>
        </p:txBody>
      </p:sp>
    </p:spTree>
    <p:extLst>
      <p:ext uri="{BB962C8B-B14F-4D97-AF65-F5344CB8AC3E}">
        <p14:creationId xmlns:p14="http://schemas.microsoft.com/office/powerpoint/2010/main" val="1315930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Sources: </a:t>
            </a:r>
            <a:endParaRPr lang="en-US" dirty="0"/>
          </a:p>
        </p:txBody>
      </p:sp>
      <p:sp>
        <p:nvSpPr>
          <p:cNvPr id="3" name="Content Placeholder 2"/>
          <p:cNvSpPr>
            <a:spLocks noGrp="1"/>
          </p:cNvSpPr>
          <p:nvPr>
            <p:ph idx="1"/>
          </p:nvPr>
        </p:nvSpPr>
        <p:spPr/>
        <p:txBody>
          <a:bodyPr>
            <a:normAutofit/>
          </a:bodyPr>
          <a:lstStyle/>
          <a:p>
            <a:r>
              <a:rPr lang="en-US" b="1" cap="all" dirty="0"/>
              <a:t>KNOWING GENERATIONAL DIFFERENCES CAN HELP ENGAGE YOUR VOLUNTEERS</a:t>
            </a:r>
          </a:p>
          <a:p>
            <a:pPr marL="0" indent="0">
              <a:buNone/>
            </a:pPr>
            <a:r>
              <a:rPr lang="en-US" dirty="0" smtClean="0"/>
              <a:t>	</a:t>
            </a:r>
            <a:r>
              <a:rPr lang="en-US" dirty="0" smtClean="0">
                <a:hlinkClick r:id="rId2"/>
              </a:rPr>
              <a:t>http</a:t>
            </a:r>
            <a:r>
              <a:rPr lang="en-US" dirty="0">
                <a:hlinkClick r:id="rId2"/>
              </a:rPr>
              <a:t>://</a:t>
            </a:r>
            <a:r>
              <a:rPr lang="en-US" dirty="0" smtClean="0">
                <a:hlinkClick r:id="rId2"/>
              </a:rPr>
              <a:t>blogs.volunteermatch.org/engagingvolunteers/2016/06/02/knowin	g-generational-differences-can-help-engage-your-volunteers/</a:t>
            </a:r>
            <a:endParaRPr lang="en-US" dirty="0" smtClean="0"/>
          </a:p>
          <a:p>
            <a:r>
              <a:rPr lang="en-US" b="1" dirty="0" smtClean="0"/>
              <a:t>MetLife Mature Market Institute</a:t>
            </a:r>
          </a:p>
          <a:p>
            <a:pPr marL="0" indent="0">
              <a:buNone/>
            </a:pPr>
            <a:r>
              <a:rPr lang="en-US" dirty="0" smtClean="0"/>
              <a:t>      </a:t>
            </a:r>
            <a:r>
              <a:rPr lang="en-US" dirty="0" smtClean="0">
                <a:hlinkClick r:id="rId3"/>
              </a:rPr>
              <a:t>https</a:t>
            </a:r>
            <a:r>
              <a:rPr lang="en-US" dirty="0">
                <a:hlinkClick r:id="rId3"/>
              </a:rPr>
              <a:t>://</a:t>
            </a:r>
            <a:r>
              <a:rPr lang="en-US" dirty="0" smtClean="0">
                <a:hlinkClick r:id="rId3"/>
              </a:rPr>
              <a:t>www.metlife.com/mmi/index.html</a:t>
            </a:r>
            <a:endParaRPr lang="en-US" dirty="0" smtClean="0"/>
          </a:p>
          <a:p>
            <a:r>
              <a:rPr lang="en-US" b="1" dirty="0"/>
              <a:t>Engaging Multiple Generations among Your </a:t>
            </a:r>
            <a:r>
              <a:rPr lang="en-US" b="1" dirty="0" smtClean="0"/>
              <a:t>Workforce</a:t>
            </a:r>
          </a:p>
          <a:p>
            <a:pPr marL="0" indent="0">
              <a:buNone/>
            </a:pPr>
            <a:r>
              <a:rPr lang="en-US" dirty="0" smtClean="0"/>
              <a:t>	</a:t>
            </a:r>
            <a:r>
              <a:rPr lang="en-US" dirty="0" smtClean="0">
                <a:hlinkClick r:id="rId4"/>
              </a:rPr>
              <a:t>www.keepem.com/pdf/engaging%20multiple%20generations%20among</a:t>
            </a:r>
            <a:r>
              <a:rPr lang="en-US" dirty="0" smtClean="0"/>
              <a:t>	%20your%20workforce.pdf</a:t>
            </a:r>
          </a:p>
          <a:p>
            <a:endParaRPr lang="en-US" dirty="0" smtClean="0"/>
          </a:p>
          <a:p>
            <a:endParaRPr lang="en-US" dirty="0" smtClean="0"/>
          </a:p>
          <a:p>
            <a:pPr marL="0" indent="0">
              <a:buNone/>
            </a:pPr>
            <a:endParaRPr lang="en-US" dirty="0"/>
          </a:p>
        </p:txBody>
      </p:sp>
    </p:spTree>
    <p:extLst>
      <p:ext uri="{BB962C8B-B14F-4D97-AF65-F5344CB8AC3E}">
        <p14:creationId xmlns:p14="http://schemas.microsoft.com/office/powerpoint/2010/main" val="183294464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Greatest Generation </a:t>
            </a:r>
            <a:endParaRPr lang="en-US" dirty="0"/>
          </a:p>
        </p:txBody>
      </p:sp>
      <p:sp>
        <p:nvSpPr>
          <p:cNvPr id="3" name="Content Placeholder 2"/>
          <p:cNvSpPr>
            <a:spLocks noGrp="1"/>
          </p:cNvSpPr>
          <p:nvPr>
            <p:ph idx="1"/>
          </p:nvPr>
        </p:nvSpPr>
        <p:spPr/>
        <p:txBody>
          <a:bodyPr/>
          <a:lstStyle/>
          <a:p>
            <a:r>
              <a:rPr lang="en-US" dirty="0" smtClean="0"/>
              <a:t>Born Prior to 1943 (older than 73)</a:t>
            </a:r>
          </a:p>
          <a:p>
            <a:r>
              <a:rPr lang="en-US" dirty="0"/>
              <a:t> "The Greatest Generation" </a:t>
            </a:r>
            <a:r>
              <a:rPr lang="en-US" dirty="0" smtClean="0"/>
              <a:t>grew </a:t>
            </a:r>
            <a:r>
              <a:rPr lang="en-US" dirty="0"/>
              <a:t>up in the United States during the deprivation of the Great </a:t>
            </a:r>
            <a:r>
              <a:rPr lang="en-US" dirty="0" smtClean="0"/>
              <a:t>Depression and fought in WWII</a:t>
            </a:r>
          </a:p>
          <a:p>
            <a:r>
              <a:rPr lang="en-US" dirty="0" smtClean="0"/>
              <a:t>Economic realities have kept this generation in the workforce longer than they had hoped, living longer than expected. </a:t>
            </a:r>
          </a:p>
          <a:p>
            <a:r>
              <a:rPr lang="en-US" dirty="0" smtClean="0"/>
              <a:t>They do not want to be a burden, on their children or on society. </a:t>
            </a:r>
          </a:p>
        </p:txBody>
      </p:sp>
    </p:spTree>
    <p:extLst>
      <p:ext uri="{BB962C8B-B14F-4D97-AF65-F5344CB8AC3E}">
        <p14:creationId xmlns:p14="http://schemas.microsoft.com/office/powerpoint/2010/main" val="3713956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Baby Boomers</a:t>
            </a:r>
            <a:br>
              <a:rPr lang="en-US" dirty="0"/>
            </a:br>
            <a:endParaRPr lang="en-US" dirty="0"/>
          </a:p>
        </p:txBody>
      </p:sp>
      <p:sp>
        <p:nvSpPr>
          <p:cNvPr id="3" name="Content Placeholder 2"/>
          <p:cNvSpPr>
            <a:spLocks noGrp="1"/>
          </p:cNvSpPr>
          <p:nvPr>
            <p:ph idx="1"/>
          </p:nvPr>
        </p:nvSpPr>
        <p:spPr>
          <a:xfrm>
            <a:off x="1154954" y="2603500"/>
            <a:ext cx="8825659" cy="3594100"/>
          </a:xfrm>
        </p:spPr>
        <p:txBody>
          <a:bodyPr>
            <a:normAutofit/>
          </a:bodyPr>
          <a:lstStyle/>
          <a:p>
            <a:r>
              <a:rPr lang="en-US" dirty="0" smtClean="0"/>
              <a:t>1944 to 1960 (Ages 52-73) </a:t>
            </a:r>
          </a:p>
          <a:p>
            <a:r>
              <a:rPr lang="en-US" dirty="0" smtClean="0"/>
              <a:t>The Baby Boomers are a generation of people born during the post WWII ‘Baby Boom’, roughly during the years 1946 to 1964. </a:t>
            </a:r>
          </a:p>
          <a:p>
            <a:r>
              <a:rPr lang="en-US" dirty="0" smtClean="0"/>
              <a:t>Baby Boomers experienced an unprecedented level of economic growth and prosperity throughout their lifetime.</a:t>
            </a:r>
          </a:p>
          <a:p>
            <a:r>
              <a:rPr lang="en-US" dirty="0" smtClean="0"/>
              <a:t>Thanks to education, government subsidies, rising property prices and technological advancements they have emerged as a successful and affluent generation. </a:t>
            </a:r>
          </a:p>
          <a:p>
            <a:endParaRPr lang="en-US" dirty="0"/>
          </a:p>
        </p:txBody>
      </p:sp>
    </p:spTree>
    <p:extLst>
      <p:ext uri="{BB962C8B-B14F-4D97-AF65-F5344CB8AC3E}">
        <p14:creationId xmlns:p14="http://schemas.microsoft.com/office/powerpoint/2010/main" val="2180399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Baby Boomers</a:t>
            </a:r>
          </a:p>
        </p:txBody>
      </p:sp>
      <p:sp>
        <p:nvSpPr>
          <p:cNvPr id="3" name="Content Placeholder 2"/>
          <p:cNvSpPr>
            <a:spLocks noGrp="1"/>
          </p:cNvSpPr>
          <p:nvPr>
            <p:ph idx="1"/>
          </p:nvPr>
        </p:nvSpPr>
        <p:spPr/>
        <p:txBody>
          <a:bodyPr/>
          <a:lstStyle/>
          <a:p>
            <a:r>
              <a:rPr lang="en-US" dirty="0"/>
              <a:t>Many baby boomers are now settling into retirement, with many more luxuries and comforts in their golden years than experienced by generations before them </a:t>
            </a:r>
          </a:p>
          <a:p>
            <a:r>
              <a:rPr lang="en-US" dirty="0"/>
              <a:t>Baby Boomers changed gender roles significantly, as women entered the work force at significantly higher rates. </a:t>
            </a:r>
          </a:p>
          <a:p>
            <a:r>
              <a:rPr lang="en-US" dirty="0"/>
              <a:t>This is the generation that increased our work week from 40 hours to 70 or 80 hours</a:t>
            </a:r>
            <a:r>
              <a:rPr lang="en-US" dirty="0" smtClean="0"/>
              <a:t>.</a:t>
            </a:r>
          </a:p>
          <a:p>
            <a:r>
              <a:rPr lang="en-US" dirty="0" smtClean="0"/>
              <a:t>This generation has ruled the workplace for years, and can be resistant to changes to a work environment they fought hard to create.  </a:t>
            </a:r>
            <a:endParaRPr lang="en-US" dirty="0"/>
          </a:p>
          <a:p>
            <a:endParaRPr lang="en-US" dirty="0"/>
          </a:p>
        </p:txBody>
      </p:sp>
    </p:spTree>
    <p:extLst>
      <p:ext uri="{BB962C8B-B14F-4D97-AF65-F5344CB8AC3E}">
        <p14:creationId xmlns:p14="http://schemas.microsoft.com/office/powerpoint/2010/main" val="644250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Generation X</a:t>
            </a:r>
            <a:endParaRPr lang="en-US" dirty="0"/>
          </a:p>
        </p:txBody>
      </p:sp>
      <p:sp>
        <p:nvSpPr>
          <p:cNvPr id="3" name="Content Placeholder 2"/>
          <p:cNvSpPr>
            <a:spLocks noGrp="1"/>
          </p:cNvSpPr>
          <p:nvPr>
            <p:ph idx="1"/>
          </p:nvPr>
        </p:nvSpPr>
        <p:spPr>
          <a:xfrm>
            <a:off x="1154954" y="2603500"/>
            <a:ext cx="8825659" cy="3797300"/>
          </a:xfrm>
        </p:spPr>
        <p:txBody>
          <a:bodyPr>
            <a:normAutofit/>
          </a:bodyPr>
          <a:lstStyle/>
          <a:p>
            <a:r>
              <a:rPr lang="en-US" dirty="0" smtClean="0"/>
              <a:t>1960-1980 (36-56 Years Old) </a:t>
            </a:r>
          </a:p>
          <a:p>
            <a:r>
              <a:rPr lang="en-US" dirty="0" smtClean="0"/>
              <a:t>Gen </a:t>
            </a:r>
            <a:r>
              <a:rPr lang="en-US" dirty="0"/>
              <a:t>X was shaped by global political events that occurred during this generation’s youth. </a:t>
            </a:r>
            <a:r>
              <a:rPr lang="en-US" dirty="0" smtClean="0"/>
              <a:t>Events </a:t>
            </a:r>
            <a:r>
              <a:rPr lang="en-US" dirty="0"/>
              <a:t>such as The Vietnam </a:t>
            </a:r>
            <a:r>
              <a:rPr lang="en-US" dirty="0" smtClean="0"/>
              <a:t>War, the </a:t>
            </a:r>
            <a:r>
              <a:rPr lang="en-US" dirty="0"/>
              <a:t>fall of the Berlin Wall, the end of the Cold </a:t>
            </a:r>
            <a:r>
              <a:rPr lang="en-US" dirty="0" smtClean="0"/>
              <a:t>War were </a:t>
            </a:r>
            <a:r>
              <a:rPr lang="en-US" dirty="0"/>
              <a:t>events that helped to shape the culture and upbringing of Generation X. </a:t>
            </a:r>
            <a:endParaRPr lang="en-US" dirty="0" smtClean="0"/>
          </a:p>
          <a:p>
            <a:r>
              <a:rPr lang="en-US" dirty="0"/>
              <a:t>Divorce and working moms created "latchkey" kids out of many in </a:t>
            </a:r>
            <a:r>
              <a:rPr lang="en-US" dirty="0" smtClean="0"/>
              <a:t>this generation</a:t>
            </a:r>
            <a:r>
              <a:rPr lang="en-US" dirty="0"/>
              <a:t>. This led to traits of independence, resilience and adaptability. </a:t>
            </a:r>
            <a:endParaRPr lang="en-US" dirty="0" smtClean="0"/>
          </a:p>
          <a:p>
            <a:endParaRPr lang="en-US" dirty="0"/>
          </a:p>
        </p:txBody>
      </p:sp>
    </p:spTree>
    <p:extLst>
      <p:ext uri="{BB962C8B-B14F-4D97-AF65-F5344CB8AC3E}">
        <p14:creationId xmlns:p14="http://schemas.microsoft.com/office/powerpoint/2010/main" val="1297736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Generation X</a:t>
            </a:r>
          </a:p>
        </p:txBody>
      </p:sp>
      <p:sp>
        <p:nvSpPr>
          <p:cNvPr id="3" name="Content Placeholder 2"/>
          <p:cNvSpPr>
            <a:spLocks noGrp="1"/>
          </p:cNvSpPr>
          <p:nvPr>
            <p:ph idx="1"/>
          </p:nvPr>
        </p:nvSpPr>
        <p:spPr/>
        <p:txBody>
          <a:bodyPr/>
          <a:lstStyle/>
          <a:p>
            <a:r>
              <a:rPr lang="en-US" dirty="0"/>
              <a:t>Relative to previous generations, Gen X is more open to diversity and has learned to embrace differences such as religion, sexual orientation, class, race and ethnicity.</a:t>
            </a:r>
          </a:p>
          <a:p>
            <a:r>
              <a:rPr lang="en-US" dirty="0"/>
              <a:t>Generation X reflect the drop in birth rates after 1960, and are the smallest generation in the current </a:t>
            </a:r>
            <a:r>
              <a:rPr lang="en-US" dirty="0" smtClean="0"/>
              <a:t>workforce</a:t>
            </a:r>
          </a:p>
          <a:p>
            <a:r>
              <a:rPr lang="en-US" dirty="0" smtClean="0"/>
              <a:t>They are just as likely to make lateral moves in a work place as they are to move up the career ladder. </a:t>
            </a:r>
            <a:endParaRPr lang="en-US" dirty="0"/>
          </a:p>
          <a:p>
            <a:r>
              <a:rPr lang="en-US" dirty="0"/>
              <a:t>Coined the phrase “Work Life Balance”. </a:t>
            </a:r>
          </a:p>
          <a:p>
            <a:endParaRPr lang="en-US" dirty="0"/>
          </a:p>
        </p:txBody>
      </p:sp>
    </p:spTree>
    <p:extLst>
      <p:ext uri="{BB962C8B-B14F-4D97-AF65-F5344CB8AC3E}">
        <p14:creationId xmlns:p14="http://schemas.microsoft.com/office/powerpoint/2010/main" val="336966983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Generation Y	</a:t>
            </a:r>
            <a:endParaRPr lang="en-US" dirty="0"/>
          </a:p>
        </p:txBody>
      </p:sp>
      <p:sp>
        <p:nvSpPr>
          <p:cNvPr id="3" name="Content Placeholder 2"/>
          <p:cNvSpPr>
            <a:spLocks noGrp="1"/>
          </p:cNvSpPr>
          <p:nvPr>
            <p:ph idx="1"/>
          </p:nvPr>
        </p:nvSpPr>
        <p:spPr/>
        <p:txBody>
          <a:bodyPr>
            <a:normAutofit lnSpcReduction="10000"/>
          </a:bodyPr>
          <a:lstStyle/>
          <a:p>
            <a:r>
              <a:rPr lang="en-US" dirty="0" smtClean="0"/>
              <a:t>Born 1980-2000 (36-16 Years Old)</a:t>
            </a:r>
            <a:endParaRPr lang="en-US" dirty="0"/>
          </a:p>
          <a:p>
            <a:r>
              <a:rPr lang="en-US" dirty="0"/>
              <a:t>The </a:t>
            </a:r>
            <a:r>
              <a:rPr lang="en-US" dirty="0" smtClean="0"/>
              <a:t>Generation </a:t>
            </a:r>
            <a:r>
              <a:rPr lang="en-US" dirty="0" err="1" smtClean="0"/>
              <a:t>Y’ers</a:t>
            </a:r>
            <a:r>
              <a:rPr lang="en-US" dirty="0" smtClean="0"/>
              <a:t> </a:t>
            </a:r>
            <a:r>
              <a:rPr lang="en-US" dirty="0"/>
              <a:t>are the largest </a:t>
            </a:r>
            <a:r>
              <a:rPr lang="en-US" dirty="0" smtClean="0"/>
              <a:t>generation since </a:t>
            </a:r>
            <a:r>
              <a:rPr lang="en-US" dirty="0"/>
              <a:t>the Baby </a:t>
            </a:r>
            <a:r>
              <a:rPr lang="en-US" dirty="0" smtClean="0"/>
              <a:t>Boomers</a:t>
            </a:r>
          </a:p>
          <a:p>
            <a:r>
              <a:rPr lang="en-US" dirty="0" smtClean="0"/>
              <a:t>Events </a:t>
            </a:r>
            <a:r>
              <a:rPr lang="en-US" dirty="0"/>
              <a:t>such as </a:t>
            </a:r>
            <a:r>
              <a:rPr lang="en-US" dirty="0" smtClean="0"/>
              <a:t>Terrorist bombings in Oklahoma City, 9-11 attacks, technology boom and the great recession have greatly affected their worldview</a:t>
            </a:r>
          </a:p>
          <a:p>
            <a:r>
              <a:rPr lang="en-US" dirty="0" smtClean="0"/>
              <a:t>Raised by parents who believed in bosting self-esteem. They are likely to see their parents and other authority figures as friends. </a:t>
            </a:r>
          </a:p>
          <a:p>
            <a:r>
              <a:rPr lang="en-US" dirty="0" smtClean="0"/>
              <a:t>Views of home and family are more likely to be similar to that of their grandparents than their parents. </a:t>
            </a:r>
          </a:p>
          <a:p>
            <a:r>
              <a:rPr lang="en-US" dirty="0" smtClean="0"/>
              <a:t>Generation Y is politically more liberal than any prior generation. </a:t>
            </a:r>
          </a:p>
        </p:txBody>
      </p:sp>
    </p:spTree>
    <p:extLst>
      <p:ext uri="{BB962C8B-B14F-4D97-AF65-F5344CB8AC3E}">
        <p14:creationId xmlns:p14="http://schemas.microsoft.com/office/powerpoint/2010/main" val="2844268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Generation Z</a:t>
            </a:r>
            <a:endParaRPr lang="en-US" dirty="0"/>
          </a:p>
        </p:txBody>
      </p:sp>
      <p:sp>
        <p:nvSpPr>
          <p:cNvPr id="3" name="Content Placeholder 2"/>
          <p:cNvSpPr>
            <a:spLocks noGrp="1"/>
          </p:cNvSpPr>
          <p:nvPr>
            <p:ph idx="1"/>
          </p:nvPr>
        </p:nvSpPr>
        <p:spPr/>
        <p:txBody>
          <a:bodyPr/>
          <a:lstStyle/>
          <a:p>
            <a:r>
              <a:rPr lang="en-US" dirty="0" smtClean="0"/>
              <a:t>Born after 2000 (16 Years or younger)</a:t>
            </a:r>
          </a:p>
          <a:p>
            <a:r>
              <a:rPr lang="en-US" dirty="0"/>
              <a:t>They are the children of Generation X and Generation Y. </a:t>
            </a:r>
            <a:endParaRPr lang="en-US" dirty="0" smtClean="0"/>
          </a:p>
          <a:p>
            <a:r>
              <a:rPr lang="en-US" dirty="0" smtClean="0"/>
              <a:t>We don’t </a:t>
            </a:r>
            <a:r>
              <a:rPr lang="en-US" dirty="0"/>
              <a:t>know a whole lot about the character traits of Generation </a:t>
            </a:r>
            <a:r>
              <a:rPr lang="en-US" dirty="0" smtClean="0"/>
              <a:t>Z as they are so young.</a:t>
            </a:r>
          </a:p>
          <a:p>
            <a:r>
              <a:rPr lang="en-US" dirty="0" smtClean="0"/>
              <a:t>Generation </a:t>
            </a:r>
            <a:r>
              <a:rPr lang="en-US" dirty="0"/>
              <a:t>Z </a:t>
            </a:r>
            <a:r>
              <a:rPr lang="en-US" dirty="0" smtClean="0"/>
              <a:t>are living </a:t>
            </a:r>
            <a:r>
              <a:rPr lang="en-US" dirty="0"/>
              <a:t>in an age of high-tech </a:t>
            </a:r>
            <a:r>
              <a:rPr lang="en-US" dirty="0" smtClean="0"/>
              <a:t>communication.</a:t>
            </a:r>
            <a:endParaRPr lang="en-US" dirty="0" smtClean="0"/>
          </a:p>
          <a:p>
            <a:r>
              <a:rPr lang="en-US" dirty="0" smtClean="0"/>
              <a:t> Technology </a:t>
            </a:r>
            <a:r>
              <a:rPr lang="en-US" dirty="0"/>
              <a:t>driven lifestyles and prolific use of social media. </a:t>
            </a:r>
          </a:p>
        </p:txBody>
      </p:sp>
    </p:spTree>
    <p:extLst>
      <p:ext uri="{BB962C8B-B14F-4D97-AF65-F5344CB8AC3E}">
        <p14:creationId xmlns:p14="http://schemas.microsoft.com/office/powerpoint/2010/main" val="3599760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Ion Boardroom</Template>
  <TotalTime>32272</TotalTime>
  <Words>1375</Words>
  <Application>Microsoft Office PowerPoint</Application>
  <PresentationFormat>Widescreen</PresentationFormat>
  <Paragraphs>108</Paragraphs>
  <Slides>20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Arial</vt:lpstr>
      <vt:lpstr>Century Gothic</vt:lpstr>
      <vt:lpstr>Wingdings 3</vt:lpstr>
      <vt:lpstr>Ion Boardroom</vt:lpstr>
      <vt:lpstr>Making Generations Work for Independent Living </vt:lpstr>
      <vt:lpstr>Introductions </vt:lpstr>
      <vt:lpstr>The Greatest Generation </vt:lpstr>
      <vt:lpstr>Baby Boomers </vt:lpstr>
      <vt:lpstr>Baby Boomers</vt:lpstr>
      <vt:lpstr>Generation X</vt:lpstr>
      <vt:lpstr>Generation X</vt:lpstr>
      <vt:lpstr>Generation Y </vt:lpstr>
      <vt:lpstr>Generation Z</vt:lpstr>
      <vt:lpstr>Millennials</vt:lpstr>
      <vt:lpstr>Generational Conflict </vt:lpstr>
      <vt:lpstr>Generational Conflict </vt:lpstr>
      <vt:lpstr>More on Work Life Integration   </vt:lpstr>
      <vt:lpstr>Engaging Older Americans </vt:lpstr>
      <vt:lpstr>Engaging Baby Boomers</vt:lpstr>
      <vt:lpstr>Engaging Generation X</vt:lpstr>
      <vt:lpstr>Engaging Millennials</vt:lpstr>
      <vt:lpstr>Cross Generational Engagement Steps</vt:lpstr>
      <vt:lpstr>About Me </vt:lpstr>
      <vt:lpstr>Sources: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Making Generations Work for Independent Living</dc:title>
  <dc:creator>Independence Inc</dc:creator>
  <cp:lastModifiedBy>Independence Inc</cp:lastModifiedBy>
  <cp:revision>32</cp:revision>
  <dcterms:created xsi:type="dcterms:W3CDTF">2016-09-15T18:34:36Z</dcterms:created>
  <dcterms:modified xsi:type="dcterms:W3CDTF">2016-10-17T18:26:52Z</dcterms:modified>
</cp:coreProperties>
</file>