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94" r:id="rId2"/>
    <p:sldId id="257" r:id="rId3"/>
    <p:sldId id="258" r:id="rId4"/>
    <p:sldId id="293" r:id="rId5"/>
    <p:sldId id="262" r:id="rId6"/>
    <p:sldId id="261" r:id="rId7"/>
    <p:sldId id="297" r:id="rId8"/>
    <p:sldId id="298" r:id="rId9"/>
    <p:sldId id="299" r:id="rId10"/>
    <p:sldId id="307" r:id="rId11"/>
    <p:sldId id="291" r:id="rId12"/>
    <p:sldId id="308" r:id="rId13"/>
    <p:sldId id="30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81" autoAdjust="0"/>
    <p:restoredTop sz="93325" autoAdjust="0"/>
  </p:normalViewPr>
  <p:slideViewPr>
    <p:cSldViewPr snapToGrid="0">
      <p:cViewPr varScale="1">
        <p:scale>
          <a:sx n="82" d="100"/>
          <a:sy n="82" d="100"/>
        </p:scale>
        <p:origin x="581" y="48"/>
      </p:cViewPr>
      <p:guideLst/>
    </p:cSldViewPr>
  </p:slideViewPr>
  <p:notesTextViewPr>
    <p:cViewPr>
      <p:scale>
        <a:sx n="1" d="1"/>
        <a:sy n="1" d="1"/>
      </p:scale>
      <p:origin x="0" y="0"/>
    </p:cViewPr>
  </p:notesTextViewPr>
  <p:sorterViewPr>
    <p:cViewPr>
      <p:scale>
        <a:sx n="100" d="100"/>
        <a:sy n="100" d="100"/>
      </p:scale>
      <p:origin x="0" y="-1747"/>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Chart%20in%20Microsoft%20PowerPoint"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Craig.Ravesloot\Documents\PRESENTATIONS\APHA\2016%20graphs.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0" i="0" u="none" strike="noStrike" kern="1200" spc="0" baseline="0">
                <a:solidFill>
                  <a:schemeClr val="tx1">
                    <a:lumMod val="65000"/>
                    <a:lumOff val="35000"/>
                  </a:schemeClr>
                </a:solidFill>
                <a:latin typeface="+mn-lt"/>
                <a:ea typeface="+mn-ea"/>
                <a:cs typeface="+mn-cs"/>
              </a:defRPr>
            </a:pPr>
            <a:r>
              <a:rPr lang="en-US" sz="3200" dirty="0"/>
              <a:t>Obligatory Activities</a:t>
            </a:r>
          </a:p>
        </c:rich>
      </c:tx>
      <c:overlay val="0"/>
      <c:spPr>
        <a:noFill/>
        <a:ln>
          <a:noFill/>
        </a:ln>
        <a:effectLst/>
      </c:spPr>
      <c:txPr>
        <a:bodyPr rot="0" spcFirstLastPara="1" vertOverflow="ellipsis" vert="horz" wrap="square" anchor="ctr" anchorCtr="1"/>
        <a:lstStyle/>
        <a:p>
          <a:pPr>
            <a:defRPr sz="3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1"/>
          <c:order val="0"/>
          <c:tx>
            <c:strRef>
              <c:f>'[Chart in Microsoft PowerPoint]Sheet1'!$C$3</c:f>
              <c:strCache>
                <c:ptCount val="1"/>
                <c:pt idx="0">
                  <c:v>Eating</c:v>
                </c:pt>
              </c:strCache>
            </c:strRef>
          </c:tx>
          <c:spPr>
            <a:solidFill>
              <a:schemeClr val="accent2"/>
            </a:solidFill>
            <a:ln>
              <a:noFill/>
            </a:ln>
            <a:effectLst/>
          </c:spPr>
          <c:invertIfNegative val="0"/>
          <c:cat>
            <c:strRef>
              <c:f>'[Chart in Microsoft PowerPoint]Sheet1'!$A$4:$A$11</c:f>
              <c:strCache>
                <c:ptCount val="5"/>
                <c:pt idx="0">
                  <c:v>Exertion</c:v>
                </c:pt>
                <c:pt idx="1">
                  <c:v>Fatigue</c:v>
                </c:pt>
                <c:pt idx="2">
                  <c:v>Pain</c:v>
                </c:pt>
                <c:pt idx="3">
                  <c:v>Depression</c:v>
                </c:pt>
                <c:pt idx="4">
                  <c:v>Happiness</c:v>
                </c:pt>
              </c:strCache>
              <c:extLst/>
            </c:strRef>
          </c:cat>
          <c:val>
            <c:numRef>
              <c:f>'[Chart in Microsoft PowerPoint]Sheet1'!$C$4:$C$11</c:f>
              <c:numCache>
                <c:formatCode>0.00</c:formatCode>
                <c:ptCount val="5"/>
                <c:pt idx="0">
                  <c:v>0.4</c:v>
                </c:pt>
                <c:pt idx="1">
                  <c:v>-0.28000000000000003</c:v>
                </c:pt>
                <c:pt idx="2">
                  <c:v>0</c:v>
                </c:pt>
                <c:pt idx="3">
                  <c:v>-7.0000000000000007E-2</c:v>
                </c:pt>
                <c:pt idx="4">
                  <c:v>0.25</c:v>
                </c:pt>
              </c:numCache>
              <c:extLst/>
            </c:numRef>
          </c:val>
          <c:extLst>
            <c:ext xmlns:c16="http://schemas.microsoft.com/office/drawing/2014/chart" uri="{C3380CC4-5D6E-409C-BE32-E72D297353CC}">
              <c16:uniqueId val="{00000000-45BF-49A8-9EAD-82CE83227732}"/>
            </c:ext>
          </c:extLst>
        </c:ser>
        <c:ser>
          <c:idx val="3"/>
          <c:order val="1"/>
          <c:tx>
            <c:strRef>
              <c:f>'[Chart in Microsoft PowerPoint]Sheet1'!$H$3</c:f>
              <c:strCache>
                <c:ptCount val="1"/>
                <c:pt idx="0">
                  <c:v>Healthcare Appointments</c:v>
                </c:pt>
              </c:strCache>
            </c:strRef>
          </c:tx>
          <c:spPr>
            <a:solidFill>
              <a:schemeClr val="accent4"/>
            </a:solidFill>
            <a:ln>
              <a:noFill/>
            </a:ln>
            <a:effectLst/>
          </c:spPr>
          <c:invertIfNegative val="0"/>
          <c:cat>
            <c:strLit>
              <c:ptCount val="5"/>
              <c:pt idx="0">
                <c:v>Exertion</c:v>
              </c:pt>
              <c:pt idx="1">
                <c:v>Fatigue</c:v>
              </c:pt>
              <c:pt idx="2">
                <c:v>Pain</c:v>
              </c:pt>
              <c:pt idx="3">
                <c:v>Depression</c:v>
              </c:pt>
              <c:pt idx="4">
                <c:v>Happiness</c:v>
              </c:pt>
              <c:extLst>
                <c:ext xmlns:c15="http://schemas.microsoft.com/office/drawing/2012/chart" uri="{02D57815-91ED-43cb-92C2-25804820EDAC}">
                  <c15:autoCat val="1"/>
                </c:ext>
              </c:extLst>
            </c:strLit>
          </c:cat>
          <c:val>
            <c:numRef>
              <c:f>'[Chart in Microsoft PowerPoint]Sheet1'!$H$4:$H$11</c:f>
              <c:numCache>
                <c:formatCode>0.00</c:formatCode>
                <c:ptCount val="5"/>
                <c:pt idx="0">
                  <c:v>0.75</c:v>
                </c:pt>
                <c:pt idx="1">
                  <c:v>-0.17</c:v>
                </c:pt>
                <c:pt idx="2">
                  <c:v>0</c:v>
                </c:pt>
                <c:pt idx="3">
                  <c:v>0</c:v>
                </c:pt>
                <c:pt idx="4">
                  <c:v>0</c:v>
                </c:pt>
              </c:numCache>
              <c:extLst/>
            </c:numRef>
          </c:val>
          <c:extLst>
            <c:ext xmlns:c16="http://schemas.microsoft.com/office/drawing/2014/chart" uri="{C3380CC4-5D6E-409C-BE32-E72D297353CC}">
              <c16:uniqueId val="{00000001-45BF-49A8-9EAD-82CE83227732}"/>
            </c:ext>
          </c:extLst>
        </c:ser>
        <c:ser>
          <c:idx val="0"/>
          <c:order val="2"/>
          <c:tx>
            <c:strRef>
              <c:f>'[Chart in Microsoft PowerPoint]Sheet1'!$E$3</c:f>
              <c:strCache>
                <c:ptCount val="1"/>
                <c:pt idx="0">
                  <c:v>Employment</c:v>
                </c:pt>
              </c:strCache>
            </c:strRef>
          </c:tx>
          <c:spPr>
            <a:solidFill>
              <a:srgbClr val="C00000"/>
            </a:solidFill>
            <a:ln>
              <a:solidFill>
                <a:schemeClr val="tx1">
                  <a:lumMod val="15000"/>
                  <a:lumOff val="85000"/>
                </a:schemeClr>
              </a:solidFill>
            </a:ln>
            <a:effectLst/>
          </c:spPr>
          <c:invertIfNegative val="0"/>
          <c:cat>
            <c:strRef>
              <c:f>'[Chart in Microsoft PowerPoint]Sheet1'!$A$4:$A$11</c:f>
              <c:strCache>
                <c:ptCount val="5"/>
                <c:pt idx="0">
                  <c:v>Exertion</c:v>
                </c:pt>
                <c:pt idx="1">
                  <c:v>Fatigue</c:v>
                </c:pt>
                <c:pt idx="2">
                  <c:v>Pain</c:v>
                </c:pt>
                <c:pt idx="3">
                  <c:v>Depression</c:v>
                </c:pt>
                <c:pt idx="4">
                  <c:v>Happiness</c:v>
                </c:pt>
              </c:strCache>
              <c:extLst/>
            </c:strRef>
          </c:cat>
          <c:val>
            <c:numRef>
              <c:f>'[Chart in Microsoft PowerPoint]Sheet1'!$E$4:$E$11</c:f>
              <c:numCache>
                <c:formatCode>0.00</c:formatCode>
                <c:ptCount val="5"/>
                <c:pt idx="0">
                  <c:v>0.9</c:v>
                </c:pt>
                <c:pt idx="1">
                  <c:v>-0.23</c:v>
                </c:pt>
                <c:pt idx="2">
                  <c:v>0</c:v>
                </c:pt>
                <c:pt idx="3">
                  <c:v>0</c:v>
                </c:pt>
                <c:pt idx="4">
                  <c:v>0</c:v>
                </c:pt>
              </c:numCache>
              <c:extLst/>
            </c:numRef>
          </c:val>
          <c:extLst>
            <c:ext xmlns:c16="http://schemas.microsoft.com/office/drawing/2014/chart" uri="{C3380CC4-5D6E-409C-BE32-E72D297353CC}">
              <c16:uniqueId val="{00000002-45BF-49A8-9EAD-82CE83227732}"/>
            </c:ext>
          </c:extLst>
        </c:ser>
        <c:ser>
          <c:idx val="6"/>
          <c:order val="3"/>
          <c:tx>
            <c:strRef>
              <c:f>'[Chart in Microsoft PowerPoint]Sheet1'!$M$3</c:f>
              <c:strCache>
                <c:ptCount val="1"/>
                <c:pt idx="0">
                  <c:v>Self-care</c:v>
                </c:pt>
              </c:strCache>
            </c:strRef>
          </c:tx>
          <c:spPr>
            <a:solidFill>
              <a:schemeClr val="accent1">
                <a:lumMod val="60000"/>
              </a:schemeClr>
            </a:solidFill>
            <a:ln>
              <a:noFill/>
            </a:ln>
            <a:effectLst/>
          </c:spPr>
          <c:invertIfNegative val="0"/>
          <c:cat>
            <c:strLit>
              <c:ptCount val="5"/>
              <c:pt idx="0">
                <c:v>Exertion</c:v>
              </c:pt>
              <c:pt idx="1">
                <c:v>Fatigue</c:v>
              </c:pt>
              <c:pt idx="2">
                <c:v>Pain</c:v>
              </c:pt>
              <c:pt idx="3">
                <c:v>Depression</c:v>
              </c:pt>
              <c:pt idx="4">
                <c:v>Happiness</c:v>
              </c:pt>
              <c:extLst>
                <c:ext xmlns:c15="http://schemas.microsoft.com/office/drawing/2012/chart" uri="{02D57815-91ED-43cb-92C2-25804820EDAC}">
                  <c15:autoCat val="1"/>
                </c:ext>
              </c:extLst>
            </c:strLit>
          </c:cat>
          <c:val>
            <c:numRef>
              <c:f>'[Chart in Microsoft PowerPoint]Sheet1'!$M$4:$M$11</c:f>
              <c:numCache>
                <c:formatCode>0.00</c:formatCode>
                <c:ptCount val="5"/>
                <c:pt idx="0">
                  <c:v>0.94</c:v>
                </c:pt>
                <c:pt idx="1">
                  <c:v>-0.27</c:v>
                </c:pt>
                <c:pt idx="2">
                  <c:v>0</c:v>
                </c:pt>
                <c:pt idx="3">
                  <c:v>0</c:v>
                </c:pt>
                <c:pt idx="4">
                  <c:v>0.09</c:v>
                </c:pt>
              </c:numCache>
              <c:extLst/>
            </c:numRef>
          </c:val>
          <c:extLst>
            <c:ext xmlns:c16="http://schemas.microsoft.com/office/drawing/2014/chart" uri="{C3380CC4-5D6E-409C-BE32-E72D297353CC}">
              <c16:uniqueId val="{00000003-45BF-49A8-9EAD-82CE83227732}"/>
            </c:ext>
          </c:extLst>
        </c:ser>
        <c:ser>
          <c:idx val="5"/>
          <c:order val="4"/>
          <c:tx>
            <c:strRef>
              <c:f>'[Chart in Microsoft PowerPoint]Sheet1'!$J$3</c:f>
              <c:strCache>
                <c:ptCount val="1"/>
                <c:pt idx="0">
                  <c:v>Shopping</c:v>
                </c:pt>
              </c:strCache>
            </c:strRef>
          </c:tx>
          <c:spPr>
            <a:solidFill>
              <a:schemeClr val="accent6"/>
            </a:solidFill>
            <a:ln>
              <a:noFill/>
            </a:ln>
            <a:effectLst/>
          </c:spPr>
          <c:invertIfNegative val="0"/>
          <c:cat>
            <c:strLit>
              <c:ptCount val="5"/>
              <c:pt idx="0">
                <c:v>Exertion</c:v>
              </c:pt>
              <c:pt idx="1">
                <c:v>Fatigue</c:v>
              </c:pt>
              <c:pt idx="2">
                <c:v>Pain</c:v>
              </c:pt>
              <c:pt idx="3">
                <c:v>Depression</c:v>
              </c:pt>
              <c:pt idx="4">
                <c:v>Happiness</c:v>
              </c:pt>
              <c:extLst>
                <c:ext xmlns:c15="http://schemas.microsoft.com/office/drawing/2012/chart" uri="{02D57815-91ED-43cb-92C2-25804820EDAC}">
                  <c15:autoCat val="1"/>
                </c:ext>
              </c:extLst>
            </c:strLit>
          </c:cat>
          <c:val>
            <c:numRef>
              <c:f>'[Chart in Microsoft PowerPoint]Sheet1'!$J$4:$J$11</c:f>
              <c:numCache>
                <c:formatCode>0.00</c:formatCode>
                <c:ptCount val="5"/>
                <c:pt idx="0">
                  <c:v>1.07</c:v>
                </c:pt>
                <c:pt idx="1">
                  <c:v>-0.2</c:v>
                </c:pt>
                <c:pt idx="2">
                  <c:v>0.19</c:v>
                </c:pt>
                <c:pt idx="3">
                  <c:v>0</c:v>
                </c:pt>
                <c:pt idx="4">
                  <c:v>0</c:v>
                </c:pt>
              </c:numCache>
              <c:extLst/>
            </c:numRef>
          </c:val>
          <c:extLst>
            <c:ext xmlns:c16="http://schemas.microsoft.com/office/drawing/2014/chart" uri="{C3380CC4-5D6E-409C-BE32-E72D297353CC}">
              <c16:uniqueId val="{00000004-45BF-49A8-9EAD-82CE83227732}"/>
            </c:ext>
          </c:extLst>
        </c:ser>
        <c:ser>
          <c:idx val="4"/>
          <c:order val="6"/>
          <c:tx>
            <c:strRef>
              <c:f>'[Chart in Microsoft PowerPoint]Sheet1'!$I$3</c:f>
              <c:strCache>
                <c:ptCount val="1"/>
                <c:pt idx="0">
                  <c:v>Household chores</c:v>
                </c:pt>
              </c:strCache>
            </c:strRef>
          </c:tx>
          <c:spPr>
            <a:solidFill>
              <a:srgbClr val="7030A0"/>
            </a:solidFill>
            <a:ln>
              <a:noFill/>
            </a:ln>
            <a:effectLst/>
          </c:spPr>
          <c:invertIfNegative val="0"/>
          <c:cat>
            <c:strLit>
              <c:ptCount val="5"/>
              <c:pt idx="0">
                <c:v>Exertion</c:v>
              </c:pt>
              <c:pt idx="1">
                <c:v>Fatigue</c:v>
              </c:pt>
              <c:pt idx="2">
                <c:v>Pain</c:v>
              </c:pt>
              <c:pt idx="3">
                <c:v>Depression</c:v>
              </c:pt>
              <c:pt idx="4">
                <c:v>Happiness</c:v>
              </c:pt>
              <c:extLst>
                <c:ext xmlns:c15="http://schemas.microsoft.com/office/drawing/2012/chart" uri="{02D57815-91ED-43cb-92C2-25804820EDAC}">
                  <c15:autoCat val="1"/>
                </c:ext>
              </c:extLst>
            </c:strLit>
          </c:cat>
          <c:val>
            <c:numRef>
              <c:f>'[Chart in Microsoft PowerPoint]Sheet1'!$I$4:$I$11</c:f>
              <c:numCache>
                <c:formatCode>0.00</c:formatCode>
                <c:ptCount val="5"/>
                <c:pt idx="0">
                  <c:v>1.27</c:v>
                </c:pt>
                <c:pt idx="1">
                  <c:v>-0.16</c:v>
                </c:pt>
                <c:pt idx="2">
                  <c:v>0.15</c:v>
                </c:pt>
                <c:pt idx="3">
                  <c:v>0</c:v>
                </c:pt>
                <c:pt idx="4">
                  <c:v>0</c:v>
                </c:pt>
              </c:numCache>
              <c:extLst/>
            </c:numRef>
          </c:val>
          <c:extLst>
            <c:ext xmlns:c16="http://schemas.microsoft.com/office/drawing/2014/chart" uri="{C3380CC4-5D6E-409C-BE32-E72D297353CC}">
              <c16:uniqueId val="{00000005-45BF-49A8-9EAD-82CE83227732}"/>
            </c:ext>
          </c:extLst>
        </c:ser>
        <c:dLbls>
          <c:showLegendKey val="0"/>
          <c:showVal val="0"/>
          <c:showCatName val="0"/>
          <c:showSerName val="0"/>
          <c:showPercent val="0"/>
          <c:showBubbleSize val="0"/>
        </c:dLbls>
        <c:gapWidth val="182"/>
        <c:axId val="370970520"/>
        <c:axId val="370971832"/>
        <c:extLst>
          <c:ext xmlns:c15="http://schemas.microsoft.com/office/drawing/2012/chart" uri="{02D57815-91ED-43cb-92C2-25804820EDAC}">
            <c15:filteredBarSeries>
              <c15:ser>
                <c:idx val="2"/>
                <c:order val="5"/>
                <c:tx>
                  <c:strRef>
                    <c:extLst>
                      <c:ext uri="{02D57815-91ED-43cb-92C2-25804820EDAC}">
                        <c15:formulaRef>
                          <c15:sqref>'[Chart in Microsoft PowerPoint]Sheet1'!$F$3</c15:sqref>
                        </c15:formulaRef>
                      </c:ext>
                    </c:extLst>
                    <c:strCache>
                      <c:ptCount val="1"/>
                      <c:pt idx="0">
                        <c:v>Family caregiving</c:v>
                      </c:pt>
                    </c:strCache>
                  </c:strRef>
                </c:tx>
                <c:spPr>
                  <a:solidFill>
                    <a:schemeClr val="accent3"/>
                  </a:solidFill>
                  <a:ln>
                    <a:noFill/>
                  </a:ln>
                  <a:effectLst/>
                </c:spPr>
                <c:invertIfNegative val="0"/>
                <c:val>
                  <c:numRef>
                    <c:extLst>
                      <c:ext uri="{02D57815-91ED-43cb-92C2-25804820EDAC}">
                        <c15:formulaRef>
                          <c15:sqref>'[Chart in Microsoft PowerPoint]Sheet1'!$F$4:$F$11</c15:sqref>
                        </c15:formulaRef>
                      </c:ext>
                    </c:extLst>
                    <c:numCache>
                      <c:formatCode>0.00</c:formatCode>
                      <c:ptCount val="5"/>
                      <c:pt idx="0">
                        <c:v>0.82</c:v>
                      </c:pt>
                      <c:pt idx="1">
                        <c:v>-0.24</c:v>
                      </c:pt>
                      <c:pt idx="2">
                        <c:v>0</c:v>
                      </c:pt>
                      <c:pt idx="4">
                        <c:v>0.14000000000000001</c:v>
                      </c:pt>
                    </c:numCache>
                  </c:numRef>
                </c:val>
                <c:extLst>
                  <c:ext xmlns:c16="http://schemas.microsoft.com/office/drawing/2014/chart" uri="{C3380CC4-5D6E-409C-BE32-E72D297353CC}">
                    <c16:uniqueId val="{00000006-45BF-49A8-9EAD-82CE83227732}"/>
                  </c:ext>
                </c:extLst>
              </c15:ser>
            </c15:filteredBarSeries>
          </c:ext>
        </c:extLst>
      </c:barChart>
      <c:catAx>
        <c:axId val="370970520"/>
        <c:scaling>
          <c:orientation val="maxMin"/>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370971832"/>
        <c:crossesAt val="0"/>
        <c:auto val="1"/>
        <c:lblAlgn val="ctr"/>
        <c:lblOffset val="100"/>
        <c:tickLblSkip val="1"/>
        <c:noMultiLvlLbl val="0"/>
      </c:catAx>
      <c:valAx>
        <c:axId val="370971832"/>
        <c:scaling>
          <c:orientation val="minMax"/>
          <c:max val="1.4"/>
          <c:min val="-0.4"/>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370970520"/>
        <c:crosses val="max"/>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sz="3200" b="0" i="0" u="none" strike="noStrike" kern="1200" spc="0" baseline="0">
                <a:solidFill>
                  <a:schemeClr val="tx1">
                    <a:lumMod val="65000"/>
                    <a:lumOff val="35000"/>
                  </a:schemeClr>
                </a:solidFill>
                <a:latin typeface="+mn-lt"/>
                <a:ea typeface="+mn-ea"/>
                <a:cs typeface="+mn-cs"/>
              </a:defRPr>
            </a:pPr>
            <a:r>
              <a:rPr lang="en-US" sz="3200"/>
              <a:t>Discretionary Activities</a:t>
            </a:r>
          </a:p>
        </c:rich>
      </c:tx>
      <c:overlay val="0"/>
      <c:spPr>
        <a:noFill/>
        <a:ln>
          <a:noFill/>
        </a:ln>
        <a:effectLst/>
      </c:spPr>
      <c:txPr>
        <a:bodyPr rot="0" spcFirstLastPara="1" vertOverflow="ellipsis" vert="horz" wrap="square" anchor="ctr" anchorCtr="1"/>
        <a:lstStyle/>
        <a:p>
          <a:pPr algn="ctr" rtl="0">
            <a:defRPr sz="3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3"/>
          <c:order val="0"/>
          <c:tx>
            <c:strRef>
              <c:f>Sheet1!$N$3</c:f>
              <c:strCache>
                <c:ptCount val="1"/>
                <c:pt idx="0">
                  <c:v>Socializing/ visiting</c:v>
                </c:pt>
              </c:strCache>
            </c:strRef>
          </c:tx>
          <c:spPr>
            <a:solidFill>
              <a:schemeClr val="accent4"/>
            </a:solidFill>
            <a:ln>
              <a:noFill/>
            </a:ln>
            <a:effectLst/>
          </c:spPr>
          <c:invertIfNegative val="0"/>
          <c:cat>
            <c:strRef>
              <c:f>Sheet1!$A$4:$A$11</c:f>
              <c:strCache>
                <c:ptCount val="5"/>
                <c:pt idx="0">
                  <c:v>Exertion</c:v>
                </c:pt>
                <c:pt idx="1">
                  <c:v>Fatigue</c:v>
                </c:pt>
                <c:pt idx="2">
                  <c:v>Pain</c:v>
                </c:pt>
                <c:pt idx="3">
                  <c:v>Depressed mood</c:v>
                </c:pt>
                <c:pt idx="4">
                  <c:v>Happiness</c:v>
                </c:pt>
              </c:strCache>
            </c:strRef>
          </c:cat>
          <c:val>
            <c:numRef>
              <c:f>Sheet1!$N$4:$N$11</c:f>
              <c:numCache>
                <c:formatCode>0.00</c:formatCode>
                <c:ptCount val="5"/>
                <c:pt idx="0">
                  <c:v>0.37</c:v>
                </c:pt>
                <c:pt idx="1">
                  <c:v>-0.28999999999999998</c:v>
                </c:pt>
                <c:pt idx="2">
                  <c:v>0</c:v>
                </c:pt>
                <c:pt idx="3">
                  <c:v>0</c:v>
                </c:pt>
                <c:pt idx="4">
                  <c:v>0.36</c:v>
                </c:pt>
              </c:numCache>
            </c:numRef>
          </c:val>
          <c:extLst>
            <c:ext xmlns:c16="http://schemas.microsoft.com/office/drawing/2014/chart" uri="{C3380CC4-5D6E-409C-BE32-E72D297353CC}">
              <c16:uniqueId val="{00000000-5065-4547-8551-F6F8E6D09899}"/>
            </c:ext>
          </c:extLst>
        </c:ser>
        <c:ser>
          <c:idx val="2"/>
          <c:order val="1"/>
          <c:tx>
            <c:strRef>
              <c:f>Sheet1!$L$3</c:f>
              <c:strCache>
                <c:ptCount val="1"/>
                <c:pt idx="0">
                  <c:v>Religious Activities</c:v>
                </c:pt>
              </c:strCache>
            </c:strRef>
          </c:tx>
          <c:spPr>
            <a:solidFill>
              <a:schemeClr val="accent6">
                <a:lumMod val="75000"/>
              </a:schemeClr>
            </a:solidFill>
            <a:ln>
              <a:noFill/>
            </a:ln>
            <a:effectLst/>
          </c:spPr>
          <c:invertIfNegative val="0"/>
          <c:cat>
            <c:strRef>
              <c:f>Sheet1!$A$4:$A$11</c:f>
              <c:strCache>
                <c:ptCount val="5"/>
                <c:pt idx="0">
                  <c:v>Exertion</c:v>
                </c:pt>
                <c:pt idx="1">
                  <c:v>Fatigue</c:v>
                </c:pt>
                <c:pt idx="2">
                  <c:v>Pain</c:v>
                </c:pt>
                <c:pt idx="3">
                  <c:v>Depressed mood</c:v>
                </c:pt>
                <c:pt idx="4">
                  <c:v>Happiness</c:v>
                </c:pt>
              </c:strCache>
            </c:strRef>
          </c:cat>
          <c:val>
            <c:numRef>
              <c:f>Sheet1!$L$4:$L$11</c:f>
              <c:numCache>
                <c:formatCode>0.00</c:formatCode>
                <c:ptCount val="5"/>
                <c:pt idx="0">
                  <c:v>0.39</c:v>
                </c:pt>
                <c:pt idx="1">
                  <c:v>-0.33</c:v>
                </c:pt>
                <c:pt idx="2">
                  <c:v>0</c:v>
                </c:pt>
                <c:pt idx="3">
                  <c:v>-0.18</c:v>
                </c:pt>
                <c:pt idx="4">
                  <c:v>0.52</c:v>
                </c:pt>
              </c:numCache>
            </c:numRef>
          </c:val>
          <c:extLst>
            <c:ext xmlns:c16="http://schemas.microsoft.com/office/drawing/2014/chart" uri="{C3380CC4-5D6E-409C-BE32-E72D297353CC}">
              <c16:uniqueId val="{00000001-5065-4547-8551-F6F8E6D09899}"/>
            </c:ext>
          </c:extLst>
        </c:ser>
        <c:ser>
          <c:idx val="1"/>
          <c:order val="2"/>
          <c:tx>
            <c:strRef>
              <c:f>Sheet1!$K$3</c:f>
              <c:strCache>
                <c:ptCount val="1"/>
                <c:pt idx="0">
                  <c:v>Recreation/ Leisure</c:v>
                </c:pt>
              </c:strCache>
            </c:strRef>
          </c:tx>
          <c:spPr>
            <a:solidFill>
              <a:schemeClr val="accent2"/>
            </a:solidFill>
            <a:ln>
              <a:noFill/>
            </a:ln>
            <a:effectLst/>
          </c:spPr>
          <c:invertIfNegative val="0"/>
          <c:cat>
            <c:strRef>
              <c:f>Sheet1!$A$4:$A$11</c:f>
              <c:strCache>
                <c:ptCount val="5"/>
                <c:pt idx="0">
                  <c:v>Exertion</c:v>
                </c:pt>
                <c:pt idx="1">
                  <c:v>Fatigue</c:v>
                </c:pt>
                <c:pt idx="2">
                  <c:v>Pain</c:v>
                </c:pt>
                <c:pt idx="3">
                  <c:v>Depressed mood</c:v>
                </c:pt>
                <c:pt idx="4">
                  <c:v>Happiness</c:v>
                </c:pt>
              </c:strCache>
            </c:strRef>
          </c:cat>
          <c:val>
            <c:numRef>
              <c:f>Sheet1!$K$4:$K$11</c:f>
              <c:numCache>
                <c:formatCode>0.00</c:formatCode>
                <c:ptCount val="5"/>
                <c:pt idx="0">
                  <c:v>0.46</c:v>
                </c:pt>
                <c:pt idx="1">
                  <c:v>-0.28000000000000003</c:v>
                </c:pt>
                <c:pt idx="2">
                  <c:v>0</c:v>
                </c:pt>
                <c:pt idx="3">
                  <c:v>-0.1</c:v>
                </c:pt>
                <c:pt idx="4">
                  <c:v>0.24</c:v>
                </c:pt>
              </c:numCache>
            </c:numRef>
          </c:val>
          <c:extLst>
            <c:ext xmlns:c16="http://schemas.microsoft.com/office/drawing/2014/chart" uri="{C3380CC4-5D6E-409C-BE32-E72D297353CC}">
              <c16:uniqueId val="{00000002-5065-4547-8551-F6F8E6D09899}"/>
            </c:ext>
          </c:extLst>
        </c:ser>
        <c:ser>
          <c:idx val="0"/>
          <c:order val="3"/>
          <c:tx>
            <c:strRef>
              <c:f>Sheet1!$B$3</c:f>
              <c:strCache>
                <c:ptCount val="1"/>
                <c:pt idx="0">
                  <c:v>Community/ Volunteer</c:v>
                </c:pt>
              </c:strCache>
            </c:strRef>
          </c:tx>
          <c:spPr>
            <a:solidFill>
              <a:srgbClr val="C00000"/>
            </a:solidFill>
            <a:ln>
              <a:noFill/>
            </a:ln>
            <a:effectLst/>
          </c:spPr>
          <c:invertIfNegative val="0"/>
          <c:cat>
            <c:strRef>
              <c:f>Sheet1!$A$4:$A$11</c:f>
              <c:strCache>
                <c:ptCount val="5"/>
                <c:pt idx="0">
                  <c:v>Exertion</c:v>
                </c:pt>
                <c:pt idx="1">
                  <c:v>Fatigue</c:v>
                </c:pt>
                <c:pt idx="2">
                  <c:v>Pain</c:v>
                </c:pt>
                <c:pt idx="3">
                  <c:v>Depressed mood</c:v>
                </c:pt>
                <c:pt idx="4">
                  <c:v>Happiness</c:v>
                </c:pt>
              </c:strCache>
            </c:strRef>
          </c:cat>
          <c:val>
            <c:numRef>
              <c:f>Sheet1!$B$4:$B$11</c:f>
              <c:numCache>
                <c:formatCode>0.00</c:formatCode>
                <c:ptCount val="5"/>
                <c:pt idx="0">
                  <c:v>0.82</c:v>
                </c:pt>
                <c:pt idx="1">
                  <c:v>0</c:v>
                </c:pt>
                <c:pt idx="2">
                  <c:v>0</c:v>
                </c:pt>
                <c:pt idx="3">
                  <c:v>0</c:v>
                </c:pt>
                <c:pt idx="4">
                  <c:v>0.26</c:v>
                </c:pt>
              </c:numCache>
            </c:numRef>
          </c:val>
          <c:extLst>
            <c:ext xmlns:c16="http://schemas.microsoft.com/office/drawing/2014/chart" uri="{C3380CC4-5D6E-409C-BE32-E72D297353CC}">
              <c16:uniqueId val="{00000003-5065-4547-8551-F6F8E6D09899}"/>
            </c:ext>
          </c:extLst>
        </c:ser>
        <c:dLbls>
          <c:showLegendKey val="0"/>
          <c:showVal val="0"/>
          <c:showCatName val="0"/>
          <c:showSerName val="0"/>
          <c:showPercent val="0"/>
          <c:showBubbleSize val="0"/>
        </c:dLbls>
        <c:gapWidth val="182"/>
        <c:axId val="370970520"/>
        <c:axId val="370971832"/>
      </c:barChart>
      <c:catAx>
        <c:axId val="370970520"/>
        <c:scaling>
          <c:orientation val="maxMin"/>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370971832"/>
        <c:crossesAt val="0"/>
        <c:auto val="1"/>
        <c:lblAlgn val="ctr"/>
        <c:lblOffset val="100"/>
        <c:tickLblSkip val="1"/>
        <c:noMultiLvlLbl val="0"/>
      </c:catAx>
      <c:valAx>
        <c:axId val="370971832"/>
        <c:scaling>
          <c:orientation val="minMax"/>
          <c:max val="1.4"/>
          <c:min val="-0.4"/>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370970520"/>
        <c:crosses val="max"/>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20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a:t>Obligatory Activities</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1"/>
          <c:order val="0"/>
          <c:tx>
            <c:strRef>
              <c:f>Sheet1!$C$3</c:f>
              <c:strCache>
                <c:ptCount val="1"/>
                <c:pt idx="0">
                  <c:v>Eating</c:v>
                </c:pt>
              </c:strCache>
            </c:strRef>
          </c:tx>
          <c:spPr>
            <a:solidFill>
              <a:schemeClr val="accent2"/>
            </a:solidFill>
            <a:ln>
              <a:noFill/>
            </a:ln>
            <a:effectLst/>
          </c:spPr>
          <c:invertIfNegative val="0"/>
          <c:cat>
            <c:strRef>
              <c:f>Sheet1!$A$4:$A$11</c:f>
              <c:strCache>
                <c:ptCount val="5"/>
                <c:pt idx="0">
                  <c:v>Level of Exertion</c:v>
                </c:pt>
                <c:pt idx="1">
                  <c:v>Level of Fatigue</c:v>
                </c:pt>
                <c:pt idx="2">
                  <c:v>Pain Level</c:v>
                </c:pt>
                <c:pt idx="3">
                  <c:v>Level of Depression</c:v>
                </c:pt>
                <c:pt idx="4">
                  <c:v>Level of Happiness</c:v>
                </c:pt>
              </c:strCache>
            </c:strRef>
          </c:cat>
          <c:val>
            <c:numRef>
              <c:f>Sheet1!$C$4:$C$11</c:f>
              <c:numCache>
                <c:formatCode>0.00</c:formatCode>
                <c:ptCount val="5"/>
                <c:pt idx="0">
                  <c:v>0.4</c:v>
                </c:pt>
                <c:pt idx="1">
                  <c:v>-0.28000000000000003</c:v>
                </c:pt>
                <c:pt idx="2">
                  <c:v>0</c:v>
                </c:pt>
                <c:pt idx="3">
                  <c:v>-7.0000000000000007E-2</c:v>
                </c:pt>
                <c:pt idx="4">
                  <c:v>0.25</c:v>
                </c:pt>
              </c:numCache>
            </c:numRef>
          </c:val>
          <c:extLst>
            <c:ext xmlns:c16="http://schemas.microsoft.com/office/drawing/2014/chart" uri="{C3380CC4-5D6E-409C-BE32-E72D297353CC}">
              <c16:uniqueId val="{00000000-DBFD-4BF0-9911-09D7F9590F9F}"/>
            </c:ext>
          </c:extLst>
        </c:ser>
        <c:ser>
          <c:idx val="3"/>
          <c:order val="1"/>
          <c:tx>
            <c:strRef>
              <c:f>Sheet1!$H$3</c:f>
              <c:strCache>
                <c:ptCount val="1"/>
                <c:pt idx="0">
                  <c:v>Healthcare Appointments</c:v>
                </c:pt>
              </c:strCache>
            </c:strRef>
          </c:tx>
          <c:spPr>
            <a:solidFill>
              <a:schemeClr val="accent4"/>
            </a:solidFill>
            <a:ln>
              <a:noFill/>
            </a:ln>
            <a:effectLst/>
          </c:spPr>
          <c:invertIfNegative val="0"/>
          <c:cat>
            <c:strLit>
              <c:ptCount val="5"/>
              <c:pt idx="0">
                <c:v>Level of Exertion</c:v>
              </c:pt>
              <c:pt idx="1">
                <c:v>Level of Fatigue</c:v>
              </c:pt>
              <c:pt idx="2">
                <c:v>Pain Level</c:v>
              </c:pt>
              <c:pt idx="3">
                <c:v>Level of Depression</c:v>
              </c:pt>
              <c:pt idx="4">
                <c:v>Level of Happiness</c:v>
              </c:pt>
              <c:extLst>
                <c:ext xmlns:c15="http://schemas.microsoft.com/office/drawing/2012/chart" uri="{02D57815-91ED-43cb-92C2-25804820EDAC}">
                  <c15:autoCat val="1"/>
                </c:ext>
              </c:extLst>
            </c:strLit>
          </c:cat>
          <c:val>
            <c:numRef>
              <c:f>Sheet1!$H$4:$H$11</c:f>
              <c:numCache>
                <c:formatCode>0.00</c:formatCode>
                <c:ptCount val="5"/>
                <c:pt idx="0">
                  <c:v>0.75</c:v>
                </c:pt>
                <c:pt idx="1">
                  <c:v>-0.17</c:v>
                </c:pt>
                <c:pt idx="2">
                  <c:v>0</c:v>
                </c:pt>
                <c:pt idx="3">
                  <c:v>0</c:v>
                </c:pt>
                <c:pt idx="4">
                  <c:v>0</c:v>
                </c:pt>
              </c:numCache>
            </c:numRef>
          </c:val>
          <c:extLst>
            <c:ext xmlns:c16="http://schemas.microsoft.com/office/drawing/2014/chart" uri="{C3380CC4-5D6E-409C-BE32-E72D297353CC}">
              <c16:uniqueId val="{00000001-DBFD-4BF0-9911-09D7F9590F9F}"/>
            </c:ext>
          </c:extLst>
        </c:ser>
        <c:ser>
          <c:idx val="0"/>
          <c:order val="2"/>
          <c:tx>
            <c:strRef>
              <c:f>Sheet1!$E$3</c:f>
              <c:strCache>
                <c:ptCount val="1"/>
                <c:pt idx="0">
                  <c:v>Employment</c:v>
                </c:pt>
              </c:strCache>
            </c:strRef>
          </c:tx>
          <c:spPr>
            <a:solidFill>
              <a:srgbClr val="C00000"/>
            </a:solidFill>
            <a:ln>
              <a:solidFill>
                <a:schemeClr val="tx1">
                  <a:lumMod val="15000"/>
                  <a:lumOff val="85000"/>
                </a:schemeClr>
              </a:solidFill>
            </a:ln>
            <a:effectLst/>
          </c:spPr>
          <c:invertIfNegative val="0"/>
          <c:cat>
            <c:strRef>
              <c:f>Sheet1!$A$4:$A$11</c:f>
              <c:strCache>
                <c:ptCount val="5"/>
                <c:pt idx="0">
                  <c:v>Level of Exertion</c:v>
                </c:pt>
                <c:pt idx="1">
                  <c:v>Level of Fatigue</c:v>
                </c:pt>
                <c:pt idx="2">
                  <c:v>Pain Level</c:v>
                </c:pt>
                <c:pt idx="3">
                  <c:v>Level of Depression</c:v>
                </c:pt>
                <c:pt idx="4">
                  <c:v>Level of Happiness</c:v>
                </c:pt>
              </c:strCache>
            </c:strRef>
          </c:cat>
          <c:val>
            <c:numRef>
              <c:f>Sheet1!$E$4:$E$11</c:f>
              <c:numCache>
                <c:formatCode>0.00</c:formatCode>
                <c:ptCount val="5"/>
                <c:pt idx="0">
                  <c:v>0.9</c:v>
                </c:pt>
                <c:pt idx="1">
                  <c:v>-0.23</c:v>
                </c:pt>
                <c:pt idx="2">
                  <c:v>0</c:v>
                </c:pt>
                <c:pt idx="3">
                  <c:v>0</c:v>
                </c:pt>
                <c:pt idx="4">
                  <c:v>0</c:v>
                </c:pt>
              </c:numCache>
            </c:numRef>
          </c:val>
          <c:extLst>
            <c:ext xmlns:c16="http://schemas.microsoft.com/office/drawing/2014/chart" uri="{C3380CC4-5D6E-409C-BE32-E72D297353CC}">
              <c16:uniqueId val="{00000002-DBFD-4BF0-9911-09D7F9590F9F}"/>
            </c:ext>
          </c:extLst>
        </c:ser>
        <c:ser>
          <c:idx val="6"/>
          <c:order val="3"/>
          <c:tx>
            <c:strRef>
              <c:f>Sheet1!$M$3</c:f>
              <c:strCache>
                <c:ptCount val="1"/>
                <c:pt idx="0">
                  <c:v>Self-care</c:v>
                </c:pt>
              </c:strCache>
            </c:strRef>
          </c:tx>
          <c:spPr>
            <a:solidFill>
              <a:schemeClr val="accent1">
                <a:lumMod val="60000"/>
              </a:schemeClr>
            </a:solidFill>
            <a:ln>
              <a:noFill/>
            </a:ln>
            <a:effectLst/>
          </c:spPr>
          <c:invertIfNegative val="0"/>
          <c:cat>
            <c:strLit>
              <c:ptCount val="5"/>
              <c:pt idx="0">
                <c:v>Level of Exertion</c:v>
              </c:pt>
              <c:pt idx="1">
                <c:v>Level of Fatigue</c:v>
              </c:pt>
              <c:pt idx="2">
                <c:v>Pain Level</c:v>
              </c:pt>
              <c:pt idx="3">
                <c:v>Level of Depression</c:v>
              </c:pt>
              <c:pt idx="4">
                <c:v>Level of Happiness</c:v>
              </c:pt>
              <c:extLst>
                <c:ext xmlns:c15="http://schemas.microsoft.com/office/drawing/2012/chart" uri="{02D57815-91ED-43cb-92C2-25804820EDAC}">
                  <c15:autoCat val="1"/>
                </c:ext>
              </c:extLst>
            </c:strLit>
          </c:cat>
          <c:val>
            <c:numRef>
              <c:f>Sheet1!$M$4:$M$11</c:f>
              <c:numCache>
                <c:formatCode>0.00</c:formatCode>
                <c:ptCount val="5"/>
                <c:pt idx="0">
                  <c:v>0.94</c:v>
                </c:pt>
                <c:pt idx="1">
                  <c:v>-0.27</c:v>
                </c:pt>
                <c:pt idx="2">
                  <c:v>0</c:v>
                </c:pt>
                <c:pt idx="3">
                  <c:v>0</c:v>
                </c:pt>
                <c:pt idx="4">
                  <c:v>0.09</c:v>
                </c:pt>
              </c:numCache>
            </c:numRef>
          </c:val>
          <c:extLst>
            <c:ext xmlns:c16="http://schemas.microsoft.com/office/drawing/2014/chart" uri="{C3380CC4-5D6E-409C-BE32-E72D297353CC}">
              <c16:uniqueId val="{00000003-DBFD-4BF0-9911-09D7F9590F9F}"/>
            </c:ext>
          </c:extLst>
        </c:ser>
        <c:ser>
          <c:idx val="5"/>
          <c:order val="4"/>
          <c:tx>
            <c:strRef>
              <c:f>Sheet1!$J$3</c:f>
              <c:strCache>
                <c:ptCount val="1"/>
                <c:pt idx="0">
                  <c:v>Shopping</c:v>
                </c:pt>
              </c:strCache>
            </c:strRef>
          </c:tx>
          <c:spPr>
            <a:solidFill>
              <a:schemeClr val="accent6"/>
            </a:solidFill>
            <a:ln>
              <a:noFill/>
            </a:ln>
            <a:effectLst/>
          </c:spPr>
          <c:invertIfNegative val="0"/>
          <c:cat>
            <c:strLit>
              <c:ptCount val="5"/>
              <c:pt idx="0">
                <c:v>Level of Exertion</c:v>
              </c:pt>
              <c:pt idx="1">
                <c:v>Level of Fatigue</c:v>
              </c:pt>
              <c:pt idx="2">
                <c:v>Pain Level</c:v>
              </c:pt>
              <c:pt idx="3">
                <c:v>Level of Depression</c:v>
              </c:pt>
              <c:pt idx="4">
                <c:v>Level of Happiness</c:v>
              </c:pt>
              <c:extLst>
                <c:ext xmlns:c15="http://schemas.microsoft.com/office/drawing/2012/chart" uri="{02D57815-91ED-43cb-92C2-25804820EDAC}">
                  <c15:autoCat val="1"/>
                </c:ext>
              </c:extLst>
            </c:strLit>
          </c:cat>
          <c:val>
            <c:numRef>
              <c:f>Sheet1!$J$4:$J$11</c:f>
              <c:numCache>
                <c:formatCode>0.00</c:formatCode>
                <c:ptCount val="5"/>
                <c:pt idx="0">
                  <c:v>1.07</c:v>
                </c:pt>
                <c:pt idx="1">
                  <c:v>-0.2</c:v>
                </c:pt>
                <c:pt idx="2">
                  <c:v>0.19</c:v>
                </c:pt>
                <c:pt idx="3">
                  <c:v>0</c:v>
                </c:pt>
                <c:pt idx="4">
                  <c:v>0</c:v>
                </c:pt>
              </c:numCache>
            </c:numRef>
          </c:val>
          <c:extLst>
            <c:ext xmlns:c16="http://schemas.microsoft.com/office/drawing/2014/chart" uri="{C3380CC4-5D6E-409C-BE32-E72D297353CC}">
              <c16:uniqueId val="{00000004-DBFD-4BF0-9911-09D7F9590F9F}"/>
            </c:ext>
          </c:extLst>
        </c:ser>
        <c:ser>
          <c:idx val="4"/>
          <c:order val="6"/>
          <c:tx>
            <c:strRef>
              <c:f>Sheet1!$I$3</c:f>
              <c:strCache>
                <c:ptCount val="1"/>
                <c:pt idx="0">
                  <c:v>Household chores</c:v>
                </c:pt>
              </c:strCache>
            </c:strRef>
          </c:tx>
          <c:spPr>
            <a:solidFill>
              <a:srgbClr val="7030A0"/>
            </a:solidFill>
            <a:ln>
              <a:noFill/>
            </a:ln>
            <a:effectLst/>
          </c:spPr>
          <c:invertIfNegative val="0"/>
          <c:cat>
            <c:strLit>
              <c:ptCount val="5"/>
              <c:pt idx="0">
                <c:v>Level of Exertion</c:v>
              </c:pt>
              <c:pt idx="1">
                <c:v>Level of Fatigue</c:v>
              </c:pt>
              <c:pt idx="2">
                <c:v>Pain Level</c:v>
              </c:pt>
              <c:pt idx="3">
                <c:v>Level of Depression</c:v>
              </c:pt>
              <c:pt idx="4">
                <c:v>Level of Happiness</c:v>
              </c:pt>
              <c:extLst>
                <c:ext xmlns:c15="http://schemas.microsoft.com/office/drawing/2012/chart" uri="{02D57815-91ED-43cb-92C2-25804820EDAC}">
                  <c15:autoCat val="1"/>
                </c:ext>
              </c:extLst>
            </c:strLit>
          </c:cat>
          <c:val>
            <c:numRef>
              <c:f>Sheet1!$I$4:$I$11</c:f>
              <c:numCache>
                <c:formatCode>0.00</c:formatCode>
                <c:ptCount val="5"/>
                <c:pt idx="0">
                  <c:v>1.27</c:v>
                </c:pt>
                <c:pt idx="1">
                  <c:v>-0.16</c:v>
                </c:pt>
                <c:pt idx="2">
                  <c:v>0.15</c:v>
                </c:pt>
                <c:pt idx="3">
                  <c:v>0</c:v>
                </c:pt>
                <c:pt idx="4">
                  <c:v>0</c:v>
                </c:pt>
              </c:numCache>
            </c:numRef>
          </c:val>
          <c:extLst>
            <c:ext xmlns:c16="http://schemas.microsoft.com/office/drawing/2014/chart" uri="{C3380CC4-5D6E-409C-BE32-E72D297353CC}">
              <c16:uniqueId val="{00000005-DBFD-4BF0-9911-09D7F9590F9F}"/>
            </c:ext>
          </c:extLst>
        </c:ser>
        <c:dLbls>
          <c:showLegendKey val="0"/>
          <c:showVal val="0"/>
          <c:showCatName val="0"/>
          <c:showSerName val="0"/>
          <c:showPercent val="0"/>
          <c:showBubbleSize val="0"/>
        </c:dLbls>
        <c:gapWidth val="182"/>
        <c:axId val="370970520"/>
        <c:axId val="370971832"/>
        <c:extLst>
          <c:ext xmlns:c15="http://schemas.microsoft.com/office/drawing/2012/chart" uri="{02D57815-91ED-43cb-92C2-25804820EDAC}">
            <c15:filteredBarSeries>
              <c15:ser>
                <c:idx val="2"/>
                <c:order val="5"/>
                <c:tx>
                  <c:strRef>
                    <c:extLst>
                      <c:ext uri="{02D57815-91ED-43cb-92C2-25804820EDAC}">
                        <c15:formulaRef>
                          <c15:sqref>Sheet1!$F$3</c15:sqref>
                        </c15:formulaRef>
                      </c:ext>
                    </c:extLst>
                    <c:strCache>
                      <c:ptCount val="1"/>
                      <c:pt idx="0">
                        <c:v>Family caregiving</c:v>
                      </c:pt>
                    </c:strCache>
                  </c:strRef>
                </c:tx>
                <c:spPr>
                  <a:solidFill>
                    <a:schemeClr val="accent3"/>
                  </a:solidFill>
                  <a:ln>
                    <a:noFill/>
                  </a:ln>
                  <a:effectLst/>
                </c:spPr>
                <c:invertIfNegative val="0"/>
                <c:val>
                  <c:numRef>
                    <c:extLst>
                      <c:ext uri="{02D57815-91ED-43cb-92C2-25804820EDAC}">
                        <c15:formulaRef>
                          <c15:sqref>Sheet1!$F$4:$F$11</c15:sqref>
                        </c15:formulaRef>
                      </c:ext>
                    </c:extLst>
                    <c:numCache>
                      <c:formatCode>0.00</c:formatCode>
                      <c:ptCount val="5"/>
                      <c:pt idx="0">
                        <c:v>0.82</c:v>
                      </c:pt>
                      <c:pt idx="1">
                        <c:v>-0.24</c:v>
                      </c:pt>
                      <c:pt idx="2">
                        <c:v>0</c:v>
                      </c:pt>
                      <c:pt idx="4">
                        <c:v>0.14000000000000001</c:v>
                      </c:pt>
                    </c:numCache>
                  </c:numRef>
                </c:val>
                <c:extLst>
                  <c:ext xmlns:c16="http://schemas.microsoft.com/office/drawing/2014/chart" uri="{C3380CC4-5D6E-409C-BE32-E72D297353CC}">
                    <c16:uniqueId val="{00000006-DBFD-4BF0-9911-09D7F9590F9F}"/>
                  </c:ext>
                </c:extLst>
              </c15:ser>
            </c15:filteredBarSeries>
          </c:ext>
        </c:extLst>
      </c:barChart>
      <c:catAx>
        <c:axId val="370970520"/>
        <c:scaling>
          <c:orientation val="maxMin"/>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70971832"/>
        <c:crossesAt val="0"/>
        <c:auto val="1"/>
        <c:lblAlgn val="ctr"/>
        <c:lblOffset val="100"/>
        <c:tickLblSkip val="1"/>
        <c:noMultiLvlLbl val="0"/>
      </c:catAx>
      <c:valAx>
        <c:axId val="370971832"/>
        <c:scaling>
          <c:orientation val="minMax"/>
          <c:max val="1.4"/>
          <c:min val="-0.4"/>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370970520"/>
        <c:crosses val="max"/>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05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sz="1680" b="0" i="0" u="none" strike="noStrike" kern="1200" spc="0" baseline="0">
                <a:solidFill>
                  <a:schemeClr val="tx1">
                    <a:lumMod val="65000"/>
                    <a:lumOff val="35000"/>
                  </a:schemeClr>
                </a:solidFill>
                <a:latin typeface="+mn-lt"/>
                <a:ea typeface="+mn-ea"/>
                <a:cs typeface="+mn-cs"/>
              </a:defRPr>
            </a:pPr>
            <a:r>
              <a:rPr lang="en-US"/>
              <a:t>Discretionary Activities</a:t>
            </a:r>
          </a:p>
        </c:rich>
      </c:tx>
      <c:overlay val="0"/>
      <c:spPr>
        <a:noFill/>
        <a:ln>
          <a:noFill/>
        </a:ln>
        <a:effectLst/>
      </c:spPr>
      <c:txPr>
        <a:bodyPr rot="0" spcFirstLastPara="1" vertOverflow="ellipsis" vert="horz" wrap="square" anchor="ctr" anchorCtr="1"/>
        <a:lstStyle/>
        <a:p>
          <a:pPr algn="ctr" rtl="0">
            <a:defRPr sz="16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3"/>
          <c:order val="0"/>
          <c:tx>
            <c:strRef>
              <c:f>Sheet1!$N$3</c:f>
              <c:strCache>
                <c:ptCount val="1"/>
                <c:pt idx="0">
                  <c:v>Socializing/ visiting</c:v>
                </c:pt>
              </c:strCache>
            </c:strRef>
          </c:tx>
          <c:spPr>
            <a:solidFill>
              <a:schemeClr val="accent4"/>
            </a:solidFill>
            <a:ln>
              <a:noFill/>
            </a:ln>
            <a:effectLst/>
          </c:spPr>
          <c:invertIfNegative val="0"/>
          <c:cat>
            <c:strRef>
              <c:f>Sheet1!$A$4:$A$11</c:f>
              <c:strCache>
                <c:ptCount val="5"/>
                <c:pt idx="0">
                  <c:v>Level of Exertion</c:v>
                </c:pt>
                <c:pt idx="1">
                  <c:v>Level of Fatigue</c:v>
                </c:pt>
                <c:pt idx="2">
                  <c:v>Pain Level</c:v>
                </c:pt>
                <c:pt idx="3">
                  <c:v>Level of Depression</c:v>
                </c:pt>
                <c:pt idx="4">
                  <c:v>Level of Happiness</c:v>
                </c:pt>
              </c:strCache>
            </c:strRef>
          </c:cat>
          <c:val>
            <c:numRef>
              <c:f>Sheet1!$N$4:$N$11</c:f>
              <c:numCache>
                <c:formatCode>0.00</c:formatCode>
                <c:ptCount val="5"/>
                <c:pt idx="0">
                  <c:v>0.37</c:v>
                </c:pt>
                <c:pt idx="1">
                  <c:v>-0.28999999999999998</c:v>
                </c:pt>
                <c:pt idx="2">
                  <c:v>0</c:v>
                </c:pt>
                <c:pt idx="3">
                  <c:v>0</c:v>
                </c:pt>
                <c:pt idx="4">
                  <c:v>0.36</c:v>
                </c:pt>
              </c:numCache>
            </c:numRef>
          </c:val>
          <c:extLst>
            <c:ext xmlns:c16="http://schemas.microsoft.com/office/drawing/2014/chart" uri="{C3380CC4-5D6E-409C-BE32-E72D297353CC}">
              <c16:uniqueId val="{00000000-CF8F-4FBC-8971-0D6299EB0DF1}"/>
            </c:ext>
          </c:extLst>
        </c:ser>
        <c:ser>
          <c:idx val="2"/>
          <c:order val="1"/>
          <c:tx>
            <c:strRef>
              <c:f>Sheet1!$L$3</c:f>
              <c:strCache>
                <c:ptCount val="1"/>
                <c:pt idx="0">
                  <c:v>Religious Activities</c:v>
                </c:pt>
              </c:strCache>
            </c:strRef>
          </c:tx>
          <c:spPr>
            <a:solidFill>
              <a:schemeClr val="accent6">
                <a:lumMod val="75000"/>
              </a:schemeClr>
            </a:solidFill>
            <a:ln>
              <a:noFill/>
            </a:ln>
            <a:effectLst/>
          </c:spPr>
          <c:invertIfNegative val="0"/>
          <c:cat>
            <c:strRef>
              <c:f>Sheet1!$A$4:$A$11</c:f>
              <c:strCache>
                <c:ptCount val="5"/>
                <c:pt idx="0">
                  <c:v>Level of Exertion</c:v>
                </c:pt>
                <c:pt idx="1">
                  <c:v>Level of Fatigue</c:v>
                </c:pt>
                <c:pt idx="2">
                  <c:v>Pain Level</c:v>
                </c:pt>
                <c:pt idx="3">
                  <c:v>Level of Depression</c:v>
                </c:pt>
                <c:pt idx="4">
                  <c:v>Level of Happiness</c:v>
                </c:pt>
              </c:strCache>
            </c:strRef>
          </c:cat>
          <c:val>
            <c:numRef>
              <c:f>Sheet1!$L$4:$L$11</c:f>
              <c:numCache>
                <c:formatCode>0.00</c:formatCode>
                <c:ptCount val="5"/>
                <c:pt idx="0">
                  <c:v>0.39</c:v>
                </c:pt>
                <c:pt idx="1">
                  <c:v>-0.33</c:v>
                </c:pt>
                <c:pt idx="2">
                  <c:v>0</c:v>
                </c:pt>
                <c:pt idx="3">
                  <c:v>-0.18</c:v>
                </c:pt>
                <c:pt idx="4">
                  <c:v>0.52</c:v>
                </c:pt>
              </c:numCache>
            </c:numRef>
          </c:val>
          <c:extLst>
            <c:ext xmlns:c16="http://schemas.microsoft.com/office/drawing/2014/chart" uri="{C3380CC4-5D6E-409C-BE32-E72D297353CC}">
              <c16:uniqueId val="{00000001-CF8F-4FBC-8971-0D6299EB0DF1}"/>
            </c:ext>
          </c:extLst>
        </c:ser>
        <c:ser>
          <c:idx val="1"/>
          <c:order val="2"/>
          <c:tx>
            <c:strRef>
              <c:f>Sheet1!$K$3</c:f>
              <c:strCache>
                <c:ptCount val="1"/>
                <c:pt idx="0">
                  <c:v>Recreation/ Leisure</c:v>
                </c:pt>
              </c:strCache>
            </c:strRef>
          </c:tx>
          <c:spPr>
            <a:solidFill>
              <a:schemeClr val="accent2"/>
            </a:solidFill>
            <a:ln>
              <a:noFill/>
            </a:ln>
            <a:effectLst/>
          </c:spPr>
          <c:invertIfNegative val="0"/>
          <c:cat>
            <c:strRef>
              <c:f>Sheet1!$A$4:$A$11</c:f>
              <c:strCache>
                <c:ptCount val="5"/>
                <c:pt idx="0">
                  <c:v>Level of Exertion</c:v>
                </c:pt>
                <c:pt idx="1">
                  <c:v>Level of Fatigue</c:v>
                </c:pt>
                <c:pt idx="2">
                  <c:v>Pain Level</c:v>
                </c:pt>
                <c:pt idx="3">
                  <c:v>Level of Depression</c:v>
                </c:pt>
                <c:pt idx="4">
                  <c:v>Level of Happiness</c:v>
                </c:pt>
              </c:strCache>
            </c:strRef>
          </c:cat>
          <c:val>
            <c:numRef>
              <c:f>Sheet1!$K$4:$K$11</c:f>
              <c:numCache>
                <c:formatCode>0.00</c:formatCode>
                <c:ptCount val="5"/>
                <c:pt idx="0">
                  <c:v>0.46</c:v>
                </c:pt>
                <c:pt idx="1">
                  <c:v>-0.28000000000000003</c:v>
                </c:pt>
                <c:pt idx="2">
                  <c:v>0</c:v>
                </c:pt>
                <c:pt idx="3">
                  <c:v>-0.1</c:v>
                </c:pt>
                <c:pt idx="4">
                  <c:v>0.24</c:v>
                </c:pt>
              </c:numCache>
            </c:numRef>
          </c:val>
          <c:extLst>
            <c:ext xmlns:c16="http://schemas.microsoft.com/office/drawing/2014/chart" uri="{C3380CC4-5D6E-409C-BE32-E72D297353CC}">
              <c16:uniqueId val="{00000002-CF8F-4FBC-8971-0D6299EB0DF1}"/>
            </c:ext>
          </c:extLst>
        </c:ser>
        <c:ser>
          <c:idx val="0"/>
          <c:order val="3"/>
          <c:tx>
            <c:strRef>
              <c:f>Sheet1!$B$3</c:f>
              <c:strCache>
                <c:ptCount val="1"/>
                <c:pt idx="0">
                  <c:v>Community/ Volunteer</c:v>
                </c:pt>
              </c:strCache>
            </c:strRef>
          </c:tx>
          <c:spPr>
            <a:solidFill>
              <a:srgbClr val="C00000"/>
            </a:solidFill>
            <a:ln>
              <a:noFill/>
            </a:ln>
            <a:effectLst/>
          </c:spPr>
          <c:invertIfNegative val="0"/>
          <c:cat>
            <c:strRef>
              <c:f>Sheet1!$A$4:$A$11</c:f>
              <c:strCache>
                <c:ptCount val="5"/>
                <c:pt idx="0">
                  <c:v>Level of Exertion</c:v>
                </c:pt>
                <c:pt idx="1">
                  <c:v>Level of Fatigue</c:v>
                </c:pt>
                <c:pt idx="2">
                  <c:v>Pain Level</c:v>
                </c:pt>
                <c:pt idx="3">
                  <c:v>Level of Depression</c:v>
                </c:pt>
                <c:pt idx="4">
                  <c:v>Level of Happiness</c:v>
                </c:pt>
              </c:strCache>
            </c:strRef>
          </c:cat>
          <c:val>
            <c:numRef>
              <c:f>Sheet1!$B$4:$B$11</c:f>
              <c:numCache>
                <c:formatCode>0.00</c:formatCode>
                <c:ptCount val="5"/>
                <c:pt idx="0">
                  <c:v>0.82</c:v>
                </c:pt>
                <c:pt idx="1">
                  <c:v>0</c:v>
                </c:pt>
                <c:pt idx="2">
                  <c:v>0</c:v>
                </c:pt>
                <c:pt idx="3">
                  <c:v>0</c:v>
                </c:pt>
                <c:pt idx="4">
                  <c:v>0.26</c:v>
                </c:pt>
              </c:numCache>
            </c:numRef>
          </c:val>
          <c:extLst>
            <c:ext xmlns:c16="http://schemas.microsoft.com/office/drawing/2014/chart" uri="{C3380CC4-5D6E-409C-BE32-E72D297353CC}">
              <c16:uniqueId val="{00000003-CF8F-4FBC-8971-0D6299EB0DF1}"/>
            </c:ext>
          </c:extLst>
        </c:ser>
        <c:dLbls>
          <c:showLegendKey val="0"/>
          <c:showVal val="0"/>
          <c:showCatName val="0"/>
          <c:showSerName val="0"/>
          <c:showPercent val="0"/>
          <c:showBubbleSize val="0"/>
        </c:dLbls>
        <c:gapWidth val="182"/>
        <c:axId val="370970520"/>
        <c:axId val="370971832"/>
      </c:barChart>
      <c:catAx>
        <c:axId val="370970520"/>
        <c:scaling>
          <c:orientation val="maxMin"/>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70971832"/>
        <c:crossesAt val="0"/>
        <c:auto val="1"/>
        <c:lblAlgn val="ctr"/>
        <c:lblOffset val="100"/>
        <c:tickLblSkip val="1"/>
        <c:noMultiLvlLbl val="0"/>
      </c:catAx>
      <c:valAx>
        <c:axId val="370971832"/>
        <c:scaling>
          <c:orientation val="minMax"/>
          <c:max val="1.4"/>
          <c:min val="-0.4"/>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70970520"/>
        <c:crosses val="max"/>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a:t>Odds of Being At home</a:t>
            </a:r>
          </a:p>
        </c:rich>
      </c:tx>
      <c:layout>
        <c:manualLayout>
          <c:xMode val="edge"/>
          <c:yMode val="edge"/>
          <c:x val="3.3618616282286601E-2"/>
          <c:y val="8.4347699015471615E-3"/>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rgbClr val="C00000"/>
            </a:solidFill>
            <a:ln>
              <a:noFill/>
            </a:ln>
            <a:effectLst/>
          </c:spPr>
          <c:invertIfNegative val="0"/>
          <c:dLbls>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Sheet1!$B$35:$B$45</c:f>
              <c:strCache>
                <c:ptCount val="11"/>
                <c:pt idx="0">
                  <c:v>Current pain*</c:v>
                </c:pt>
                <c:pt idx="1">
                  <c:v>Mean pain yesterday*</c:v>
                </c:pt>
                <c:pt idx="2">
                  <c:v>Pain lagged 3 periods*</c:v>
                </c:pt>
                <c:pt idx="4">
                  <c:v>Current fatigue</c:v>
                </c:pt>
                <c:pt idx="5">
                  <c:v>Mean fatigue yesterday </c:v>
                </c:pt>
                <c:pt idx="6">
                  <c:v>Fatigue lagged 1 period*</c:v>
                </c:pt>
                <c:pt idx="8">
                  <c:v>Current depressed mood</c:v>
                </c:pt>
                <c:pt idx="9">
                  <c:v>Mean depressed mood yesterday*</c:v>
                </c:pt>
                <c:pt idx="10">
                  <c:v>Depressed mood lagged 1 period*</c:v>
                </c:pt>
              </c:strCache>
            </c:strRef>
          </c:cat>
          <c:val>
            <c:numRef>
              <c:f>Sheet1!$D$35:$D$45</c:f>
              <c:numCache>
                <c:formatCode>General</c:formatCode>
                <c:ptCount val="11"/>
                <c:pt idx="0">
                  <c:v>0.76</c:v>
                </c:pt>
                <c:pt idx="1">
                  <c:v>1.36</c:v>
                </c:pt>
                <c:pt idx="2">
                  <c:v>1.18</c:v>
                </c:pt>
                <c:pt idx="4">
                  <c:v>0.92</c:v>
                </c:pt>
                <c:pt idx="5">
                  <c:v>1.1100000000000001</c:v>
                </c:pt>
                <c:pt idx="6">
                  <c:v>1.1399999999999999</c:v>
                </c:pt>
                <c:pt idx="8">
                  <c:v>1.1000000000000001</c:v>
                </c:pt>
                <c:pt idx="9">
                  <c:v>1.28</c:v>
                </c:pt>
                <c:pt idx="10">
                  <c:v>0.85</c:v>
                </c:pt>
              </c:numCache>
            </c:numRef>
          </c:val>
          <c:extLst>
            <c:ext xmlns:c16="http://schemas.microsoft.com/office/drawing/2014/chart" uri="{C3380CC4-5D6E-409C-BE32-E72D297353CC}">
              <c16:uniqueId val="{00000000-9EF4-48BA-850E-EEA798EE9121}"/>
            </c:ext>
          </c:extLst>
        </c:ser>
        <c:dLbls>
          <c:showLegendKey val="0"/>
          <c:showVal val="0"/>
          <c:showCatName val="0"/>
          <c:showSerName val="0"/>
          <c:showPercent val="0"/>
          <c:showBubbleSize val="0"/>
        </c:dLbls>
        <c:gapWidth val="182"/>
        <c:axId val="409088064"/>
        <c:axId val="409083144"/>
      </c:barChart>
      <c:catAx>
        <c:axId val="409088064"/>
        <c:scaling>
          <c:orientation val="maxMin"/>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409083144"/>
        <c:crossesAt val="1"/>
        <c:auto val="1"/>
        <c:lblAlgn val="ctr"/>
        <c:lblOffset val="100"/>
        <c:noMultiLvlLbl val="0"/>
      </c:catAx>
      <c:valAx>
        <c:axId val="409083144"/>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low"/>
        <c:spPr>
          <a:noFill/>
          <a:ln>
            <a:no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409088064"/>
        <c:crosses val="autoZero"/>
        <c:crossBetween val="between"/>
      </c:valAx>
      <c:spPr>
        <a:noFill/>
        <a:ln>
          <a:noFill/>
        </a:ln>
        <a:effectLst/>
      </c:spPr>
    </c:plotArea>
    <c:plotVisOnly val="1"/>
    <c:dispBlanksAs val="gap"/>
    <c:showDLblsOverMax val="0"/>
  </c:chart>
  <c:spPr>
    <a:noFill/>
    <a:ln>
      <a:noFill/>
    </a:ln>
    <a:effectLst/>
  </c:spPr>
  <c:txPr>
    <a:bodyPr/>
    <a:lstStyle/>
    <a:p>
      <a:pPr>
        <a:defRPr sz="2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86E8C9-8081-45A6-870B-7EBCB488CE79}" type="datetimeFigureOut">
              <a:rPr lang="en-US" smtClean="0"/>
              <a:t>11/14/2016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1EECD3-94B1-488D-8E1D-A948E1E074DA}" type="slidenum">
              <a:rPr lang="en-US" smtClean="0"/>
              <a:t>‹#›</a:t>
            </a:fld>
            <a:endParaRPr lang="en-US"/>
          </a:p>
        </p:txBody>
      </p:sp>
    </p:spTree>
    <p:extLst>
      <p:ext uri="{BB962C8B-B14F-4D97-AF65-F5344CB8AC3E}">
        <p14:creationId xmlns:p14="http://schemas.microsoft.com/office/powerpoint/2010/main" val="328137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1EECD3-94B1-488D-8E1D-A948E1E074DA}" type="slidenum">
              <a:rPr lang="en-US" smtClean="0"/>
              <a:t>1</a:t>
            </a:fld>
            <a:endParaRPr lang="en-US"/>
          </a:p>
        </p:txBody>
      </p:sp>
    </p:spTree>
    <p:extLst>
      <p:ext uri="{BB962C8B-B14F-4D97-AF65-F5344CB8AC3E}">
        <p14:creationId xmlns:p14="http://schemas.microsoft.com/office/powerpoint/2010/main" val="3052682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1EECD3-94B1-488D-8E1D-A948E1E074DA}" type="slidenum">
              <a:rPr lang="en-US" smtClean="0"/>
              <a:t>4</a:t>
            </a:fld>
            <a:endParaRPr lang="en-US"/>
          </a:p>
        </p:txBody>
      </p:sp>
    </p:spTree>
    <p:extLst>
      <p:ext uri="{BB962C8B-B14F-4D97-AF65-F5344CB8AC3E}">
        <p14:creationId xmlns:p14="http://schemas.microsoft.com/office/powerpoint/2010/main" val="744870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Participants attended a 90 minute training conducted by the research team to review research protocols, survey questions, and device use</a:t>
            </a:r>
          </a:p>
          <a:p>
            <a:r>
              <a:rPr lang="en-US" dirty="0" smtClean="0"/>
              <a:t>Participants responded to surveys 6 times per day randomly throughout the day, for 14 consecutive days between 9am-9pm </a:t>
            </a:r>
          </a:p>
          <a:p>
            <a:r>
              <a:rPr lang="en-US" dirty="0" smtClean="0"/>
              <a:t>The device prompted participants to complete a survey</a:t>
            </a:r>
          </a:p>
          <a:p>
            <a:r>
              <a:rPr lang="en-US" dirty="0" smtClean="0"/>
              <a:t>GPS coordinates were logged every 5 minutes from 9am-9pm</a:t>
            </a:r>
          </a:p>
          <a:p>
            <a:r>
              <a:rPr lang="en-US" dirty="0" smtClean="0"/>
              <a:t>Participants with complete data answered a total of 84 surveys </a:t>
            </a:r>
          </a:p>
          <a:p>
            <a:endParaRPr lang="en-US" dirty="0"/>
          </a:p>
        </p:txBody>
      </p:sp>
      <p:sp>
        <p:nvSpPr>
          <p:cNvPr id="4" name="Slide Number Placeholder 3"/>
          <p:cNvSpPr>
            <a:spLocks noGrp="1"/>
          </p:cNvSpPr>
          <p:nvPr>
            <p:ph type="sldNum" sz="quarter" idx="10"/>
          </p:nvPr>
        </p:nvSpPr>
        <p:spPr/>
        <p:txBody>
          <a:bodyPr/>
          <a:lstStyle/>
          <a:p>
            <a:fld id="{7D1EECD3-94B1-488D-8E1D-A948E1E074DA}" type="slidenum">
              <a:rPr lang="en-US" smtClean="0"/>
              <a:t>5</a:t>
            </a:fld>
            <a:endParaRPr lang="en-US"/>
          </a:p>
        </p:txBody>
      </p:sp>
    </p:spTree>
    <p:extLst>
      <p:ext uri="{BB962C8B-B14F-4D97-AF65-F5344CB8AC3E}">
        <p14:creationId xmlns:p14="http://schemas.microsoft.com/office/powerpoint/2010/main" val="3917301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Fixed effects multiple regression of each feeling state with resting as the reference category.  All activities both the Obligatory activities on this slide and the Discretionary activities on the next slide are included in one analysis.</a:t>
            </a:r>
            <a:endParaRPr lang="en-US" dirty="0"/>
          </a:p>
        </p:txBody>
      </p:sp>
      <p:sp>
        <p:nvSpPr>
          <p:cNvPr id="4" name="Slide Number Placeholder 3"/>
          <p:cNvSpPr>
            <a:spLocks noGrp="1"/>
          </p:cNvSpPr>
          <p:nvPr>
            <p:ph type="sldNum" sz="quarter" idx="10"/>
          </p:nvPr>
        </p:nvSpPr>
        <p:spPr/>
        <p:txBody>
          <a:bodyPr/>
          <a:lstStyle/>
          <a:p>
            <a:fld id="{7D1EECD3-94B1-488D-8E1D-A948E1E074DA}" type="slidenum">
              <a:rPr lang="en-US" smtClean="0"/>
              <a:t>7</a:t>
            </a:fld>
            <a:endParaRPr lang="en-US"/>
          </a:p>
        </p:txBody>
      </p:sp>
    </p:spTree>
    <p:extLst>
      <p:ext uri="{BB962C8B-B14F-4D97-AF65-F5344CB8AC3E}">
        <p14:creationId xmlns:p14="http://schemas.microsoft.com/office/powerpoint/2010/main" val="1406967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1EECD3-94B1-488D-8E1D-A948E1E074DA}" type="slidenum">
              <a:rPr lang="en-US" smtClean="0"/>
              <a:t>8</a:t>
            </a:fld>
            <a:endParaRPr lang="en-US"/>
          </a:p>
        </p:txBody>
      </p:sp>
    </p:spTree>
    <p:extLst>
      <p:ext uri="{BB962C8B-B14F-4D97-AF65-F5344CB8AC3E}">
        <p14:creationId xmlns:p14="http://schemas.microsoft.com/office/powerpoint/2010/main" val="710420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1EECD3-94B1-488D-8E1D-A948E1E074DA}" type="slidenum">
              <a:rPr lang="en-US" smtClean="0"/>
              <a:t>9</a:t>
            </a:fld>
            <a:endParaRPr lang="en-US"/>
          </a:p>
        </p:txBody>
      </p:sp>
    </p:spTree>
    <p:extLst>
      <p:ext uri="{BB962C8B-B14F-4D97-AF65-F5344CB8AC3E}">
        <p14:creationId xmlns:p14="http://schemas.microsoft.com/office/powerpoint/2010/main" val="889602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1EECD3-94B1-488D-8E1D-A948E1E074DA}" type="slidenum">
              <a:rPr lang="en-US" smtClean="0"/>
              <a:t>12</a:t>
            </a:fld>
            <a:endParaRPr lang="en-US"/>
          </a:p>
        </p:txBody>
      </p:sp>
    </p:spTree>
    <p:extLst>
      <p:ext uri="{BB962C8B-B14F-4D97-AF65-F5344CB8AC3E}">
        <p14:creationId xmlns:p14="http://schemas.microsoft.com/office/powerpoint/2010/main" val="39155274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0C92A00-B539-4572-B64F-1374B2D9E229}" type="datetimeFigureOut">
              <a:rPr lang="en-US" smtClean="0"/>
              <a:t>11/14/2016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A490C5-D6A0-41C6-B915-40E52DDBC418}" type="slidenum">
              <a:rPr lang="en-US" smtClean="0"/>
              <a:t>‹#›</a:t>
            </a:fld>
            <a:endParaRPr lang="en-US"/>
          </a:p>
        </p:txBody>
      </p:sp>
    </p:spTree>
    <p:extLst>
      <p:ext uri="{BB962C8B-B14F-4D97-AF65-F5344CB8AC3E}">
        <p14:creationId xmlns:p14="http://schemas.microsoft.com/office/powerpoint/2010/main" val="1627934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C92A00-B539-4572-B64F-1374B2D9E229}" type="datetimeFigureOut">
              <a:rPr lang="en-US" smtClean="0"/>
              <a:t>11/14/2016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A490C5-D6A0-41C6-B915-40E52DDBC418}" type="slidenum">
              <a:rPr lang="en-US" smtClean="0"/>
              <a:t>‹#›</a:t>
            </a:fld>
            <a:endParaRPr lang="en-US"/>
          </a:p>
        </p:txBody>
      </p:sp>
    </p:spTree>
    <p:extLst>
      <p:ext uri="{BB962C8B-B14F-4D97-AF65-F5344CB8AC3E}">
        <p14:creationId xmlns:p14="http://schemas.microsoft.com/office/powerpoint/2010/main" val="2507622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C92A00-B539-4572-B64F-1374B2D9E229}" type="datetimeFigureOut">
              <a:rPr lang="en-US" smtClean="0"/>
              <a:t>11/14/2016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A490C5-D6A0-41C6-B915-40E52DDBC418}" type="slidenum">
              <a:rPr lang="en-US" smtClean="0"/>
              <a:t>‹#›</a:t>
            </a:fld>
            <a:endParaRPr lang="en-US"/>
          </a:p>
        </p:txBody>
      </p:sp>
    </p:spTree>
    <p:extLst>
      <p:ext uri="{BB962C8B-B14F-4D97-AF65-F5344CB8AC3E}">
        <p14:creationId xmlns:p14="http://schemas.microsoft.com/office/powerpoint/2010/main" val="1923656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C92A00-B539-4572-B64F-1374B2D9E229}" type="datetimeFigureOut">
              <a:rPr lang="en-US" smtClean="0"/>
              <a:t>11/14/2016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A490C5-D6A0-41C6-B915-40E52DDBC418}" type="slidenum">
              <a:rPr lang="en-US" smtClean="0"/>
              <a:t>‹#›</a:t>
            </a:fld>
            <a:endParaRPr lang="en-US"/>
          </a:p>
        </p:txBody>
      </p:sp>
    </p:spTree>
    <p:extLst>
      <p:ext uri="{BB962C8B-B14F-4D97-AF65-F5344CB8AC3E}">
        <p14:creationId xmlns:p14="http://schemas.microsoft.com/office/powerpoint/2010/main" val="3924015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C92A00-B539-4572-B64F-1374B2D9E229}" type="datetimeFigureOut">
              <a:rPr lang="en-US" smtClean="0"/>
              <a:t>11/14/2016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A490C5-D6A0-41C6-B915-40E52DDBC418}" type="slidenum">
              <a:rPr lang="en-US" smtClean="0"/>
              <a:t>‹#›</a:t>
            </a:fld>
            <a:endParaRPr lang="en-US"/>
          </a:p>
        </p:txBody>
      </p:sp>
    </p:spTree>
    <p:extLst>
      <p:ext uri="{BB962C8B-B14F-4D97-AF65-F5344CB8AC3E}">
        <p14:creationId xmlns:p14="http://schemas.microsoft.com/office/powerpoint/2010/main" val="3991497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0C92A00-B539-4572-B64F-1374B2D9E229}" type="datetimeFigureOut">
              <a:rPr lang="en-US" smtClean="0"/>
              <a:t>11/14/2016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A490C5-D6A0-41C6-B915-40E52DDBC418}" type="slidenum">
              <a:rPr lang="en-US" smtClean="0"/>
              <a:t>‹#›</a:t>
            </a:fld>
            <a:endParaRPr lang="en-US"/>
          </a:p>
        </p:txBody>
      </p:sp>
    </p:spTree>
    <p:extLst>
      <p:ext uri="{BB962C8B-B14F-4D97-AF65-F5344CB8AC3E}">
        <p14:creationId xmlns:p14="http://schemas.microsoft.com/office/powerpoint/2010/main" val="481631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0C92A00-B539-4572-B64F-1374B2D9E229}" type="datetimeFigureOut">
              <a:rPr lang="en-US" smtClean="0"/>
              <a:t>11/14/2016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3A490C5-D6A0-41C6-B915-40E52DDBC418}" type="slidenum">
              <a:rPr lang="en-US" smtClean="0"/>
              <a:t>‹#›</a:t>
            </a:fld>
            <a:endParaRPr lang="en-US"/>
          </a:p>
        </p:txBody>
      </p:sp>
    </p:spTree>
    <p:extLst>
      <p:ext uri="{BB962C8B-B14F-4D97-AF65-F5344CB8AC3E}">
        <p14:creationId xmlns:p14="http://schemas.microsoft.com/office/powerpoint/2010/main" val="1747300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0C92A00-B539-4572-B64F-1374B2D9E229}" type="datetimeFigureOut">
              <a:rPr lang="en-US" smtClean="0"/>
              <a:t>11/14/2016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3A490C5-D6A0-41C6-B915-40E52DDBC418}" type="slidenum">
              <a:rPr lang="en-US" smtClean="0"/>
              <a:t>‹#›</a:t>
            </a:fld>
            <a:endParaRPr lang="en-US"/>
          </a:p>
        </p:txBody>
      </p:sp>
    </p:spTree>
    <p:extLst>
      <p:ext uri="{BB962C8B-B14F-4D97-AF65-F5344CB8AC3E}">
        <p14:creationId xmlns:p14="http://schemas.microsoft.com/office/powerpoint/2010/main" val="1865456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C92A00-B539-4572-B64F-1374B2D9E229}" type="datetimeFigureOut">
              <a:rPr lang="en-US" smtClean="0"/>
              <a:t>11/14/2016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490C5-D6A0-41C6-B915-40E52DDBC418}" type="slidenum">
              <a:rPr lang="en-US" smtClean="0"/>
              <a:t>‹#›</a:t>
            </a:fld>
            <a:endParaRPr lang="en-US"/>
          </a:p>
        </p:txBody>
      </p:sp>
    </p:spTree>
    <p:extLst>
      <p:ext uri="{BB962C8B-B14F-4D97-AF65-F5344CB8AC3E}">
        <p14:creationId xmlns:p14="http://schemas.microsoft.com/office/powerpoint/2010/main" val="1263545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C92A00-B539-4572-B64F-1374B2D9E229}" type="datetimeFigureOut">
              <a:rPr lang="en-US" smtClean="0"/>
              <a:t>11/14/2016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A490C5-D6A0-41C6-B915-40E52DDBC418}" type="slidenum">
              <a:rPr lang="en-US" smtClean="0"/>
              <a:t>‹#›</a:t>
            </a:fld>
            <a:endParaRPr lang="en-US"/>
          </a:p>
        </p:txBody>
      </p:sp>
    </p:spTree>
    <p:extLst>
      <p:ext uri="{BB962C8B-B14F-4D97-AF65-F5344CB8AC3E}">
        <p14:creationId xmlns:p14="http://schemas.microsoft.com/office/powerpoint/2010/main" val="4154888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C92A00-B539-4572-B64F-1374B2D9E229}" type="datetimeFigureOut">
              <a:rPr lang="en-US" smtClean="0"/>
              <a:t>11/14/2016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A490C5-D6A0-41C6-B915-40E52DDBC418}" type="slidenum">
              <a:rPr lang="en-US" smtClean="0"/>
              <a:t>‹#›</a:t>
            </a:fld>
            <a:endParaRPr lang="en-US"/>
          </a:p>
        </p:txBody>
      </p:sp>
    </p:spTree>
    <p:extLst>
      <p:ext uri="{BB962C8B-B14F-4D97-AF65-F5344CB8AC3E}">
        <p14:creationId xmlns:p14="http://schemas.microsoft.com/office/powerpoint/2010/main" val="4002910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C92A00-B539-4572-B64F-1374B2D9E229}" type="datetimeFigureOut">
              <a:rPr lang="en-US" smtClean="0"/>
              <a:t>11/14/2016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A490C5-D6A0-41C6-B915-40E52DDBC418}" type="slidenum">
              <a:rPr lang="en-US" smtClean="0"/>
              <a:t>‹#›</a:t>
            </a:fld>
            <a:endParaRPr lang="en-US"/>
          </a:p>
        </p:txBody>
      </p:sp>
    </p:spTree>
    <p:extLst>
      <p:ext uri="{BB962C8B-B14F-4D97-AF65-F5344CB8AC3E}">
        <p14:creationId xmlns:p14="http://schemas.microsoft.com/office/powerpoint/2010/main" val="26459665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hyperlink" Target="http://rtc.ruralinstitute.umt.edu/" TargetMode="External"/><Relationship Id="rId7" Type="http://schemas.openxmlformats.org/officeDocument/2006/relationships/image" Target="../media/image3.png"/><Relationship Id="rId2" Type="http://schemas.openxmlformats.org/officeDocument/2006/relationships/hyperlink" Target="mailto:Craig.Ravesloot@mso.umt.edu" TargetMode="External"/><Relationship Id="rId1" Type="http://schemas.openxmlformats.org/officeDocument/2006/relationships/slideLayout" Target="../slideLayouts/slideLayout6.xml"/><Relationship Id="rId6" Type="http://schemas.openxmlformats.org/officeDocument/2006/relationships/hyperlink" Target="../../Desktop/HCL%20Intro%20Video%20Open%20Captions.wmv" TargetMode="External"/><Relationship Id="rId5" Type="http://schemas.openxmlformats.org/officeDocument/2006/relationships/hyperlink" Target="http://www.healthycommunityliving.com/" TargetMode="External"/><Relationship Id="rId4" Type="http://schemas.openxmlformats.org/officeDocument/2006/relationships/hyperlink" Target="http://www.ecologyofparticipation.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53765" y="346008"/>
            <a:ext cx="9568206" cy="1728598"/>
          </a:xfrm>
        </p:spPr>
        <p:txBody>
          <a:bodyPr>
            <a:noAutofit/>
          </a:bodyPr>
          <a:lstStyle/>
          <a:p>
            <a:r>
              <a:rPr lang="en-US" sz="4800" dirty="0" smtClean="0"/>
              <a:t>Choice Matters:  How you feel is related to what you can do  </a:t>
            </a:r>
            <a:endParaRPr lang="en-US" sz="3600" b="1" dirty="0"/>
          </a:p>
        </p:txBody>
      </p:sp>
      <p:sp>
        <p:nvSpPr>
          <p:cNvPr id="3" name="Subtitle 2"/>
          <p:cNvSpPr>
            <a:spLocks noGrp="1"/>
          </p:cNvSpPr>
          <p:nvPr>
            <p:ph type="subTitle" idx="1"/>
          </p:nvPr>
        </p:nvSpPr>
        <p:spPr>
          <a:xfrm>
            <a:off x="1232103" y="2745549"/>
            <a:ext cx="10454326" cy="1655762"/>
          </a:xfrm>
        </p:spPr>
        <p:txBody>
          <a:bodyPr/>
          <a:lstStyle/>
          <a:p>
            <a:pPr>
              <a:spcBef>
                <a:spcPts val="0"/>
              </a:spcBef>
            </a:pPr>
            <a:r>
              <a:rPr lang="en-US" dirty="0" smtClean="0"/>
              <a:t>Craig Ravesloot</a:t>
            </a:r>
            <a:r>
              <a:rPr lang="en-US" dirty="0"/>
              <a:t>, </a:t>
            </a:r>
            <a:r>
              <a:rPr lang="en-US" dirty="0" smtClean="0"/>
              <a:t>Bryce Ward, Tannis Hargrove, Nicholas Livingston &amp; Jennifer Wong</a:t>
            </a:r>
            <a:endParaRPr lang="en-US" dirty="0"/>
          </a:p>
          <a:p>
            <a:pPr>
              <a:spcBef>
                <a:spcPts val="0"/>
              </a:spcBef>
            </a:pPr>
            <a:endParaRPr lang="en-US" dirty="0" smtClean="0"/>
          </a:p>
          <a:p>
            <a:pPr>
              <a:spcBef>
                <a:spcPts val="0"/>
              </a:spcBef>
            </a:pPr>
            <a:r>
              <a:rPr lang="en-US" dirty="0" smtClean="0"/>
              <a:t>The University of Montana</a:t>
            </a:r>
            <a:endParaRPr lang="en-US" dirty="0"/>
          </a:p>
        </p:txBody>
      </p:sp>
      <p:pic>
        <p:nvPicPr>
          <p:cNvPr id="4" name="Picture 20" descr="V:\Office\Maps Signs and Logos\RI Logos, letterheads, fax cover sheets\New RI logo\Rural Institute brand mark-72dpi-rg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312" y="5601926"/>
            <a:ext cx="4040957" cy="51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9" descr="V:\Marketing--Branding\UM Logos\Black tiffs\Vertical M-pulse Logo.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44771" y="5257800"/>
            <a:ext cx="2341658" cy="109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22312" y="6471700"/>
            <a:ext cx="9793288" cy="369332"/>
          </a:xfrm>
          <a:prstGeom prst="rect">
            <a:avLst/>
          </a:prstGeom>
          <a:noFill/>
        </p:spPr>
        <p:txBody>
          <a:bodyPr wrap="square" rtlCol="0">
            <a:spAutoFit/>
          </a:bodyPr>
          <a:lstStyle/>
          <a:p>
            <a:r>
              <a:rPr lang="en-US" dirty="0" smtClean="0"/>
              <a:t>Funded by a grant (</a:t>
            </a:r>
            <a:r>
              <a:rPr lang="en-US" dirty="0"/>
              <a:t>H133G110077</a:t>
            </a:r>
            <a:r>
              <a:rPr lang="en-US" dirty="0" smtClean="0"/>
              <a:t>) from the National Institute on Disability and Rehabilitation Research</a:t>
            </a:r>
            <a:endParaRPr lang="en-US" dirty="0"/>
          </a:p>
        </p:txBody>
      </p:sp>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t="-1782" r="93503"/>
          <a:stretch/>
        </p:blipFill>
        <p:spPr>
          <a:xfrm flipH="1">
            <a:off x="10310026" y="5377070"/>
            <a:ext cx="233742" cy="483907"/>
          </a:xfrm>
          <a:prstGeom prst="rect">
            <a:avLst/>
          </a:prstGeom>
        </p:spPr>
      </p:pic>
    </p:spTree>
    <p:extLst>
      <p:ext uri="{BB962C8B-B14F-4D97-AF65-F5344CB8AC3E}">
        <p14:creationId xmlns:p14="http://schemas.microsoft.com/office/powerpoint/2010/main" val="27411446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2883178449"/>
              </p:ext>
            </p:extLst>
          </p:nvPr>
        </p:nvGraphicFramePr>
        <p:xfrm>
          <a:off x="97975" y="131412"/>
          <a:ext cx="11895909" cy="561624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97975" y="5643936"/>
            <a:ext cx="11423897" cy="369332"/>
          </a:xfrm>
          <a:prstGeom prst="rect">
            <a:avLst/>
          </a:prstGeom>
          <a:noFill/>
        </p:spPr>
        <p:txBody>
          <a:bodyPr wrap="none" rtlCol="0">
            <a:spAutoFit/>
          </a:bodyPr>
          <a:lstStyle/>
          <a:p>
            <a:r>
              <a:rPr lang="en-US" dirty="0" smtClean="0">
                <a:solidFill>
                  <a:schemeClr val="bg1">
                    <a:lumMod val="50000"/>
                  </a:schemeClr>
                </a:solidFill>
              </a:rPr>
              <a:t>Note:  * denotes coefficients are statistically significant beyond .05.  Analysis controlled for time of day and day of week</a:t>
            </a:r>
            <a:endParaRPr lang="en-US" dirty="0">
              <a:solidFill>
                <a:schemeClr val="bg1">
                  <a:lumMod val="50000"/>
                </a:schemeClr>
              </a:solidFill>
            </a:endParaRPr>
          </a:p>
        </p:txBody>
      </p:sp>
      <p:cxnSp>
        <p:nvCxnSpPr>
          <p:cNvPr id="8" name="Straight Connector 7"/>
          <p:cNvCxnSpPr/>
          <p:nvPr/>
        </p:nvCxnSpPr>
        <p:spPr>
          <a:xfrm>
            <a:off x="431074" y="2682240"/>
            <a:ext cx="1130372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31074" y="4114800"/>
            <a:ext cx="1130372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97974" y="6013268"/>
            <a:ext cx="11423897" cy="646331"/>
          </a:xfrm>
          <a:prstGeom prst="rect">
            <a:avLst/>
          </a:prstGeom>
          <a:noFill/>
        </p:spPr>
        <p:txBody>
          <a:bodyPr wrap="square" rtlCol="0">
            <a:spAutoFit/>
          </a:bodyPr>
          <a:lstStyle/>
          <a:p>
            <a:r>
              <a:rPr lang="en-US" dirty="0" smtClean="0">
                <a:solidFill>
                  <a:schemeClr val="accent1">
                    <a:lumMod val="50000"/>
                  </a:schemeClr>
                </a:solidFill>
              </a:rPr>
              <a:t>Ravesloot, C., Ward, B., Hargrove, T., Wong, J., Livingston, N., Torma, L., Ipsen, C. (2016).  Why Stay Home?  Temporal association of pain, fatigue and depression with being at home.  </a:t>
            </a:r>
            <a:r>
              <a:rPr lang="en-US" i="1" dirty="0" smtClean="0">
                <a:solidFill>
                  <a:schemeClr val="accent1">
                    <a:lumMod val="50000"/>
                  </a:schemeClr>
                </a:solidFill>
              </a:rPr>
              <a:t>Disability &amp; Health Journal, 9(2), </a:t>
            </a:r>
            <a:r>
              <a:rPr lang="en-US" dirty="0" smtClean="0">
                <a:solidFill>
                  <a:schemeClr val="accent1">
                    <a:lumMod val="50000"/>
                  </a:schemeClr>
                </a:solidFill>
              </a:rPr>
              <a:t>218–225.</a:t>
            </a:r>
            <a:endParaRPr lang="en-US" dirty="0">
              <a:solidFill>
                <a:schemeClr val="accent1">
                  <a:lumMod val="50000"/>
                </a:schemeClr>
              </a:solidFill>
            </a:endParaRPr>
          </a:p>
        </p:txBody>
      </p:sp>
    </p:spTree>
    <p:extLst>
      <p:ext uri="{BB962C8B-B14F-4D97-AF65-F5344CB8AC3E}">
        <p14:creationId xmlns:p14="http://schemas.microsoft.com/office/powerpoint/2010/main" val="10498091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your consideration</a:t>
            </a:r>
            <a:endParaRPr lang="en-US" dirty="0"/>
          </a:p>
        </p:txBody>
      </p:sp>
      <p:sp>
        <p:nvSpPr>
          <p:cNvPr id="3" name="Content Placeholder 2"/>
          <p:cNvSpPr>
            <a:spLocks noGrp="1"/>
          </p:cNvSpPr>
          <p:nvPr>
            <p:ph sz="half" idx="1"/>
          </p:nvPr>
        </p:nvSpPr>
        <p:spPr>
          <a:xfrm>
            <a:off x="838200" y="1594140"/>
            <a:ext cx="10882746" cy="4713720"/>
          </a:xfrm>
        </p:spPr>
        <p:txBody>
          <a:bodyPr>
            <a:noAutofit/>
          </a:bodyPr>
          <a:lstStyle/>
          <a:p>
            <a:r>
              <a:rPr lang="en-US" sz="3200" dirty="0" smtClean="0"/>
              <a:t>Obligatory activities tend to take more effort and relative to discretionary activities, have lower benefit.</a:t>
            </a:r>
          </a:p>
          <a:p>
            <a:r>
              <a:rPr lang="en-US" sz="3200" dirty="0" smtClean="0"/>
              <a:t>For many people, balancing activity with pain, fatigue and depressed mood is an ongoing challenge that affects participation.</a:t>
            </a:r>
          </a:p>
          <a:p>
            <a:r>
              <a:rPr lang="en-US" sz="3200" dirty="0" smtClean="0"/>
              <a:t>How does employment affect people’s choice to participate?</a:t>
            </a:r>
          </a:p>
          <a:p>
            <a:r>
              <a:rPr lang="en-US" sz="3200" dirty="0" smtClean="0"/>
              <a:t>How does assistive technology affect people’s choice to participate?</a:t>
            </a:r>
          </a:p>
          <a:p>
            <a:r>
              <a:rPr lang="en-US" sz="3200" dirty="0" smtClean="0"/>
              <a:t>How does health promotion affect people’s choice to participate?</a:t>
            </a:r>
          </a:p>
        </p:txBody>
      </p:sp>
      <p:sp>
        <p:nvSpPr>
          <p:cNvPr id="4" name="TextBox 3"/>
          <p:cNvSpPr txBox="1"/>
          <p:nvPr/>
        </p:nvSpPr>
        <p:spPr>
          <a:xfrm>
            <a:off x="8550565" y="6343341"/>
            <a:ext cx="3666836" cy="369332"/>
          </a:xfrm>
          <a:prstGeom prst="rect">
            <a:avLst/>
          </a:prstGeom>
          <a:noFill/>
        </p:spPr>
        <p:txBody>
          <a:bodyPr wrap="square" rtlCol="0">
            <a:spAutoFit/>
          </a:bodyPr>
          <a:lstStyle/>
          <a:p>
            <a:r>
              <a:rPr lang="en-US" dirty="0" smtClean="0"/>
              <a:t>Facebook\healthy community living</a:t>
            </a:r>
            <a:endParaRPr lang="en-US" dirty="0"/>
          </a:p>
        </p:txBody>
      </p:sp>
    </p:spTree>
    <p:extLst>
      <p:ext uri="{BB962C8B-B14F-4D97-AF65-F5344CB8AC3E}">
        <p14:creationId xmlns:p14="http://schemas.microsoft.com/office/powerpoint/2010/main" val="3875923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sz="half" idx="1"/>
          </p:nvPr>
        </p:nvSpPr>
        <p:spPr/>
        <p:txBody>
          <a:bodyPr/>
          <a:lstStyle/>
          <a:p>
            <a:r>
              <a:rPr lang="en-US" dirty="0"/>
              <a:t>Ecology of Participation</a:t>
            </a:r>
          </a:p>
          <a:p>
            <a:r>
              <a:rPr lang="en-US" dirty="0" smtClean="0"/>
              <a:t>Home Base home usability with RTC:IL at the University of Kansas</a:t>
            </a:r>
          </a:p>
          <a:p>
            <a:r>
              <a:rPr lang="en-US" dirty="0" smtClean="0"/>
              <a:t>Effort &amp; Choice</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1127" y="1690688"/>
            <a:ext cx="4704484" cy="4396714"/>
          </a:xfrm>
          <a:prstGeom prst="rect">
            <a:avLst/>
          </a:prstGeom>
        </p:spPr>
      </p:pic>
      <p:sp>
        <p:nvSpPr>
          <p:cNvPr id="5" name="TextBox 4"/>
          <p:cNvSpPr txBox="1"/>
          <p:nvPr/>
        </p:nvSpPr>
        <p:spPr>
          <a:xfrm>
            <a:off x="8550565" y="6343341"/>
            <a:ext cx="3666836" cy="369332"/>
          </a:xfrm>
          <a:prstGeom prst="rect">
            <a:avLst/>
          </a:prstGeom>
          <a:noFill/>
        </p:spPr>
        <p:txBody>
          <a:bodyPr wrap="square" rtlCol="0">
            <a:spAutoFit/>
          </a:bodyPr>
          <a:lstStyle/>
          <a:p>
            <a:r>
              <a:rPr lang="en-US" dirty="0" smtClean="0"/>
              <a:t>Facebook\healthy community living</a:t>
            </a:r>
            <a:endParaRPr lang="en-US" dirty="0"/>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t="-1782" r="93503"/>
          <a:stretch/>
        </p:blipFill>
        <p:spPr>
          <a:xfrm>
            <a:off x="11184081" y="4627418"/>
            <a:ext cx="585355" cy="1211839"/>
          </a:xfrm>
          <a:prstGeom prst="rect">
            <a:avLst/>
          </a:prstGeom>
        </p:spPr>
      </p:pic>
    </p:spTree>
    <p:extLst>
      <p:ext uri="{BB962C8B-B14F-4D97-AF65-F5344CB8AC3E}">
        <p14:creationId xmlns:p14="http://schemas.microsoft.com/office/powerpoint/2010/main" val="28556182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420" y="289711"/>
            <a:ext cx="4403103" cy="1325563"/>
          </a:xfrm>
        </p:spPr>
        <p:txBody>
          <a:bodyPr/>
          <a:lstStyle/>
          <a:p>
            <a:r>
              <a:rPr lang="en-US" dirty="0" smtClean="0"/>
              <a:t>Contact</a:t>
            </a:r>
            <a:endParaRPr lang="en-US" dirty="0"/>
          </a:p>
        </p:txBody>
      </p:sp>
      <p:sp>
        <p:nvSpPr>
          <p:cNvPr id="3" name="TextBox 2"/>
          <p:cNvSpPr txBox="1"/>
          <p:nvPr/>
        </p:nvSpPr>
        <p:spPr>
          <a:xfrm>
            <a:off x="651164" y="1981200"/>
            <a:ext cx="10238509" cy="4832092"/>
          </a:xfrm>
          <a:prstGeom prst="rect">
            <a:avLst/>
          </a:prstGeom>
          <a:noFill/>
        </p:spPr>
        <p:txBody>
          <a:bodyPr wrap="square" rtlCol="0">
            <a:spAutoFit/>
          </a:bodyPr>
          <a:lstStyle/>
          <a:p>
            <a:r>
              <a:rPr lang="en-US" sz="2800" dirty="0" smtClean="0"/>
              <a:t>Craig Ravesloot</a:t>
            </a:r>
          </a:p>
          <a:p>
            <a:r>
              <a:rPr lang="en-US" sz="2800" dirty="0" smtClean="0"/>
              <a:t>52 Corbin Hall</a:t>
            </a:r>
          </a:p>
          <a:p>
            <a:r>
              <a:rPr lang="en-US" sz="2800" dirty="0" smtClean="0"/>
              <a:t>University of Montana</a:t>
            </a:r>
          </a:p>
          <a:p>
            <a:r>
              <a:rPr lang="en-US" sz="2800" dirty="0" smtClean="0"/>
              <a:t>Missoula, MT 59812</a:t>
            </a:r>
          </a:p>
          <a:p>
            <a:r>
              <a:rPr lang="en-US" sz="2800" dirty="0" smtClean="0"/>
              <a:t>(406) 243-2992</a:t>
            </a:r>
          </a:p>
          <a:p>
            <a:r>
              <a:rPr lang="en-US" sz="2800" dirty="0" smtClean="0">
                <a:hlinkClick r:id="rId2"/>
              </a:rPr>
              <a:t>Craig.Ravesloot@mso.umt.edu</a:t>
            </a:r>
            <a:endParaRPr lang="en-US" sz="2800" dirty="0" smtClean="0"/>
          </a:p>
          <a:p>
            <a:endParaRPr lang="en-US" sz="2800" dirty="0" smtClean="0"/>
          </a:p>
          <a:p>
            <a:r>
              <a:rPr lang="en-US" sz="2800" dirty="0" smtClean="0">
                <a:hlinkClick r:id="rId3"/>
              </a:rPr>
              <a:t>http://rtc.ruralinstitute.umt.edu</a:t>
            </a:r>
            <a:endParaRPr lang="en-US" sz="2800" dirty="0" smtClean="0"/>
          </a:p>
          <a:p>
            <a:r>
              <a:rPr lang="en-US" sz="2800" dirty="0" smtClean="0">
                <a:hlinkClick r:id="rId4"/>
              </a:rPr>
              <a:t>www.ecologyofparticipation.com</a:t>
            </a:r>
            <a:endParaRPr lang="en-US" sz="2800" dirty="0" smtClean="0"/>
          </a:p>
          <a:p>
            <a:r>
              <a:rPr lang="en-US" sz="2800" dirty="0" smtClean="0">
                <a:hlinkClick r:id="rId5"/>
              </a:rPr>
              <a:t>www.healthycommunityliving.com</a:t>
            </a:r>
            <a:endParaRPr lang="en-US" sz="2800" dirty="0" smtClean="0"/>
          </a:p>
          <a:p>
            <a:endParaRPr lang="en-US" sz="2800" dirty="0"/>
          </a:p>
        </p:txBody>
      </p:sp>
      <p:sp>
        <p:nvSpPr>
          <p:cNvPr id="4" name="TextBox 3"/>
          <p:cNvSpPr txBox="1"/>
          <p:nvPr/>
        </p:nvSpPr>
        <p:spPr>
          <a:xfrm>
            <a:off x="8550565" y="6343341"/>
            <a:ext cx="3666836" cy="369332"/>
          </a:xfrm>
          <a:prstGeom prst="rect">
            <a:avLst/>
          </a:prstGeom>
          <a:noFill/>
        </p:spPr>
        <p:txBody>
          <a:bodyPr wrap="square" rtlCol="0">
            <a:spAutoFit/>
          </a:bodyPr>
          <a:lstStyle/>
          <a:p>
            <a:r>
              <a:rPr lang="en-US" dirty="0" smtClean="0"/>
              <a:t>Facebook\healthy community living</a:t>
            </a:r>
            <a:endParaRPr lang="en-US" dirty="0"/>
          </a:p>
        </p:txBody>
      </p:sp>
      <p:pic>
        <p:nvPicPr>
          <p:cNvPr id="5" name="Picture 4">
            <a:hlinkClick r:id="rId6" action="ppaction://hlinkfile"/>
          </p:cNvPr>
          <p:cNvPicPr>
            <a:picLocks noChangeAspect="1"/>
          </p:cNvPicPr>
          <p:nvPr/>
        </p:nvPicPr>
        <p:blipFill rotWithShape="1">
          <a:blip r:embed="rId7">
            <a:extLst>
              <a:ext uri="{28A0092B-C50C-407E-A947-70E740481C1C}">
                <a14:useLocalDpi xmlns:a14="http://schemas.microsoft.com/office/drawing/2010/main" val="0"/>
              </a:ext>
            </a:extLst>
          </a:blip>
          <a:srcRect t="-1782" r="93990" b="-1"/>
          <a:stretch/>
        </p:blipFill>
        <p:spPr>
          <a:xfrm>
            <a:off x="8939645" y="2965970"/>
            <a:ext cx="1509173" cy="3377372"/>
          </a:xfrm>
          <a:prstGeom prst="rect">
            <a:avLst/>
          </a:prstGeom>
        </p:spPr>
      </p:pic>
    </p:spTree>
    <p:extLst>
      <p:ext uri="{BB962C8B-B14F-4D97-AF65-F5344CB8AC3E}">
        <p14:creationId xmlns:p14="http://schemas.microsoft.com/office/powerpoint/2010/main" val="23375285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Study Questions</a:t>
            </a:r>
            <a:endParaRPr lang="en-US" dirty="0"/>
          </a:p>
        </p:txBody>
      </p:sp>
      <p:sp>
        <p:nvSpPr>
          <p:cNvPr id="3" name="Content Placeholder 2"/>
          <p:cNvSpPr>
            <a:spLocks noGrp="1"/>
          </p:cNvSpPr>
          <p:nvPr>
            <p:ph idx="1"/>
          </p:nvPr>
        </p:nvSpPr>
        <p:spPr>
          <a:xfrm>
            <a:off x="838200" y="1825625"/>
            <a:ext cx="9202947" cy="4351338"/>
          </a:xfrm>
        </p:spPr>
        <p:txBody>
          <a:bodyPr>
            <a:normAutofit/>
          </a:bodyPr>
          <a:lstStyle/>
          <a:p>
            <a:pPr>
              <a:spcBef>
                <a:spcPts val="0"/>
              </a:spcBef>
              <a:defRPr/>
            </a:pPr>
            <a:r>
              <a:rPr lang="en-US" sz="3200" dirty="0" smtClean="0"/>
              <a:t>How do feeling states (e.g., happiness, depressed mood) vary across daily activities?</a:t>
            </a:r>
          </a:p>
          <a:p>
            <a:pPr>
              <a:spcBef>
                <a:spcPts val="0"/>
              </a:spcBef>
              <a:defRPr/>
            </a:pPr>
            <a:r>
              <a:rPr lang="en-US" sz="3200" dirty="0" smtClean="0"/>
              <a:t>Are conditions like pain, depression and fatigue associated with community participation?</a:t>
            </a:r>
          </a:p>
          <a:p>
            <a:pPr>
              <a:spcBef>
                <a:spcPts val="0"/>
              </a:spcBef>
              <a:defRPr/>
            </a:pPr>
            <a:endParaRPr lang="en-US" sz="3200"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782" r="93503"/>
          <a:stretch/>
        </p:blipFill>
        <p:spPr>
          <a:xfrm>
            <a:off x="252845" y="5464715"/>
            <a:ext cx="585355" cy="1211839"/>
          </a:xfrm>
          <a:prstGeom prst="rect">
            <a:avLst/>
          </a:prstGeom>
        </p:spPr>
      </p:pic>
    </p:spTree>
    <p:extLst>
      <p:ext uri="{BB962C8B-B14F-4D97-AF65-F5344CB8AC3E}">
        <p14:creationId xmlns:p14="http://schemas.microsoft.com/office/powerpoint/2010/main" val="28018183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5815519" cy="987020"/>
          </a:xfrm>
        </p:spPr>
        <p:txBody>
          <a:bodyPr/>
          <a:lstStyle/>
          <a:p>
            <a:r>
              <a:rPr lang="en-US" dirty="0" smtClean="0"/>
              <a:t>Participant Recruitment </a:t>
            </a:r>
            <a:endParaRPr lang="en-US" dirty="0"/>
          </a:p>
        </p:txBody>
      </p:sp>
      <p:sp>
        <p:nvSpPr>
          <p:cNvPr id="3" name="Content Placeholder 2"/>
          <p:cNvSpPr>
            <a:spLocks noGrp="1"/>
          </p:cNvSpPr>
          <p:nvPr>
            <p:ph idx="1"/>
          </p:nvPr>
        </p:nvSpPr>
        <p:spPr>
          <a:xfrm>
            <a:off x="838200" y="1352145"/>
            <a:ext cx="10515600" cy="5172479"/>
          </a:xfrm>
        </p:spPr>
        <p:txBody>
          <a:bodyPr>
            <a:normAutofit/>
          </a:bodyPr>
          <a:lstStyle/>
          <a:p>
            <a:r>
              <a:rPr lang="en-US" altLang="en-US" dirty="0" smtClean="0">
                <a:latin typeface="Calibri" panose="020F0502020204030204" pitchFamily="34" charset="0"/>
                <a:cs typeface="Calibri" panose="020F0502020204030204" pitchFamily="34" charset="0"/>
              </a:rPr>
              <a:t>We began with 10,000 randomly selected households, in five Missoula zip codes. </a:t>
            </a:r>
          </a:p>
          <a:p>
            <a:r>
              <a:rPr lang="en-US" altLang="en-US" dirty="0" smtClean="0">
                <a:latin typeface="Calibri" panose="020F0502020204030204" pitchFamily="34" charset="0"/>
                <a:cs typeface="Calibri" panose="020F0502020204030204" pitchFamily="34" charset="0"/>
              </a:rPr>
              <a:t>Individuals who could answer “yes” to one of the six disability screener questions &amp; were willing to participate sent back a post card. </a:t>
            </a:r>
          </a:p>
          <a:p>
            <a:r>
              <a:rPr lang="en-US" altLang="en-US" dirty="0" smtClean="0">
                <a:latin typeface="Calibri" panose="020F0502020204030204" pitchFamily="34" charset="0"/>
                <a:cs typeface="Calibri" panose="020F0502020204030204" pitchFamily="34" charset="0"/>
              </a:rPr>
              <a:t>Recruited 149 people from the pool of people who returned a survey and indicated they would be willing to participate in another study.</a:t>
            </a:r>
          </a:p>
          <a:p>
            <a:r>
              <a:rPr lang="en-US" altLang="en-US" dirty="0" smtClean="0">
                <a:latin typeface="Calibri" panose="020F0502020204030204" pitchFamily="34" charset="0"/>
                <a:cs typeface="Calibri" panose="020F0502020204030204" pitchFamily="34" charset="0"/>
              </a:rPr>
              <a:t>Analytic sample included all who responded to 50% or more prompts.</a:t>
            </a:r>
          </a:p>
          <a:p>
            <a:pPr lvl="1"/>
            <a:endParaRPr lang="en-US" altLang="en-US" dirty="0" smtClean="0">
              <a:latin typeface="Calibri" panose="020F0502020204030204" pitchFamily="34" charset="0"/>
              <a:cs typeface="Calibri" panose="020F0502020204030204" pitchFamily="34" charset="0"/>
            </a:endParaRPr>
          </a:p>
        </p:txBody>
      </p:sp>
      <p:sp>
        <p:nvSpPr>
          <p:cNvPr id="4" name="TextBox 3"/>
          <p:cNvSpPr txBox="1"/>
          <p:nvPr/>
        </p:nvSpPr>
        <p:spPr>
          <a:xfrm>
            <a:off x="8550565" y="6343341"/>
            <a:ext cx="3666836" cy="369332"/>
          </a:xfrm>
          <a:prstGeom prst="rect">
            <a:avLst/>
          </a:prstGeom>
          <a:noFill/>
        </p:spPr>
        <p:txBody>
          <a:bodyPr wrap="square" rtlCol="0">
            <a:spAutoFit/>
          </a:bodyPr>
          <a:lstStyle/>
          <a:p>
            <a:r>
              <a:rPr lang="en-US" dirty="0" smtClean="0"/>
              <a:t>Facebook\healthy community living</a:t>
            </a:r>
            <a:endParaRPr lang="en-US" dirty="0"/>
          </a:p>
        </p:txBody>
      </p:sp>
    </p:spTree>
    <p:extLst>
      <p:ext uri="{BB962C8B-B14F-4D97-AF65-F5344CB8AC3E}">
        <p14:creationId xmlns:p14="http://schemas.microsoft.com/office/powerpoint/2010/main" val="7248607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Demographics (18-75)</a:t>
            </a:r>
            <a:endParaRPr lang="en-US" sz="4800" dirty="0"/>
          </a:p>
        </p:txBody>
      </p:sp>
      <p:sp>
        <p:nvSpPr>
          <p:cNvPr id="3" name="Content Placeholder 2"/>
          <p:cNvSpPr>
            <a:spLocks noGrp="1"/>
          </p:cNvSpPr>
          <p:nvPr>
            <p:ph idx="1"/>
          </p:nvPr>
        </p:nvSpPr>
        <p:spPr>
          <a:xfrm>
            <a:off x="838200" y="1456835"/>
            <a:ext cx="10750826" cy="4775546"/>
          </a:xfrm>
        </p:spPr>
        <p:txBody>
          <a:bodyPr>
            <a:normAutofit/>
          </a:bodyPr>
          <a:lstStyle/>
          <a:p>
            <a:r>
              <a:rPr lang="en-US" sz="3200" dirty="0" smtClean="0"/>
              <a:t>Average age = 55.7 years (95% between 33 and 78 years old)</a:t>
            </a:r>
          </a:p>
          <a:p>
            <a:r>
              <a:rPr lang="en-US" sz="3200" dirty="0" smtClean="0"/>
              <a:t>61.8% Female</a:t>
            </a:r>
          </a:p>
          <a:p>
            <a:r>
              <a:rPr lang="en-US" sz="3200" dirty="0" smtClean="0"/>
              <a:t>97.1% White</a:t>
            </a:r>
          </a:p>
          <a:p>
            <a:r>
              <a:rPr lang="en-US" sz="3200" dirty="0" smtClean="0"/>
              <a:t>50% Married</a:t>
            </a:r>
          </a:p>
          <a:p>
            <a:r>
              <a:rPr lang="en-US" sz="3200" dirty="0" smtClean="0"/>
              <a:t>59.1% not employed</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782" r="93503"/>
          <a:stretch/>
        </p:blipFill>
        <p:spPr>
          <a:xfrm>
            <a:off x="11589026" y="244996"/>
            <a:ext cx="585355" cy="1211839"/>
          </a:xfrm>
          <a:prstGeom prst="rect">
            <a:avLst/>
          </a:prstGeom>
        </p:spPr>
      </p:pic>
    </p:spTree>
    <p:extLst>
      <p:ext uri="{BB962C8B-B14F-4D97-AF65-F5344CB8AC3E}">
        <p14:creationId xmlns:p14="http://schemas.microsoft.com/office/powerpoint/2010/main" val="1672540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909" y="134366"/>
            <a:ext cx="10515600" cy="1325563"/>
          </a:xfrm>
        </p:spPr>
        <p:txBody>
          <a:bodyPr/>
          <a:lstStyle/>
          <a:p>
            <a:pPr algn="ctr"/>
            <a:r>
              <a:rPr lang="en-US" dirty="0" smtClean="0"/>
              <a:t>Ecological Momentary Assessment (EMA) </a:t>
            </a:r>
            <a:endParaRPr lang="en-US" dirty="0"/>
          </a:p>
        </p:txBody>
      </p:sp>
      <p:pic>
        <p:nvPicPr>
          <p:cNvPr id="4" name="Picture 72"/>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704290" y="1459929"/>
            <a:ext cx="2752927" cy="5060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614809" y="1459930"/>
            <a:ext cx="2754347" cy="506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t="-1782" r="93916" b="40425"/>
          <a:stretch/>
        </p:blipFill>
        <p:spPr>
          <a:xfrm>
            <a:off x="8705196" y="4842471"/>
            <a:ext cx="548135" cy="730528"/>
          </a:xfrm>
          <a:prstGeom prst="rect">
            <a:avLst/>
          </a:prstGeom>
        </p:spPr>
      </p:pic>
    </p:spTree>
    <p:extLst>
      <p:ext uri="{BB962C8B-B14F-4D97-AF65-F5344CB8AC3E}">
        <p14:creationId xmlns:p14="http://schemas.microsoft.com/office/powerpoint/2010/main" val="35953222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EMA Questions </a:t>
            </a:r>
            <a:endParaRPr lang="en-US" dirty="0"/>
          </a:p>
        </p:txBody>
      </p:sp>
      <p:sp>
        <p:nvSpPr>
          <p:cNvPr id="3" name="Content Placeholder 2"/>
          <p:cNvSpPr>
            <a:spLocks noGrp="1"/>
          </p:cNvSpPr>
          <p:nvPr>
            <p:ph idx="1"/>
          </p:nvPr>
        </p:nvSpPr>
        <p:spPr>
          <a:xfrm>
            <a:off x="333375" y="1507787"/>
            <a:ext cx="11655425" cy="4669176"/>
          </a:xfrm>
        </p:spPr>
        <p:txBody>
          <a:bodyPr>
            <a:noAutofit/>
          </a:bodyPr>
          <a:lstStyle/>
          <a:p>
            <a:pPr lvl="1"/>
            <a:r>
              <a:rPr lang="en-US" sz="3600" dirty="0" smtClean="0"/>
              <a:t>Where are you? </a:t>
            </a:r>
          </a:p>
          <a:p>
            <a:pPr lvl="1"/>
            <a:r>
              <a:rPr lang="en-US" sz="3600" dirty="0" smtClean="0"/>
              <a:t>What type of activity are you engaged in? </a:t>
            </a:r>
          </a:p>
          <a:p>
            <a:pPr lvl="1"/>
            <a:r>
              <a:rPr lang="en-US" sz="3600" dirty="0" smtClean="0"/>
              <a:t>How satisfied are you with this activity? (0-4)</a:t>
            </a:r>
          </a:p>
          <a:p>
            <a:pPr lvl="1"/>
            <a:r>
              <a:rPr lang="en-US" sz="3600" dirty="0"/>
              <a:t>Who is with you?</a:t>
            </a:r>
          </a:p>
          <a:p>
            <a:pPr lvl="1"/>
            <a:r>
              <a:rPr lang="en-US" sz="3600" dirty="0" smtClean="0"/>
              <a:t>Rate your level of physical exertion for this activity? </a:t>
            </a:r>
          </a:p>
          <a:p>
            <a:pPr lvl="1"/>
            <a:r>
              <a:rPr lang="en-US" sz="3600" dirty="0" smtClean="0"/>
              <a:t>How much pain are you experiencing right now? (1-10)</a:t>
            </a:r>
          </a:p>
          <a:p>
            <a:pPr lvl="1"/>
            <a:r>
              <a:rPr lang="en-US" sz="3600" dirty="0" smtClean="0"/>
              <a:t>How happy (fatigued, stressed, depressed) are you? (0-4)</a:t>
            </a:r>
          </a:p>
        </p:txBody>
      </p:sp>
    </p:spTree>
    <p:extLst>
      <p:ext uri="{BB962C8B-B14F-4D97-AF65-F5344CB8AC3E}">
        <p14:creationId xmlns:p14="http://schemas.microsoft.com/office/powerpoint/2010/main" val="1619151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8462851" y="-6326289"/>
            <a:ext cx="6400800" cy="1630748"/>
          </a:xfrm>
          <a:prstGeom prst="rect">
            <a:avLst/>
          </a:prstGeom>
        </p:spPr>
      </p:pic>
      <p:sp>
        <p:nvSpPr>
          <p:cNvPr id="6" name="TextBox 5"/>
          <p:cNvSpPr txBox="1"/>
          <p:nvPr/>
        </p:nvSpPr>
        <p:spPr>
          <a:xfrm>
            <a:off x="569987" y="6488668"/>
            <a:ext cx="5729069" cy="369332"/>
          </a:xfrm>
          <a:prstGeom prst="rect">
            <a:avLst/>
          </a:prstGeom>
          <a:noFill/>
        </p:spPr>
        <p:txBody>
          <a:bodyPr wrap="none" rtlCol="0">
            <a:spAutoFit/>
          </a:bodyPr>
          <a:lstStyle/>
          <a:p>
            <a:r>
              <a:rPr lang="en-US" dirty="0" smtClean="0">
                <a:solidFill>
                  <a:schemeClr val="bg1">
                    <a:lumMod val="50000"/>
                  </a:schemeClr>
                </a:solidFill>
              </a:rPr>
              <a:t>Note:  All coefficients are statistically significant beyond .05</a:t>
            </a:r>
            <a:endParaRPr lang="en-US" dirty="0">
              <a:solidFill>
                <a:schemeClr val="bg1">
                  <a:lumMod val="50000"/>
                </a:schemeClr>
              </a:solidFill>
            </a:endParaRPr>
          </a:p>
        </p:txBody>
      </p:sp>
      <p:graphicFrame>
        <p:nvGraphicFramePr>
          <p:cNvPr id="5" name="Chart 4"/>
          <p:cNvGraphicFramePr>
            <a:graphicFrameLocks/>
          </p:cNvGraphicFramePr>
          <p:nvPr>
            <p:extLst>
              <p:ext uri="{D42A27DB-BD31-4B8C-83A1-F6EECF244321}">
                <p14:modId xmlns:p14="http://schemas.microsoft.com/office/powerpoint/2010/main" val="3021200890"/>
              </p:ext>
            </p:extLst>
          </p:nvPr>
        </p:nvGraphicFramePr>
        <p:xfrm>
          <a:off x="280416" y="451104"/>
          <a:ext cx="11582400" cy="6037564"/>
        </p:xfrm>
        <a:graphic>
          <a:graphicData uri="http://schemas.openxmlformats.org/drawingml/2006/chart">
            <c:chart xmlns:c="http://schemas.openxmlformats.org/drawingml/2006/chart" xmlns:r="http://schemas.openxmlformats.org/officeDocument/2006/relationships" r:id="rId4"/>
          </a:graphicData>
        </a:graphic>
      </p:graphicFrame>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t="-1782" r="93503"/>
          <a:stretch/>
        </p:blipFill>
        <p:spPr>
          <a:xfrm>
            <a:off x="10393439" y="976099"/>
            <a:ext cx="456072" cy="944189"/>
          </a:xfrm>
          <a:prstGeom prst="rect">
            <a:avLst/>
          </a:prstGeom>
        </p:spPr>
      </p:pic>
    </p:spTree>
    <p:extLst>
      <p:ext uri="{BB962C8B-B14F-4D97-AF65-F5344CB8AC3E}">
        <p14:creationId xmlns:p14="http://schemas.microsoft.com/office/powerpoint/2010/main" val="13322300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3362349819"/>
              </p:ext>
            </p:extLst>
          </p:nvPr>
        </p:nvGraphicFramePr>
        <p:xfrm>
          <a:off x="80387" y="90435"/>
          <a:ext cx="12017828" cy="6390752"/>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569987" y="6488668"/>
            <a:ext cx="5729069" cy="369332"/>
          </a:xfrm>
          <a:prstGeom prst="rect">
            <a:avLst/>
          </a:prstGeom>
          <a:noFill/>
        </p:spPr>
        <p:txBody>
          <a:bodyPr wrap="none" rtlCol="0">
            <a:spAutoFit/>
          </a:bodyPr>
          <a:lstStyle/>
          <a:p>
            <a:r>
              <a:rPr lang="en-US" dirty="0" smtClean="0">
                <a:solidFill>
                  <a:schemeClr val="bg1">
                    <a:lumMod val="50000"/>
                  </a:schemeClr>
                </a:solidFill>
              </a:rPr>
              <a:t>Note:  All coefficients are statistically significant beyond .05</a:t>
            </a:r>
            <a:endParaRPr lang="en-US" dirty="0">
              <a:solidFill>
                <a:schemeClr val="bg1">
                  <a:lumMod val="50000"/>
                </a:schemeClr>
              </a:solidFill>
            </a:endParaRPr>
          </a:p>
        </p:txBody>
      </p:sp>
    </p:spTree>
    <p:extLst>
      <p:ext uri="{BB962C8B-B14F-4D97-AF65-F5344CB8AC3E}">
        <p14:creationId xmlns:p14="http://schemas.microsoft.com/office/powerpoint/2010/main" val="33959148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extLst>
              <p:ext uri="{D42A27DB-BD31-4B8C-83A1-F6EECF244321}">
                <p14:modId xmlns:p14="http://schemas.microsoft.com/office/powerpoint/2010/main" val="2053948016"/>
              </p:ext>
            </p:extLst>
          </p:nvPr>
        </p:nvGraphicFramePr>
        <p:xfrm>
          <a:off x="1768395" y="0"/>
          <a:ext cx="7757442" cy="32873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p:cNvGraphicFramePr>
            <a:graphicFrameLocks/>
          </p:cNvGraphicFramePr>
          <p:nvPr>
            <p:extLst>
              <p:ext uri="{D42A27DB-BD31-4B8C-83A1-F6EECF244321}">
                <p14:modId xmlns:p14="http://schemas.microsoft.com/office/powerpoint/2010/main" val="4282185431"/>
              </p:ext>
            </p:extLst>
          </p:nvPr>
        </p:nvGraphicFramePr>
        <p:xfrm>
          <a:off x="1768395" y="3376245"/>
          <a:ext cx="7757442" cy="3165230"/>
        </p:xfrm>
        <a:graphic>
          <a:graphicData uri="http://schemas.openxmlformats.org/drawingml/2006/chart">
            <c:chart xmlns:c="http://schemas.openxmlformats.org/drawingml/2006/chart" xmlns:r="http://schemas.openxmlformats.org/officeDocument/2006/relationships" r:id="rId4"/>
          </a:graphicData>
        </a:graphic>
      </p:graphicFrame>
      <p:cxnSp>
        <p:nvCxnSpPr>
          <p:cNvPr id="6" name="Straight Connector 5"/>
          <p:cNvCxnSpPr/>
          <p:nvPr/>
        </p:nvCxnSpPr>
        <p:spPr>
          <a:xfrm>
            <a:off x="452176" y="3376245"/>
            <a:ext cx="11113477" cy="0"/>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t="-1782" r="93503"/>
          <a:stretch/>
        </p:blipFill>
        <p:spPr>
          <a:xfrm>
            <a:off x="6087114" y="4905719"/>
            <a:ext cx="323625" cy="669989"/>
          </a:xfrm>
          <a:prstGeom prst="rect">
            <a:avLst/>
          </a:prstGeom>
        </p:spPr>
      </p:pic>
    </p:spTree>
    <p:extLst>
      <p:ext uri="{BB962C8B-B14F-4D97-AF65-F5344CB8AC3E}">
        <p14:creationId xmlns:p14="http://schemas.microsoft.com/office/powerpoint/2010/main" val="29228685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2937</TotalTime>
  <Words>613</Words>
  <Application>Microsoft Office PowerPoint</Application>
  <PresentationFormat>Widescreen</PresentationFormat>
  <Paragraphs>75</Paragraphs>
  <Slides>13</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Choice Matters:  How you feel is related to what you can do  </vt:lpstr>
      <vt:lpstr>Study Questions</vt:lpstr>
      <vt:lpstr>Participant Recruitment </vt:lpstr>
      <vt:lpstr>Demographics (18-75)</vt:lpstr>
      <vt:lpstr>Ecological Momentary Assessment (EMA) </vt:lpstr>
      <vt:lpstr>EMA Questions </vt:lpstr>
      <vt:lpstr>PowerPoint Presentation</vt:lpstr>
      <vt:lpstr>PowerPoint Presentation</vt:lpstr>
      <vt:lpstr>PowerPoint Presentation</vt:lpstr>
      <vt:lpstr>PowerPoint Presentation</vt:lpstr>
      <vt:lpstr>For your consideration</vt:lpstr>
      <vt:lpstr>Next Steps</vt:lpstr>
      <vt:lpstr>Contact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Pain Interference Patterns</dc:title>
  <dc:creator>Hargrove, Tannis</dc:creator>
  <cp:lastModifiedBy>Craig Ravesloot</cp:lastModifiedBy>
  <cp:revision>124</cp:revision>
  <dcterms:created xsi:type="dcterms:W3CDTF">2014-01-23T17:32:37Z</dcterms:created>
  <dcterms:modified xsi:type="dcterms:W3CDTF">2016-11-15T04:29:43Z</dcterms:modified>
</cp:coreProperties>
</file>