
<file path=[Content_Types].xml><?xml version="1.0" encoding="utf-8"?>
<Types xmlns="http://schemas.openxmlformats.org/package/2006/content-types">
  <Default Extension="xml" ContentType="application/xml"/>
  <Default Extension="jpeg" ContentType="image/jpeg"/>
  <Default Extension="png" ContentType="image/png"/>
  <Default Extension="jpg" ContentType="image/jpe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webextensions/webextension1.xml" ContentType="application/vnd.ms-office.webextension+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40" r:id="rId1"/>
  </p:sldMasterIdLst>
  <p:notesMasterIdLst>
    <p:notesMasterId r:id="rId25"/>
  </p:notesMasterIdLst>
  <p:sldIdLst>
    <p:sldId id="256" r:id="rId2"/>
    <p:sldId id="260" r:id="rId3"/>
    <p:sldId id="257" r:id="rId4"/>
    <p:sldId id="258" r:id="rId5"/>
    <p:sldId id="259" r:id="rId6"/>
    <p:sldId id="262" r:id="rId7"/>
    <p:sldId id="263" r:id="rId8"/>
    <p:sldId id="264" r:id="rId9"/>
    <p:sldId id="265" r:id="rId10"/>
    <p:sldId id="270" r:id="rId11"/>
    <p:sldId id="271" r:id="rId12"/>
    <p:sldId id="276" r:id="rId13"/>
    <p:sldId id="266" r:id="rId14"/>
    <p:sldId id="267" r:id="rId15"/>
    <p:sldId id="268" r:id="rId16"/>
    <p:sldId id="269" r:id="rId17"/>
    <p:sldId id="278" r:id="rId18"/>
    <p:sldId id="279" r:id="rId19"/>
    <p:sldId id="280" r:id="rId20"/>
    <p:sldId id="281" r:id="rId21"/>
    <p:sldId id="277" r:id="rId22"/>
    <p:sldId id="274" r:id="rId23"/>
    <p:sldId id="275" r:id="rId2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3725"/>
    <p:restoredTop sz="94674"/>
  </p:normalViewPr>
  <p:slideViewPr>
    <p:cSldViewPr snapToGrid="0" snapToObjects="1">
      <p:cViewPr varScale="1">
        <p:scale>
          <a:sx n="98" d="100"/>
          <a:sy n="98" d="100"/>
        </p:scale>
        <p:origin x="216" y="7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notesMaster" Target="notesMasters/notesMaster1.xml"/><Relationship Id="rId26" Type="http://schemas.openxmlformats.org/officeDocument/2006/relationships/presProps" Target="presProps.xml"/><Relationship Id="rId27" Type="http://schemas.openxmlformats.org/officeDocument/2006/relationships/viewProps" Target="viewProps.xml"/><Relationship Id="rId28" Type="http://schemas.openxmlformats.org/officeDocument/2006/relationships/theme" Target="theme/theme1.xml"/><Relationship Id="rId29"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C659E01-FCDA-5547-A0E1-1F24B55A080C}" type="datetimeFigureOut">
              <a:rPr lang="en-US" smtClean="0"/>
              <a:t>10/11/16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031EEBE-3EAF-8348-B1A8-27A62F7F6229}" type="slidenum">
              <a:rPr lang="en-US" smtClean="0"/>
              <a:t>‹#›</a:t>
            </a:fld>
            <a:endParaRPr lang="en-US" dirty="0"/>
          </a:p>
        </p:txBody>
      </p:sp>
    </p:spTree>
    <p:extLst>
      <p:ext uri="{BB962C8B-B14F-4D97-AF65-F5344CB8AC3E}">
        <p14:creationId xmlns:p14="http://schemas.microsoft.com/office/powerpoint/2010/main" val="10201031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031EEBE-3EAF-8348-B1A8-27A62F7F6229}" type="slidenum">
              <a:rPr lang="en-US" smtClean="0"/>
              <a:t>1</a:t>
            </a:fld>
            <a:endParaRPr lang="en-US" dirty="0"/>
          </a:p>
        </p:txBody>
      </p:sp>
    </p:spTree>
    <p:extLst>
      <p:ext uri="{BB962C8B-B14F-4D97-AF65-F5344CB8AC3E}">
        <p14:creationId xmlns:p14="http://schemas.microsoft.com/office/powerpoint/2010/main" val="15125115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bg2">
            <a:lumMod val="75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261872" y="758952"/>
            <a:ext cx="9418320" cy="4041648"/>
          </a:xfrm>
        </p:spPr>
        <p:txBody>
          <a:bodyPr anchor="b">
            <a:normAutofit/>
          </a:bodyPr>
          <a:lstStyle>
            <a:lvl1pPr algn="l">
              <a:lnSpc>
                <a:spcPct val="85000"/>
              </a:lnSpc>
              <a:defRPr sz="7200" baseline="0">
                <a:solidFill>
                  <a:schemeClr val="tx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261872" y="4800600"/>
            <a:ext cx="9418320" cy="1691640"/>
          </a:xfrm>
        </p:spPr>
        <p:txBody>
          <a:bodyPr>
            <a:normAutofit/>
          </a:bodyPr>
          <a:lstStyle>
            <a:lvl1pPr marL="0" indent="0" algn="l">
              <a:buNone/>
              <a:defRPr sz="2200" baseline="0">
                <a:solidFill>
                  <a:schemeClr val="tx1">
                    <a:lumMod val="75000"/>
                  </a:schemeClr>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lvl1pPr>
              <a:defRPr>
                <a:solidFill>
                  <a:schemeClr val="tx1">
                    <a:lumMod val="50000"/>
                  </a:schemeClr>
                </a:solidFill>
              </a:defRPr>
            </a:lvl1pPr>
          </a:lstStyle>
          <a:p>
            <a:fld id="{9E016143-E03C-4CFD-AFDC-14E5BDEA754C}" type="datetimeFigureOut">
              <a:rPr lang="en-US"/>
              <a:t>10/11/16</a:t>
            </a:fld>
            <a:endParaRPr lang="en-US" dirty="0"/>
          </a:p>
        </p:txBody>
      </p:sp>
      <p:sp>
        <p:nvSpPr>
          <p:cNvPr id="5" name="Footer Placeholder 4"/>
          <p:cNvSpPr>
            <a:spLocks noGrp="1"/>
          </p:cNvSpPr>
          <p:nvPr>
            <p:ph type="ftr" sz="quarter" idx="11"/>
          </p:nvPr>
        </p:nvSpPr>
        <p:spPr/>
        <p:txBody>
          <a:bodyPr/>
          <a:lstStyle>
            <a:lvl1pPr>
              <a:defRPr>
                <a:solidFill>
                  <a:schemeClr val="tx1">
                    <a:lumMod val="65000"/>
                  </a:schemeClr>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tx1">
                    <a:lumMod val="65000"/>
                  </a:schemeClr>
                </a:solidFill>
              </a:defRPr>
            </a:lvl1pPr>
          </a:lstStyle>
          <a:p>
            <a:fld id="{4FAB73BC-B049-4115-A692-8D63A059BFB8}" type="slidenum">
              <a:rPr lang="en-US"/>
              <a:pPr/>
              <a:t>‹#›</a:t>
            </a:fld>
            <a:endParaRPr lang="en-US" dirty="0"/>
          </a:p>
        </p:txBody>
      </p:sp>
      <p:sp>
        <p:nvSpPr>
          <p:cNvPr id="7" name="Rectangle 6"/>
          <p:cNvSpPr/>
          <p:nvPr/>
        </p:nvSpPr>
        <p:spPr>
          <a:xfrm>
            <a:off x="0" y="0"/>
            <a:ext cx="4572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033E54A-A8CA-48C1-9504-691B58049D29}" type="datetimeFigureOut">
              <a:rPr lang="en-US"/>
              <a:t>10/11/16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48700" y="381000"/>
            <a:ext cx="2476500" cy="5897562"/>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762000" y="381000"/>
            <a:ext cx="7734300" cy="589756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5F6C806-BBF7-471C-9527-881CE2266695}" type="datetimeFigureOut">
              <a:rPr lang="en-US"/>
              <a:t>10/11/16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78C94063-DF36-4330-A365-08DA1FA5B7D6}" type="datetimeFigureOut">
              <a:rPr lang="en-US"/>
              <a:t>10/11/16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61872" y="758952"/>
            <a:ext cx="9418320" cy="4041648"/>
          </a:xfrm>
        </p:spPr>
        <p:txBody>
          <a:bodyPr anchor="b">
            <a:normAutofit/>
          </a:bodyPr>
          <a:lstStyle>
            <a:lvl1pPr>
              <a:lnSpc>
                <a:spcPct val="85000"/>
              </a:lnSpc>
              <a:defRPr sz="7200" b="0"/>
            </a:lvl1pPr>
          </a:lstStyle>
          <a:p>
            <a:r>
              <a:rPr lang="en-US" smtClean="0"/>
              <a:t>Click to edit Master title style</a:t>
            </a:r>
            <a:endParaRPr lang="en-US" dirty="0"/>
          </a:p>
        </p:txBody>
      </p:sp>
      <p:sp>
        <p:nvSpPr>
          <p:cNvPr id="3" name="Text Placeholder 2"/>
          <p:cNvSpPr>
            <a:spLocks noGrp="1"/>
          </p:cNvSpPr>
          <p:nvPr>
            <p:ph type="body" idx="1"/>
          </p:nvPr>
        </p:nvSpPr>
        <p:spPr>
          <a:xfrm>
            <a:off x="1261872" y="4800600"/>
            <a:ext cx="9418320" cy="1691640"/>
          </a:xfrm>
        </p:spPr>
        <p:txBody>
          <a:bodyPr anchor="t">
            <a:normAutofit/>
          </a:bodyPr>
          <a:lstStyle>
            <a:lvl1pPr marL="0" indent="0">
              <a:buNone/>
              <a:defRPr sz="22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08A7C6C-0F39-4D70-8E8D-FE5B9C95FA73}" type="datetimeFigureOut">
              <a:rPr lang="en-US"/>
              <a:t>10/11/16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a:t>‹#›</a:t>
            </a:fld>
            <a:endParaRPr lang="en-US" dirty="0"/>
          </a:p>
        </p:txBody>
      </p:sp>
      <p:sp>
        <p:nvSpPr>
          <p:cNvPr id="7" name="Rectangle 6"/>
          <p:cNvSpPr/>
          <p:nvPr/>
        </p:nvSpPr>
        <p:spPr>
          <a:xfrm>
            <a:off x="0" y="0"/>
            <a:ext cx="4572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261872" y="1828800"/>
            <a:ext cx="4480560" cy="4351337"/>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26480" y="1828800"/>
            <a:ext cx="4480560" cy="4351337"/>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DFCFA4AC-08CC-42CE-BD01-C191750A04EC}" type="datetimeFigureOut">
              <a:rPr lang="en-US"/>
              <a:t>10/11/16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261872" y="1713655"/>
            <a:ext cx="4480560" cy="731520"/>
          </a:xfrm>
        </p:spPr>
        <p:txBody>
          <a:bodyPr anchor="b">
            <a:normAutofit/>
          </a:bodyPr>
          <a:lstStyle>
            <a:lvl1pPr marL="0" indent="0">
              <a:spcBef>
                <a:spcPts val="0"/>
              </a:spcBef>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261872" y="2507550"/>
            <a:ext cx="4480560" cy="366465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26480" y="1713655"/>
            <a:ext cx="4480560" cy="731520"/>
          </a:xfrm>
        </p:spPr>
        <p:txBody>
          <a:bodyPr anchor="b">
            <a:normAutofit/>
          </a:bodyPr>
          <a:lstStyle>
            <a:lvl1pPr marL="0" indent="0">
              <a:lnSpc>
                <a:spcPct val="95000"/>
              </a:lnSpc>
              <a:spcBef>
                <a:spcPts val="0"/>
              </a:spcBef>
              <a:buNone/>
              <a:defRPr lang="en-US" sz="2000" b="0" kern="1200" dirty="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2000"/>
              </a:spcBef>
              <a:buFontTx/>
              <a:buNone/>
            </a:pPr>
            <a:r>
              <a:rPr lang="en-US" smtClean="0"/>
              <a:t>Click to edit Master text styles</a:t>
            </a:r>
          </a:p>
        </p:txBody>
      </p:sp>
      <p:sp>
        <p:nvSpPr>
          <p:cNvPr id="6" name="Content Placeholder 5"/>
          <p:cNvSpPr>
            <a:spLocks noGrp="1"/>
          </p:cNvSpPr>
          <p:nvPr>
            <p:ph sz="quarter" idx="4"/>
          </p:nvPr>
        </p:nvSpPr>
        <p:spPr>
          <a:xfrm>
            <a:off x="6126480" y="2507550"/>
            <a:ext cx="4480560" cy="366465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1BA7A723-92A7-435B-B681-F25B092FEFEB}" type="datetimeFigureOut">
              <a:rPr lang="en-US"/>
              <a:t>10/11/16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4F170639-886C-4FCF-9EAB-ABB5DA3F3F4A}" type="datetimeFigureOut">
              <a:rPr lang="en-US"/>
              <a:t>10/11/16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2230651-31F4-45D2-98AE-A2108F41BC07}" type="datetimeFigureOut">
              <a:rPr lang="en-US"/>
              <a:t>10/11/16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1248" y="457200"/>
            <a:ext cx="3200400" cy="1600197"/>
          </a:xfrm>
        </p:spPr>
        <p:txBody>
          <a:bodyPr anchor="b">
            <a:normAutofit/>
          </a:bodyPr>
          <a:lstStyle>
            <a:lvl1pPr>
              <a:defRPr sz="3200" b="0" baseline="0"/>
            </a:lvl1pPr>
          </a:lstStyle>
          <a:p>
            <a:r>
              <a:rPr lang="en-US" smtClean="0"/>
              <a:t>Click to edit Master title style</a:t>
            </a:r>
            <a:endParaRPr lang="en-US" dirty="0"/>
          </a:p>
        </p:txBody>
      </p:sp>
      <p:sp>
        <p:nvSpPr>
          <p:cNvPr id="3" name="Content Placeholder 2"/>
          <p:cNvSpPr>
            <a:spLocks noGrp="1"/>
          </p:cNvSpPr>
          <p:nvPr>
            <p:ph idx="1"/>
          </p:nvPr>
        </p:nvSpPr>
        <p:spPr>
          <a:xfrm>
            <a:off x="4504267" y="685800"/>
            <a:ext cx="6079066" cy="548640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841248" y="2099734"/>
            <a:ext cx="3200400" cy="3810001"/>
          </a:xfrm>
        </p:spPr>
        <p:txBody>
          <a:bodyPr>
            <a:normAutofit/>
          </a:bodyPr>
          <a:lstStyle>
            <a:lvl1pPr marL="0" indent="0">
              <a:lnSpc>
                <a:spcPct val="114000"/>
              </a:lnSpc>
              <a:spcBef>
                <a:spcPts val="800"/>
              </a:spcBef>
              <a:buNone/>
              <a:defRPr sz="13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F53789A-C914-4DB1-8815-80B5EC7335C5}" type="datetimeFigureOut">
              <a:rPr lang="en-US"/>
              <a:t>10/11/16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5105400"/>
            <a:ext cx="11292840" cy="17526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14400" y="5257800"/>
            <a:ext cx="9982200" cy="914400"/>
          </a:xfrm>
        </p:spPr>
        <p:txBody>
          <a:bodyPr anchor="b">
            <a:normAutofit/>
          </a:bodyPr>
          <a:lstStyle>
            <a:lvl1pPr>
              <a:defRPr sz="2800" b="0">
                <a:solidFill>
                  <a:schemeClr val="bg1"/>
                </a:solidFill>
              </a:defRPr>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0" y="0"/>
            <a:ext cx="11292840" cy="5128923"/>
          </a:xfrm>
          <a:blipFill>
            <a:blip r:embed="rId2"/>
            <a:stretch>
              <a:fillRect/>
            </a:stretch>
          </a:blipFill>
        </p:spPr>
        <p:txBody>
          <a:bodyPr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Drag picture to placeholder or click icon to add</a:t>
            </a:r>
            <a:endParaRPr lang="en-US" dirty="0"/>
          </a:p>
        </p:txBody>
      </p:sp>
      <p:sp>
        <p:nvSpPr>
          <p:cNvPr id="4" name="Text Placeholder 3"/>
          <p:cNvSpPr>
            <a:spLocks noGrp="1"/>
          </p:cNvSpPr>
          <p:nvPr>
            <p:ph type="body" sz="half" idx="2"/>
          </p:nvPr>
        </p:nvSpPr>
        <p:spPr>
          <a:xfrm>
            <a:off x="914400" y="6108589"/>
            <a:ext cx="9982200" cy="597011"/>
          </a:xfrm>
        </p:spPr>
        <p:txBody>
          <a:bodyPr>
            <a:normAutofit/>
          </a:bodyPr>
          <a:lstStyle>
            <a:lvl1pPr marL="0" indent="0">
              <a:lnSpc>
                <a:spcPct val="100000"/>
              </a:lnSpc>
              <a:spcBef>
                <a:spcPts val="800"/>
              </a:spcBef>
              <a:buNone/>
              <a:defRPr sz="1300">
                <a:solidFill>
                  <a:schemeClr val="bg1">
                    <a:lumMod val="8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E6440AA-91A0-436F-8FDB-C0F939DCAE21}" type="datetimeFigureOut">
              <a:rPr lang="en-US"/>
              <a:t>10/11/16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1292840" y="0"/>
            <a:ext cx="914400" cy="6858000"/>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261872" y="365760"/>
            <a:ext cx="9692640" cy="1325562"/>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261872" y="1828800"/>
            <a:ext cx="8595360" cy="4351337"/>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rot="16200000">
            <a:off x="10797542" y="998537"/>
            <a:ext cx="1904999" cy="365125"/>
          </a:xfrm>
          <a:prstGeom prst="rect">
            <a:avLst/>
          </a:prstGeom>
        </p:spPr>
        <p:txBody>
          <a:bodyPr vert="horz" lIns="91440" tIns="45720" rIns="91440" bIns="45720" rtlCol="0" anchor="ctr"/>
          <a:lstStyle>
            <a:lvl1pPr algn="r">
              <a:defRPr sz="1050" b="0">
                <a:solidFill>
                  <a:schemeClr val="tx2">
                    <a:lumMod val="20000"/>
                    <a:lumOff val="80000"/>
                  </a:schemeClr>
                </a:solidFill>
              </a:defRPr>
            </a:lvl1pPr>
          </a:lstStyle>
          <a:p>
            <a:fld id="{0E59FD0C-5451-4CA0-86AF-E70AE3279989}" type="datetimeFigureOut">
              <a:rPr lang="en-US"/>
              <a:t>10/11/16</a:t>
            </a:fld>
            <a:endParaRPr lang="en-US" dirty="0"/>
          </a:p>
        </p:txBody>
      </p:sp>
      <p:sp>
        <p:nvSpPr>
          <p:cNvPr id="5" name="Footer Placeholder 4"/>
          <p:cNvSpPr>
            <a:spLocks noGrp="1"/>
          </p:cNvSpPr>
          <p:nvPr>
            <p:ph type="ftr" sz="quarter" idx="3"/>
          </p:nvPr>
        </p:nvSpPr>
        <p:spPr>
          <a:xfrm rot="16200000">
            <a:off x="9959341" y="4046537"/>
            <a:ext cx="3581400" cy="365125"/>
          </a:xfrm>
          <a:prstGeom prst="rect">
            <a:avLst/>
          </a:prstGeom>
        </p:spPr>
        <p:txBody>
          <a:bodyPr vert="horz" lIns="91440" tIns="45720" rIns="91440" bIns="45720" rtlCol="0" anchor="ctr"/>
          <a:lstStyle>
            <a:lvl1pPr algn="l">
              <a:defRPr sz="1050">
                <a:solidFill>
                  <a:schemeClr val="tx2">
                    <a:lumMod val="20000"/>
                    <a:lumOff val="80000"/>
                  </a:schemeClr>
                </a:solidFill>
              </a:defRPr>
            </a:lvl1pPr>
          </a:lstStyle>
          <a:p>
            <a:endParaRPr lang="en-US" dirty="0"/>
          </a:p>
        </p:txBody>
      </p:sp>
      <p:sp>
        <p:nvSpPr>
          <p:cNvPr id="6" name="Slide Number Placeholder 5"/>
          <p:cNvSpPr>
            <a:spLocks noGrp="1"/>
          </p:cNvSpPr>
          <p:nvPr>
            <p:ph type="sldNum" sz="quarter" idx="4"/>
          </p:nvPr>
        </p:nvSpPr>
        <p:spPr>
          <a:xfrm>
            <a:off x="11292840" y="6172200"/>
            <a:ext cx="914400" cy="593725"/>
          </a:xfrm>
          <a:prstGeom prst="rect">
            <a:avLst/>
          </a:prstGeom>
        </p:spPr>
        <p:txBody>
          <a:bodyPr vert="horz" lIns="45720" tIns="45720" rIns="45720" bIns="45720" rtlCol="0" anchor="ctr">
            <a:normAutofit/>
          </a:bodyPr>
          <a:lstStyle>
            <a:lvl1pPr algn="ctr">
              <a:defRPr sz="3600">
                <a:solidFill>
                  <a:schemeClr val="tx2">
                    <a:lumMod val="60000"/>
                    <a:lumOff val="40000"/>
                  </a:schemeClr>
                </a:solidFill>
              </a:defRPr>
            </a:lvl1pPr>
          </a:lstStyle>
          <a:p>
            <a:fld id="{4FAB73BC-B049-4115-A692-8D63A059BFB8}" type="slidenum">
              <a:rPr lang="en-US"/>
              <a:pPr/>
              <a:t>‹#›</a:t>
            </a:fld>
            <a:endParaRPr lang="en-US" dirty="0"/>
          </a:p>
        </p:txBody>
      </p:sp>
    </p:spTree>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Lst>
  <p:hf sldNum="0" hdr="0" ftr="0" dt="0"/>
  <p:txStyles>
    <p:titleStyle>
      <a:lvl1pPr algn="l" defTabSz="914400" rtl="0" eaLnBrk="1" latinLnBrk="0" hangingPunct="1">
        <a:lnSpc>
          <a:spcPct val="90000"/>
        </a:lnSpc>
        <a:spcBef>
          <a:spcPct val="0"/>
        </a:spcBef>
        <a:buNone/>
        <a:defRPr sz="4400" kern="1200" spc="-50" baseline="0">
          <a:solidFill>
            <a:schemeClr val="tx1"/>
          </a:solidFill>
          <a:latin typeface="+mj-lt"/>
          <a:ea typeface="+mj-ea"/>
          <a:cs typeface="+mj-cs"/>
        </a:defRPr>
      </a:lvl1pPr>
    </p:titleStyle>
    <p:bodyStyle>
      <a:lvl1pPr marL="182880" indent="-182880" algn="l" defTabSz="914400" rtl="0" eaLnBrk="1" latinLnBrk="0" hangingPunct="1">
        <a:lnSpc>
          <a:spcPct val="95000"/>
        </a:lnSpc>
        <a:spcBef>
          <a:spcPts val="1400"/>
        </a:spcBef>
        <a:spcAft>
          <a:spcPts val="200"/>
        </a:spcAft>
        <a:buClr>
          <a:schemeClr val="accent1"/>
        </a:buClr>
        <a:buSzPct val="80000"/>
        <a:buFont typeface="Arial" pitchFamily="34" charset="0"/>
        <a:buChar char="•"/>
        <a:defRPr sz="1800" kern="1200" spc="10" baseline="0">
          <a:solidFill>
            <a:schemeClr val="tx1"/>
          </a:solidFill>
          <a:latin typeface="+mn-lt"/>
          <a:ea typeface="+mn-ea"/>
          <a:cs typeface="+mn-cs"/>
        </a:defRPr>
      </a:lvl1pPr>
      <a:lvl2pPr marL="45720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600" kern="1200">
          <a:solidFill>
            <a:schemeClr val="tx1">
              <a:lumMod val="85000"/>
              <a:lumOff val="15000"/>
            </a:schemeClr>
          </a:solidFill>
          <a:latin typeface="+mn-lt"/>
          <a:ea typeface="+mn-ea"/>
          <a:cs typeface="+mn-cs"/>
        </a:defRPr>
      </a:lvl2pPr>
      <a:lvl3pPr marL="73152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3pPr>
      <a:lvl4pPr marL="100584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4pPr>
      <a:lvl5pPr marL="128016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5pPr>
      <a:lvl6pPr marL="16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6pPr>
      <a:lvl7pPr marL="19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7pPr>
      <a:lvl8pPr marL="22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8pPr>
      <a:lvl9pPr marL="25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www.azsilc.org" TargetMode="External"/><Relationship Id="rId4" Type="http://schemas.openxmlformats.org/officeDocument/2006/relationships/image" Target="../media/image2.jpg"/><Relationship Id="rId1" Type="http://schemas.openxmlformats.org/officeDocument/2006/relationships/slideLayout" Target="../slideLayouts/slideLayout2.xml"/><Relationship Id="rId2" Type="http://schemas.openxmlformats.org/officeDocument/2006/relationships/hyperlink" Target="http://www.azsilc.org/"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microsoft.com/office/2011/relationships/webextension" Target="../webextensions/webextension1.xml"/><Relationship Id="rId3" Type="http://schemas.openxmlformats.org/officeDocument/2006/relationships/image" Target="../media/image20.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www.azsilc.org/" TargetMode="External"/><Relationship Id="rId3" Type="http://schemas.openxmlformats.org/officeDocument/2006/relationships/hyperlink" Target="http://www.azsilc.org"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Barriers to Healthcare for People who have Disabilities</a:t>
            </a:r>
            <a:br>
              <a:rPr lang="en-US" dirty="0"/>
            </a:br>
            <a:endParaRPr lang="en-US" dirty="0"/>
          </a:p>
        </p:txBody>
      </p:sp>
      <p:sp>
        <p:nvSpPr>
          <p:cNvPr id="3" name="Subtitle 2"/>
          <p:cNvSpPr>
            <a:spLocks noGrp="1"/>
          </p:cNvSpPr>
          <p:nvPr>
            <p:ph type="subTitle" idx="1"/>
          </p:nvPr>
        </p:nvSpPr>
        <p:spPr/>
        <p:txBody>
          <a:bodyPr/>
          <a:lstStyle/>
          <a:p>
            <a:endParaRPr lang="en-US" dirty="0"/>
          </a:p>
        </p:txBody>
      </p:sp>
    </p:spTree>
    <p:extLst>
      <p:ext uri="{BB962C8B-B14F-4D97-AF65-F5344CB8AC3E}">
        <p14:creationId xmlns:p14="http://schemas.microsoft.com/office/powerpoint/2010/main" val="9758077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Arizona Survey Findings</a:t>
            </a:r>
            <a:endParaRPr lang="en-US" dirty="0"/>
          </a:p>
        </p:txBody>
      </p:sp>
      <p:sp>
        <p:nvSpPr>
          <p:cNvPr id="3" name="Content Placeholder 2"/>
          <p:cNvSpPr>
            <a:spLocks noGrp="1"/>
          </p:cNvSpPr>
          <p:nvPr>
            <p:ph idx="1"/>
          </p:nvPr>
        </p:nvSpPr>
        <p:spPr/>
        <p:txBody>
          <a:bodyPr>
            <a:normAutofit/>
          </a:bodyPr>
          <a:lstStyle/>
          <a:p>
            <a:pPr lvl="0"/>
            <a:r>
              <a:rPr lang="en-US" dirty="0"/>
              <a:t>60 percent  of respondents described their level of  accessibility at medical providers as challenging, difficult or unpleasant</a:t>
            </a:r>
          </a:p>
          <a:p>
            <a:pPr lvl="0"/>
            <a:endParaRPr lang="en-US" dirty="0" smtClean="0"/>
          </a:p>
          <a:p>
            <a:pPr lvl="0"/>
            <a:r>
              <a:rPr lang="en-US" dirty="0" smtClean="0"/>
              <a:t>56 </a:t>
            </a:r>
            <a:r>
              <a:rPr lang="en-US" dirty="0"/>
              <a:t>percent said they had chosen not to see a medical provider for general healthcare, preventative tests and exams or treatment for an urgent medical issue due to concerns related to accessibility.</a:t>
            </a:r>
          </a:p>
          <a:p>
            <a:endParaRPr lang="en-US" dirty="0" smtClean="0"/>
          </a:p>
          <a:p>
            <a:r>
              <a:rPr lang="en-US" dirty="0" smtClean="0"/>
              <a:t>38 </a:t>
            </a:r>
            <a:r>
              <a:rPr lang="en-US" dirty="0"/>
              <a:t>percent of respondents with a physical disability said a medical provider has told them they must have a friend or relative come with them to an appointment </a:t>
            </a:r>
          </a:p>
        </p:txBody>
      </p:sp>
    </p:spTree>
    <p:extLst>
      <p:ext uri="{BB962C8B-B14F-4D97-AF65-F5344CB8AC3E}">
        <p14:creationId xmlns:p14="http://schemas.microsoft.com/office/powerpoint/2010/main" val="161673392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Arizona Survey Findings</a:t>
            </a:r>
            <a:endParaRPr lang="en-US" dirty="0"/>
          </a:p>
        </p:txBody>
      </p:sp>
      <p:sp>
        <p:nvSpPr>
          <p:cNvPr id="3" name="Content Placeholder 2"/>
          <p:cNvSpPr>
            <a:spLocks noGrp="1"/>
          </p:cNvSpPr>
          <p:nvPr>
            <p:ph idx="1"/>
          </p:nvPr>
        </p:nvSpPr>
        <p:spPr/>
        <p:txBody>
          <a:bodyPr>
            <a:normAutofit/>
          </a:bodyPr>
          <a:lstStyle/>
          <a:p>
            <a:pPr lvl="0"/>
            <a:r>
              <a:rPr lang="en-US" dirty="0" smtClean="0"/>
              <a:t>23 </a:t>
            </a:r>
            <a:r>
              <a:rPr lang="en-US" dirty="0"/>
              <a:t>percent of respondents who use a wheelchair or other mobility device, 19 percent of hearing impaired respondents and 61 percent who are  blind or have low-vision  said they have been injured or a condition has worsened because a medical office, exam, procedure, equipment and or treatment/discharge instructions were not accessible</a:t>
            </a:r>
            <a:r>
              <a:rPr lang="en-US" dirty="0" smtClean="0"/>
              <a:t>.</a:t>
            </a:r>
          </a:p>
          <a:p>
            <a:pPr lvl="0"/>
            <a:endParaRPr lang="en-US" dirty="0" smtClean="0"/>
          </a:p>
          <a:p>
            <a:pPr lvl="0"/>
            <a:r>
              <a:rPr lang="en-US" dirty="0" smtClean="0"/>
              <a:t>51 </a:t>
            </a:r>
            <a:r>
              <a:rPr lang="en-US" dirty="0"/>
              <a:t>percent of respondents said healthcare providers skipped exams, treatments or testing because they could not access medical equipment</a:t>
            </a:r>
            <a:r>
              <a:rPr lang="en-US" dirty="0" smtClean="0"/>
              <a:t>.</a:t>
            </a:r>
            <a:endParaRPr lang="en-US" dirty="0"/>
          </a:p>
          <a:p>
            <a:pPr lvl="0"/>
            <a:endParaRPr lang="en-US" dirty="0" smtClean="0"/>
          </a:p>
          <a:p>
            <a:pPr lvl="0"/>
            <a:r>
              <a:rPr lang="en-US" dirty="0" smtClean="0"/>
              <a:t>13 </a:t>
            </a:r>
            <a:r>
              <a:rPr lang="en-US" dirty="0"/>
              <a:t>percent of those who identified as having a physical disability indicated they encountered barriers that prevented them from entering a medical office. </a:t>
            </a:r>
          </a:p>
          <a:p>
            <a:endParaRPr lang="en-US" dirty="0"/>
          </a:p>
          <a:p>
            <a:pPr lvl="0"/>
            <a:endParaRPr lang="en-US" dirty="0"/>
          </a:p>
        </p:txBody>
      </p:sp>
    </p:spTree>
    <p:extLst>
      <p:ext uri="{BB962C8B-B14F-4D97-AF65-F5344CB8AC3E}">
        <p14:creationId xmlns:p14="http://schemas.microsoft.com/office/powerpoint/2010/main" val="198667343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Arizona Survey Findings</a:t>
            </a:r>
            <a:endParaRPr lang="en-US" dirty="0"/>
          </a:p>
        </p:txBody>
      </p:sp>
      <p:sp>
        <p:nvSpPr>
          <p:cNvPr id="3" name="Content Placeholder 2"/>
          <p:cNvSpPr>
            <a:spLocks noGrp="1"/>
          </p:cNvSpPr>
          <p:nvPr>
            <p:ph idx="1"/>
          </p:nvPr>
        </p:nvSpPr>
        <p:spPr/>
        <p:txBody>
          <a:bodyPr/>
          <a:lstStyle/>
          <a:p>
            <a:endParaRPr lang="en-US" dirty="0" smtClean="0"/>
          </a:p>
          <a:p>
            <a:r>
              <a:rPr lang="en-US" dirty="0" smtClean="0"/>
              <a:t>49 </a:t>
            </a:r>
            <a:r>
              <a:rPr lang="en-US" dirty="0"/>
              <a:t>percent of respondents with a physical disability said they have difficulties with narrow entrances or heavy doors when visiting medical providers.</a:t>
            </a:r>
          </a:p>
          <a:p>
            <a:endParaRPr lang="en-US" dirty="0" smtClean="0"/>
          </a:p>
          <a:p>
            <a:r>
              <a:rPr lang="en-US" dirty="0" smtClean="0"/>
              <a:t>43 </a:t>
            </a:r>
            <a:r>
              <a:rPr lang="en-US" dirty="0"/>
              <a:t>percent said exam rooms are too small to navigate when using a wheelchair or mobility device.</a:t>
            </a:r>
          </a:p>
          <a:p>
            <a:endParaRPr lang="en-US" dirty="0"/>
          </a:p>
          <a:p>
            <a:endParaRPr lang="en-US" dirty="0"/>
          </a:p>
        </p:txBody>
      </p:sp>
    </p:spTree>
    <p:extLst>
      <p:ext uri="{BB962C8B-B14F-4D97-AF65-F5344CB8AC3E}">
        <p14:creationId xmlns:p14="http://schemas.microsoft.com/office/powerpoint/2010/main" val="82160634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Legal Requirements for Healthcare </a:t>
            </a:r>
            <a:r>
              <a:rPr lang="en-US" dirty="0" smtClean="0"/>
              <a:t>Providers</a:t>
            </a:r>
            <a:endParaRPr lang="en-US" dirty="0"/>
          </a:p>
        </p:txBody>
      </p:sp>
      <p:sp>
        <p:nvSpPr>
          <p:cNvPr id="3" name="Content Placeholder 2"/>
          <p:cNvSpPr>
            <a:spLocks noGrp="1"/>
          </p:cNvSpPr>
          <p:nvPr>
            <p:ph idx="1"/>
          </p:nvPr>
        </p:nvSpPr>
        <p:spPr/>
        <p:txBody>
          <a:bodyPr/>
          <a:lstStyle/>
          <a:p>
            <a:endParaRPr lang="en-US" dirty="0" smtClean="0"/>
          </a:p>
          <a:p>
            <a:r>
              <a:rPr lang="en-US" dirty="0"/>
              <a:t>Titles II and III of the Americans with Disabilities Act</a:t>
            </a:r>
          </a:p>
          <a:p>
            <a:endParaRPr lang="en-US" dirty="0" smtClean="0"/>
          </a:p>
          <a:p>
            <a:r>
              <a:rPr lang="en-US" dirty="0" smtClean="0"/>
              <a:t>Sections </a:t>
            </a:r>
            <a:r>
              <a:rPr lang="en-US" dirty="0"/>
              <a:t>504 and 510 of the Rehabilitation Act</a:t>
            </a:r>
          </a:p>
          <a:p>
            <a:endParaRPr lang="en-US" dirty="0" smtClean="0"/>
          </a:p>
          <a:p>
            <a:r>
              <a:rPr lang="en-US" dirty="0" smtClean="0"/>
              <a:t>Patient </a:t>
            </a:r>
            <a:r>
              <a:rPr lang="en-US" dirty="0"/>
              <a:t>Protection and Affordable Care Act</a:t>
            </a:r>
          </a:p>
          <a:p>
            <a:endParaRPr lang="en-US" dirty="0"/>
          </a:p>
        </p:txBody>
      </p:sp>
    </p:spTree>
    <p:extLst>
      <p:ext uri="{BB962C8B-B14F-4D97-AF65-F5344CB8AC3E}">
        <p14:creationId xmlns:p14="http://schemas.microsoft.com/office/powerpoint/2010/main" val="144406416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Legal Requirements for Healthcare </a:t>
            </a:r>
            <a:r>
              <a:rPr lang="en-US" dirty="0" smtClean="0"/>
              <a:t>Providers</a:t>
            </a:r>
            <a:endParaRPr lang="en-US" dirty="0"/>
          </a:p>
        </p:txBody>
      </p:sp>
      <p:sp>
        <p:nvSpPr>
          <p:cNvPr id="3" name="Content Placeholder 2"/>
          <p:cNvSpPr>
            <a:spLocks noGrp="1"/>
          </p:cNvSpPr>
          <p:nvPr>
            <p:ph idx="1"/>
          </p:nvPr>
        </p:nvSpPr>
        <p:spPr/>
        <p:txBody>
          <a:bodyPr/>
          <a:lstStyle/>
          <a:p>
            <a:r>
              <a:rPr lang="en-US" dirty="0"/>
              <a:t>Titles II and III of the Americans with Disabilities Act</a:t>
            </a:r>
          </a:p>
          <a:p>
            <a:endParaRPr lang="en-US" dirty="0"/>
          </a:p>
          <a:p>
            <a:r>
              <a:rPr lang="en-US" dirty="0"/>
              <a:t>Prohibit discrimination against people who have disabilities.</a:t>
            </a:r>
          </a:p>
          <a:p>
            <a:r>
              <a:rPr lang="en-US" dirty="0"/>
              <a:t>Require equal access to programs, services and goods provided by government (Title II) and private businesses/organizations (Title III).</a:t>
            </a:r>
          </a:p>
          <a:p>
            <a:r>
              <a:rPr lang="en-US" dirty="0"/>
              <a:t>Establish requirements for new construction and when alterations are made to existing facilities.</a:t>
            </a:r>
          </a:p>
          <a:p>
            <a:endParaRPr lang="en-US" dirty="0"/>
          </a:p>
        </p:txBody>
      </p:sp>
    </p:spTree>
    <p:extLst>
      <p:ext uri="{BB962C8B-B14F-4D97-AF65-F5344CB8AC3E}">
        <p14:creationId xmlns:p14="http://schemas.microsoft.com/office/powerpoint/2010/main" val="125403074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Legal Requirements for Healthcare </a:t>
            </a:r>
            <a:r>
              <a:rPr lang="en-US" dirty="0" smtClean="0"/>
              <a:t>Providers</a:t>
            </a:r>
            <a:endParaRPr lang="en-US" dirty="0"/>
          </a:p>
        </p:txBody>
      </p:sp>
      <p:sp>
        <p:nvSpPr>
          <p:cNvPr id="3" name="Content Placeholder 2"/>
          <p:cNvSpPr>
            <a:spLocks noGrp="1"/>
          </p:cNvSpPr>
          <p:nvPr>
            <p:ph idx="1"/>
          </p:nvPr>
        </p:nvSpPr>
        <p:spPr/>
        <p:txBody>
          <a:bodyPr/>
          <a:lstStyle/>
          <a:p>
            <a:r>
              <a:rPr lang="en-US" dirty="0"/>
              <a:t>Section 504 of the Rehabilitation Act</a:t>
            </a:r>
          </a:p>
          <a:p>
            <a:endParaRPr lang="en-US" dirty="0"/>
          </a:p>
          <a:p>
            <a:r>
              <a:rPr lang="en-US" dirty="0"/>
              <a:t>Prohibits discrimination against persons on the basis of disability.</a:t>
            </a:r>
          </a:p>
          <a:p>
            <a:endParaRPr lang="en-US" dirty="0" smtClean="0"/>
          </a:p>
          <a:p>
            <a:r>
              <a:rPr lang="en-US" dirty="0" smtClean="0"/>
              <a:t>Requires </a:t>
            </a:r>
            <a:r>
              <a:rPr lang="en-US" dirty="0"/>
              <a:t>programs and services that receive federal funding to be fully accessible. </a:t>
            </a:r>
          </a:p>
          <a:p>
            <a:endParaRPr lang="en-US" dirty="0" smtClean="0"/>
          </a:p>
          <a:p>
            <a:r>
              <a:rPr lang="en-US" dirty="0" smtClean="0"/>
              <a:t>Healthcare providers: this includes </a:t>
            </a:r>
            <a:r>
              <a:rPr lang="en-US" dirty="0"/>
              <a:t>any facility that receives Medicare and Medicaid reimbursements.</a:t>
            </a:r>
          </a:p>
          <a:p>
            <a:endParaRPr lang="en-US" dirty="0"/>
          </a:p>
        </p:txBody>
      </p:sp>
    </p:spTree>
    <p:extLst>
      <p:ext uri="{BB962C8B-B14F-4D97-AF65-F5344CB8AC3E}">
        <p14:creationId xmlns:p14="http://schemas.microsoft.com/office/powerpoint/2010/main" val="124033595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Legal Requirements for Healthcare </a:t>
            </a:r>
            <a:r>
              <a:rPr lang="en-US" dirty="0" smtClean="0"/>
              <a:t>Providers</a:t>
            </a:r>
            <a:endParaRPr lang="en-US" dirty="0"/>
          </a:p>
        </p:txBody>
      </p:sp>
      <p:sp>
        <p:nvSpPr>
          <p:cNvPr id="3" name="Content Placeholder 2"/>
          <p:cNvSpPr>
            <a:spLocks noGrp="1"/>
          </p:cNvSpPr>
          <p:nvPr>
            <p:ph idx="1"/>
          </p:nvPr>
        </p:nvSpPr>
        <p:spPr/>
        <p:txBody>
          <a:bodyPr/>
          <a:lstStyle/>
          <a:p>
            <a:r>
              <a:rPr lang="en-US" dirty="0"/>
              <a:t>Summary: The ADA and Rehabilitation Act </a:t>
            </a:r>
            <a:r>
              <a:rPr lang="en-US" dirty="0" smtClean="0"/>
              <a:t>Require</a:t>
            </a:r>
            <a:endParaRPr lang="en-US" dirty="0"/>
          </a:p>
          <a:p>
            <a:endParaRPr lang="en-US" u="sng" dirty="0" smtClean="0"/>
          </a:p>
          <a:p>
            <a:r>
              <a:rPr lang="en-US" u="sng" dirty="0" smtClean="0"/>
              <a:t>Full </a:t>
            </a:r>
            <a:r>
              <a:rPr lang="en-US" u="sng" dirty="0"/>
              <a:t>and equal access</a:t>
            </a:r>
            <a:r>
              <a:rPr lang="en-US" dirty="0"/>
              <a:t> to </a:t>
            </a:r>
            <a:r>
              <a:rPr lang="en-US" dirty="0" smtClean="0"/>
              <a:t>healthcare </a:t>
            </a:r>
            <a:r>
              <a:rPr lang="en-US" dirty="0"/>
              <a:t>services and facilities</a:t>
            </a:r>
            <a:r>
              <a:rPr lang="en-US" dirty="0" smtClean="0"/>
              <a:t>.</a:t>
            </a:r>
            <a:endParaRPr lang="en-US" dirty="0"/>
          </a:p>
          <a:p>
            <a:endParaRPr lang="en-US" dirty="0" smtClean="0"/>
          </a:p>
          <a:p>
            <a:r>
              <a:rPr lang="en-US" u="sng" dirty="0" smtClean="0"/>
              <a:t>Reasonable </a:t>
            </a:r>
            <a:r>
              <a:rPr lang="en-US" u="sng" dirty="0"/>
              <a:t>modifications to policies, practices, and procedures</a:t>
            </a:r>
            <a:r>
              <a:rPr lang="en-US" dirty="0"/>
              <a:t> </a:t>
            </a:r>
            <a:r>
              <a:rPr lang="en-US" dirty="0" smtClean="0"/>
              <a:t>when necessary </a:t>
            </a:r>
            <a:r>
              <a:rPr lang="en-US" dirty="0"/>
              <a:t>to make </a:t>
            </a:r>
            <a:r>
              <a:rPr lang="en-US" dirty="0" smtClean="0"/>
              <a:t>healthcare </a:t>
            </a:r>
            <a:r>
              <a:rPr lang="en-US" dirty="0"/>
              <a:t>services fully available to individuals </a:t>
            </a:r>
            <a:r>
              <a:rPr lang="en-US" dirty="0" smtClean="0"/>
              <a:t>with disabilities</a:t>
            </a:r>
            <a:r>
              <a:rPr lang="en-US" dirty="0"/>
              <a:t>, unless the modifications would fundamentally alter the nature </a:t>
            </a:r>
            <a:r>
              <a:rPr lang="en-US" dirty="0" smtClean="0"/>
              <a:t>of the </a:t>
            </a:r>
            <a:r>
              <a:rPr lang="en-US" dirty="0"/>
              <a:t>services (i.e. alter the essential nature of the services).</a:t>
            </a:r>
          </a:p>
          <a:p>
            <a:endParaRPr lang="en-US" dirty="0"/>
          </a:p>
        </p:txBody>
      </p:sp>
    </p:spTree>
    <p:extLst>
      <p:ext uri="{BB962C8B-B14F-4D97-AF65-F5344CB8AC3E}">
        <p14:creationId xmlns:p14="http://schemas.microsoft.com/office/powerpoint/2010/main" val="63942024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Strategies for Achieving Change</a:t>
            </a:r>
            <a:endParaRPr lang="en-US" dirty="0"/>
          </a:p>
        </p:txBody>
      </p:sp>
      <p:sp>
        <p:nvSpPr>
          <p:cNvPr id="3" name="Content Placeholder 2"/>
          <p:cNvSpPr>
            <a:spLocks noGrp="1"/>
          </p:cNvSpPr>
          <p:nvPr>
            <p:ph idx="1"/>
          </p:nvPr>
        </p:nvSpPr>
        <p:spPr/>
        <p:txBody>
          <a:bodyPr/>
          <a:lstStyle/>
          <a:p>
            <a:r>
              <a:rPr lang="en-US" dirty="0" smtClean="0"/>
              <a:t>Regulations from the federal government concerning healthcare facilities and diagnostic equipment</a:t>
            </a:r>
          </a:p>
          <a:p>
            <a:r>
              <a:rPr lang="en-US" dirty="0" smtClean="0"/>
              <a:t>State Medicaid agencies and health departments must be reminded of their role in insuring that all citizens, including people who have disabilities are receiving appropriate and effective healthcare.</a:t>
            </a:r>
          </a:p>
          <a:p>
            <a:r>
              <a:rPr lang="en-US" dirty="0" smtClean="0"/>
              <a:t>State governmental entities that license and accredit healthcare providers must make accessibility mandatory.</a:t>
            </a:r>
          </a:p>
          <a:p>
            <a:r>
              <a:rPr lang="en-US" dirty="0" smtClean="0"/>
              <a:t>People who have disabilities must demand accessible and appropriate healthcare as a civil right.</a:t>
            </a:r>
          </a:p>
          <a:p>
            <a:endParaRPr lang="en-US" dirty="0" smtClean="0"/>
          </a:p>
          <a:p>
            <a:pPr lvl="1"/>
            <a:endParaRPr lang="en-US" dirty="0" smtClean="0"/>
          </a:p>
        </p:txBody>
      </p:sp>
    </p:spTree>
    <p:extLst>
      <p:ext uri="{BB962C8B-B14F-4D97-AF65-F5344CB8AC3E}">
        <p14:creationId xmlns:p14="http://schemas.microsoft.com/office/powerpoint/2010/main" val="92278761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Role of CILs and SILCs</a:t>
            </a:r>
            <a:endParaRPr lang="en-US" dirty="0"/>
          </a:p>
        </p:txBody>
      </p:sp>
      <p:sp>
        <p:nvSpPr>
          <p:cNvPr id="3" name="Content Placeholder 2"/>
          <p:cNvSpPr>
            <a:spLocks noGrp="1"/>
          </p:cNvSpPr>
          <p:nvPr>
            <p:ph idx="1"/>
          </p:nvPr>
        </p:nvSpPr>
        <p:spPr/>
        <p:txBody>
          <a:bodyPr/>
          <a:lstStyle/>
          <a:p>
            <a:r>
              <a:rPr lang="en-US" dirty="0"/>
              <a:t>Understand this is an issue in your community; rural or urban.</a:t>
            </a:r>
          </a:p>
          <a:p>
            <a:endParaRPr lang="en-US" dirty="0"/>
          </a:p>
          <a:p>
            <a:r>
              <a:rPr lang="en-US" dirty="0"/>
              <a:t>CILs are well positioned to address the issue; grassroots advocacy organizations directed by people who have disabilities.</a:t>
            </a:r>
          </a:p>
          <a:p>
            <a:endParaRPr lang="en-US" dirty="0"/>
          </a:p>
          <a:p>
            <a:r>
              <a:rPr lang="en-US" dirty="0"/>
              <a:t>The lack of accessible healthcare for people who have disabilities has a dramatic impact in their quality of life and ability to live independently.</a:t>
            </a:r>
          </a:p>
          <a:p>
            <a:endParaRPr lang="en-US" dirty="0"/>
          </a:p>
        </p:txBody>
      </p:sp>
    </p:spTree>
    <p:extLst>
      <p:ext uri="{BB962C8B-B14F-4D97-AF65-F5344CB8AC3E}">
        <p14:creationId xmlns:p14="http://schemas.microsoft.com/office/powerpoint/2010/main" val="31424760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Strategies for Achieving Change</a:t>
            </a:r>
            <a:endParaRPr lang="en-US" dirty="0"/>
          </a:p>
        </p:txBody>
      </p:sp>
      <p:sp>
        <p:nvSpPr>
          <p:cNvPr id="3" name="Content Placeholder 2"/>
          <p:cNvSpPr>
            <a:spLocks noGrp="1"/>
          </p:cNvSpPr>
          <p:nvPr>
            <p:ph idx="1"/>
          </p:nvPr>
        </p:nvSpPr>
        <p:spPr/>
        <p:txBody>
          <a:bodyPr/>
          <a:lstStyle/>
          <a:p>
            <a:r>
              <a:rPr lang="en-US" dirty="0" smtClean="0"/>
              <a:t>Educate, Educate, Educate. Begin talking about this in your community at every opportunity.</a:t>
            </a:r>
          </a:p>
          <a:p>
            <a:endParaRPr lang="en-US" dirty="0" smtClean="0"/>
          </a:p>
          <a:p>
            <a:r>
              <a:rPr lang="en-US" dirty="0" smtClean="0"/>
              <a:t>Consider surveying consumers at your CIL or a larger survey conducted statewide to gathered data.</a:t>
            </a:r>
          </a:p>
          <a:p>
            <a:endParaRPr lang="en-US" dirty="0" smtClean="0"/>
          </a:p>
          <a:p>
            <a:r>
              <a:rPr lang="en-US" dirty="0" smtClean="0"/>
              <a:t>Identify healthcare providers in your community that make accessibility a priority. They can be allies in achieving change.</a:t>
            </a:r>
          </a:p>
          <a:p>
            <a:endParaRPr lang="en-US" dirty="0" smtClean="0"/>
          </a:p>
          <a:p>
            <a:r>
              <a:rPr lang="en-US" dirty="0" smtClean="0"/>
              <a:t>Promote the issue via newsletters, social media, presentations, Etc.</a:t>
            </a:r>
          </a:p>
        </p:txBody>
      </p:sp>
    </p:spTree>
    <p:extLst>
      <p:ext uri="{BB962C8B-B14F-4D97-AF65-F5344CB8AC3E}">
        <p14:creationId xmlns:p14="http://schemas.microsoft.com/office/powerpoint/2010/main" val="152307354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normAutofit lnSpcReduction="10000"/>
          </a:bodyPr>
          <a:lstStyle/>
          <a:p>
            <a:pPr marL="457200" indent="0">
              <a:spcBef>
                <a:spcPts val="600"/>
              </a:spcBef>
              <a:spcAft>
                <a:spcPts val="600"/>
              </a:spcAft>
              <a:buNone/>
            </a:pPr>
            <a:endParaRPr lang="en-US" dirty="0" smtClean="0"/>
          </a:p>
          <a:p>
            <a:pPr marL="457200" indent="0">
              <a:spcBef>
                <a:spcPts val="600"/>
              </a:spcBef>
              <a:spcAft>
                <a:spcPts val="600"/>
              </a:spcAft>
              <a:buNone/>
            </a:pPr>
            <a:r>
              <a:rPr lang="en-US" b="1" u="sng" dirty="0" smtClean="0"/>
              <a:t>Contact Information</a:t>
            </a:r>
          </a:p>
          <a:p>
            <a:pPr marL="457200" indent="0">
              <a:spcBef>
                <a:spcPts val="600"/>
              </a:spcBef>
              <a:spcAft>
                <a:spcPts val="600"/>
              </a:spcAft>
              <a:buNone/>
            </a:pPr>
            <a:endParaRPr lang="en-US" b="1" u="sng" dirty="0" smtClean="0"/>
          </a:p>
          <a:p>
            <a:pPr marL="457200" indent="0">
              <a:spcBef>
                <a:spcPts val="600"/>
              </a:spcBef>
              <a:spcAft>
                <a:spcPts val="600"/>
              </a:spcAft>
              <a:buNone/>
            </a:pPr>
            <a:r>
              <a:rPr lang="en-US" dirty="0" smtClean="0"/>
              <a:t>Larry Wanger</a:t>
            </a:r>
          </a:p>
          <a:p>
            <a:pPr marL="457200" indent="0">
              <a:spcBef>
                <a:spcPts val="600"/>
              </a:spcBef>
              <a:spcAft>
                <a:spcPts val="600"/>
              </a:spcAft>
              <a:buNone/>
            </a:pPr>
            <a:r>
              <a:rPr lang="en-US" dirty="0" smtClean="0"/>
              <a:t>Executive </a:t>
            </a:r>
            <a:r>
              <a:rPr lang="en-US" dirty="0"/>
              <a:t>Director</a:t>
            </a:r>
          </a:p>
          <a:p>
            <a:pPr marL="457200" indent="0">
              <a:spcBef>
                <a:spcPts val="600"/>
              </a:spcBef>
              <a:spcAft>
                <a:spcPts val="600"/>
              </a:spcAft>
              <a:buNone/>
            </a:pPr>
            <a:r>
              <a:rPr lang="en-US" dirty="0"/>
              <a:t>Arizona Statewide Independent Living Council</a:t>
            </a:r>
          </a:p>
          <a:p>
            <a:pPr marL="457200" indent="0">
              <a:spcBef>
                <a:spcPts val="600"/>
              </a:spcBef>
              <a:spcAft>
                <a:spcPts val="600"/>
              </a:spcAft>
              <a:buNone/>
            </a:pPr>
            <a:r>
              <a:rPr lang="en-US" dirty="0" smtClean="0"/>
              <a:t>5025 </a:t>
            </a:r>
            <a:r>
              <a:rPr lang="en-US" dirty="0"/>
              <a:t>E. Washington Street, #214</a:t>
            </a:r>
          </a:p>
          <a:p>
            <a:pPr marL="457200" indent="0">
              <a:spcBef>
                <a:spcPts val="600"/>
              </a:spcBef>
              <a:spcAft>
                <a:spcPts val="600"/>
              </a:spcAft>
              <a:buNone/>
            </a:pPr>
            <a:r>
              <a:rPr lang="nl-NL" dirty="0"/>
              <a:t>Phoenix, AZ. 85034</a:t>
            </a:r>
          </a:p>
          <a:p>
            <a:pPr marL="457200" indent="0">
              <a:spcBef>
                <a:spcPts val="600"/>
              </a:spcBef>
              <a:spcAft>
                <a:spcPts val="600"/>
              </a:spcAft>
              <a:buNone/>
            </a:pPr>
            <a:r>
              <a:rPr lang="is-IS"/>
              <a:t>602-262-2900</a:t>
            </a:r>
          </a:p>
          <a:p>
            <a:pPr marL="457200" indent="0">
              <a:spcBef>
                <a:spcPts val="600"/>
              </a:spcBef>
              <a:spcAft>
                <a:spcPts val="600"/>
              </a:spcAft>
              <a:buNone/>
            </a:pPr>
            <a:r>
              <a:rPr lang="en-US" u="sng" dirty="0" smtClean="0">
                <a:hlinkClick r:id="rId2"/>
              </a:rPr>
              <a:t>www.azsilc.org</a:t>
            </a:r>
            <a:endParaRPr lang="en-US" dirty="0" smtClean="0">
              <a:hlinkClick r:id="rId3"/>
            </a:endParaRPr>
          </a:p>
          <a:p>
            <a:pPr marL="457200" indent="0">
              <a:spcBef>
                <a:spcPts val="600"/>
              </a:spcBef>
              <a:spcAft>
                <a:spcPts val="600"/>
              </a:spcAft>
              <a:buNone/>
            </a:pPr>
            <a:r>
              <a:rPr lang="en-US" u="sng" dirty="0" smtClean="0">
                <a:hlinkClick r:id="rId3"/>
              </a:rPr>
              <a:t>www.azylf.org</a:t>
            </a:r>
            <a:endParaRPr lang="en-US" u="sng" dirty="0">
              <a:hlinkClick r:id="rId3"/>
            </a:endParaRPr>
          </a:p>
        </p:txBody>
      </p:sp>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7335" y="0"/>
            <a:ext cx="8776138" cy="1524000"/>
          </a:xfrm>
          <a:prstGeom prst="rect">
            <a:avLst/>
          </a:prstGeom>
        </p:spPr>
      </p:pic>
    </p:spTree>
    <p:extLst>
      <p:ext uri="{BB962C8B-B14F-4D97-AF65-F5344CB8AC3E}">
        <p14:creationId xmlns:p14="http://schemas.microsoft.com/office/powerpoint/2010/main" val="27464727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Strategies for Achieving Change</a:t>
            </a:r>
            <a:endParaRPr lang="en-US" dirty="0"/>
          </a:p>
        </p:txBody>
      </p:sp>
      <p:sp>
        <p:nvSpPr>
          <p:cNvPr id="3" name="Content Placeholder 2"/>
          <p:cNvSpPr>
            <a:spLocks noGrp="1"/>
          </p:cNvSpPr>
          <p:nvPr>
            <p:ph idx="1"/>
          </p:nvPr>
        </p:nvSpPr>
        <p:spPr/>
        <p:txBody>
          <a:bodyPr>
            <a:normAutofit/>
          </a:bodyPr>
          <a:lstStyle/>
          <a:p>
            <a:r>
              <a:rPr lang="en-US" dirty="0"/>
              <a:t>Meet with leadership from your state Medicaid </a:t>
            </a:r>
            <a:r>
              <a:rPr lang="en-US" dirty="0" smtClean="0"/>
              <a:t>agency. </a:t>
            </a:r>
            <a:r>
              <a:rPr lang="en-US" dirty="0"/>
              <a:t>R</a:t>
            </a:r>
            <a:r>
              <a:rPr lang="en-US" dirty="0" smtClean="0"/>
              <a:t>emind </a:t>
            </a:r>
            <a:r>
              <a:rPr lang="en-US" dirty="0"/>
              <a:t>them of their responsibilities under Section </a:t>
            </a:r>
            <a:r>
              <a:rPr lang="en-US" dirty="0" smtClean="0"/>
              <a:t>504 and demand an action plan for how they plan to address the issue in your state.</a:t>
            </a:r>
          </a:p>
          <a:p>
            <a:endParaRPr lang="en-US" dirty="0"/>
          </a:p>
          <a:p>
            <a:r>
              <a:rPr lang="en-US" dirty="0"/>
              <a:t>Meet with leadership from the agency that licenses and accredits providers in your </a:t>
            </a:r>
            <a:r>
              <a:rPr lang="en-US" dirty="0" smtClean="0"/>
              <a:t>state. Remind </a:t>
            </a:r>
            <a:r>
              <a:rPr lang="en-US" dirty="0"/>
              <a:t>them of Section 504 and ADA </a:t>
            </a:r>
            <a:r>
              <a:rPr lang="en-US" dirty="0" smtClean="0"/>
              <a:t>requirements and demand an action plan that identifies how they plan to address the issue.</a:t>
            </a:r>
          </a:p>
          <a:p>
            <a:endParaRPr lang="en-US" dirty="0"/>
          </a:p>
          <a:p>
            <a:r>
              <a:rPr lang="en-US" dirty="0" smtClean="0"/>
              <a:t>Understand that you may not make progress with these efforts and that you may need to meet with your governor and or his/her staff.</a:t>
            </a:r>
          </a:p>
          <a:p>
            <a:endParaRPr lang="en-US" dirty="0" smtClean="0"/>
          </a:p>
          <a:p>
            <a:endParaRPr lang="en-US" dirty="0"/>
          </a:p>
          <a:p>
            <a:endParaRPr lang="en-US" dirty="0"/>
          </a:p>
        </p:txBody>
      </p:sp>
    </p:spTree>
    <p:extLst>
      <p:ext uri="{BB962C8B-B14F-4D97-AF65-F5344CB8AC3E}">
        <p14:creationId xmlns:p14="http://schemas.microsoft.com/office/powerpoint/2010/main" val="712333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mc:AlternateContent xmlns:mc="http://schemas.openxmlformats.org/markup-compatibility/2006" xmlns:we="http://schemas.microsoft.com/office/webextensions/webextension/2010/11" xmlns:pca="http://schemas.microsoft.com/office/powerpoint/2013/contentapp">
        <mc:Choice Requires="we pca">
          <p:graphicFrame>
            <p:nvGraphicFramePr>
              <p:cNvPr id="4" name="Content Placeholder 3"/>
              <p:cNvGraphicFramePr>
                <a:graphicFrameLocks noGrp="1"/>
              </p:cNvGraphicFramePr>
              <p:nvPr>
                <p:ph idx="1"/>
                <p:extLst>
                  <p:ext uri="{D42A27DB-BD31-4B8C-83A1-F6EECF244321}">
                    <p14:modId xmlns:p14="http://schemas.microsoft.com/office/powerpoint/2010/main" val="1311114360"/>
                  </p:ext>
                </p:extLst>
              </p:nvPr>
            </p:nvGraphicFramePr>
            <p:xfrm>
              <a:off x="1261872" y="1845405"/>
              <a:ext cx="8594725" cy="4351338"/>
            </p:xfrm>
            <a:graphic>
              <a:graphicData uri="http://schemas.microsoft.com/office/webextensions/webextension/2010/11">
                <we:webextensionref xmlns:we="http://schemas.microsoft.com/office/webextensions/webextension/2010/11" xmlns:r="http://schemas.openxmlformats.org/officeDocument/2006/relationships" r:id="rId2"/>
              </a:graphicData>
            </a:graphic>
          </p:graphicFrame>
        </mc:Choice>
        <mc:Fallback xmlns="">
          <p:pic>
            <p:nvPicPr>
              <p:cNvPr id="4" name="Content Placeholder 3"/>
              <p:cNvPicPr>
                <a:picLocks noGrp="1" noRot="1" noChangeAspect="1" noMove="1" noResize="1" noEditPoints="1" noAdjustHandles="1" noChangeArrowheads="1" noChangeShapeType="1"/>
              </p:cNvPicPr>
              <p:nvPr/>
            </p:nvPicPr>
            <p:blipFill>
              <a:blip r:embed="rId3"/>
              <a:stretch>
                <a:fillRect/>
              </a:stretch>
            </p:blipFill>
            <p:spPr>
              <a:xfrm>
                <a:off x="1262063" y="1828800"/>
                <a:ext cx="8594725" cy="4351338"/>
              </a:xfrm>
              <a:prstGeom prst="rect">
                <a:avLst/>
              </a:prstGeom>
            </p:spPr>
          </p:pic>
        </mc:Fallback>
      </mc:AlternateContent>
    </p:spTree>
    <p:extLst>
      <p:ext uri="{BB962C8B-B14F-4D97-AF65-F5344CB8AC3E}">
        <p14:creationId xmlns:p14="http://schemas.microsoft.com/office/powerpoint/2010/main" val="144741356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You Can Do</a:t>
            </a:r>
            <a:endParaRPr lang="en-US" dirty="0"/>
          </a:p>
        </p:txBody>
      </p:sp>
      <p:sp>
        <p:nvSpPr>
          <p:cNvPr id="3" name="Content Placeholder 2"/>
          <p:cNvSpPr>
            <a:spLocks noGrp="1"/>
          </p:cNvSpPr>
          <p:nvPr>
            <p:ph idx="1"/>
          </p:nvPr>
        </p:nvSpPr>
        <p:spPr/>
        <p:txBody>
          <a:bodyPr/>
          <a:lstStyle/>
          <a:p>
            <a:endParaRPr lang="en-US" dirty="0"/>
          </a:p>
          <a:p>
            <a:r>
              <a:rPr lang="en-US" dirty="0"/>
              <a:t>Learn more: use the provide resource list and guide</a:t>
            </a:r>
          </a:p>
          <a:p>
            <a:r>
              <a:rPr lang="en-US" dirty="0"/>
              <a:t>If you are a provider:</a:t>
            </a:r>
          </a:p>
          <a:p>
            <a:pPr lvl="1"/>
            <a:r>
              <a:rPr lang="en-US" dirty="0"/>
              <a:t>Insure decision makers understand the scope of this issue</a:t>
            </a:r>
          </a:p>
          <a:p>
            <a:pPr lvl="1"/>
            <a:r>
              <a:rPr lang="en-US" dirty="0"/>
              <a:t>Insure your facilities are accessible, from the parking lot to the exam table</a:t>
            </a:r>
          </a:p>
          <a:p>
            <a:pPr lvl="1"/>
            <a:r>
              <a:rPr lang="en-US" dirty="0"/>
              <a:t>Seek out assistance to insure programs, practices and procedures can be modified to make accommodations as needed</a:t>
            </a:r>
          </a:p>
          <a:p>
            <a:pPr lvl="1"/>
            <a:endParaRPr lang="en-US" dirty="0"/>
          </a:p>
          <a:p>
            <a:endParaRPr lang="en-US" dirty="0"/>
          </a:p>
          <a:p>
            <a:pPr lvl="1"/>
            <a:endParaRPr lang="en-US" dirty="0" smtClean="0"/>
          </a:p>
        </p:txBody>
      </p:sp>
    </p:spTree>
    <p:extLst>
      <p:ext uri="{BB962C8B-B14F-4D97-AF65-F5344CB8AC3E}">
        <p14:creationId xmlns:p14="http://schemas.microsoft.com/office/powerpoint/2010/main" val="152866712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Contact Information</a:t>
            </a:r>
            <a:endParaRPr lang="en-US" dirty="0"/>
          </a:p>
        </p:txBody>
      </p:sp>
      <p:sp>
        <p:nvSpPr>
          <p:cNvPr id="3" name="Content Placeholder 2"/>
          <p:cNvSpPr>
            <a:spLocks noGrp="1"/>
          </p:cNvSpPr>
          <p:nvPr>
            <p:ph idx="1"/>
          </p:nvPr>
        </p:nvSpPr>
        <p:spPr/>
        <p:txBody>
          <a:bodyPr/>
          <a:lstStyle/>
          <a:p>
            <a:pPr marL="457200" indent="0">
              <a:spcBef>
                <a:spcPts val="600"/>
              </a:spcBef>
              <a:spcAft>
                <a:spcPts val="600"/>
              </a:spcAft>
              <a:buNone/>
            </a:pPr>
            <a:r>
              <a:rPr lang="en-US" dirty="0"/>
              <a:t>Larry Wanger</a:t>
            </a:r>
          </a:p>
          <a:p>
            <a:pPr marL="457200" indent="0">
              <a:spcBef>
                <a:spcPts val="600"/>
              </a:spcBef>
              <a:spcAft>
                <a:spcPts val="600"/>
              </a:spcAft>
              <a:buNone/>
            </a:pPr>
            <a:r>
              <a:rPr lang="en-US" dirty="0"/>
              <a:t>Executive Director</a:t>
            </a:r>
          </a:p>
          <a:p>
            <a:pPr marL="457200" indent="0">
              <a:spcBef>
                <a:spcPts val="600"/>
              </a:spcBef>
              <a:spcAft>
                <a:spcPts val="600"/>
              </a:spcAft>
              <a:buNone/>
            </a:pPr>
            <a:r>
              <a:rPr lang="en-US" dirty="0"/>
              <a:t>Arizona Statewide Independent Living Council</a:t>
            </a:r>
          </a:p>
          <a:p>
            <a:pPr marL="457200" indent="0">
              <a:spcBef>
                <a:spcPts val="600"/>
              </a:spcBef>
              <a:spcAft>
                <a:spcPts val="600"/>
              </a:spcAft>
              <a:buNone/>
            </a:pPr>
            <a:r>
              <a:rPr lang="en-US" dirty="0"/>
              <a:t>5025 E. Washington Street, #214</a:t>
            </a:r>
          </a:p>
          <a:p>
            <a:pPr marL="457200" indent="0">
              <a:spcBef>
                <a:spcPts val="600"/>
              </a:spcBef>
              <a:spcAft>
                <a:spcPts val="600"/>
              </a:spcAft>
              <a:buNone/>
            </a:pPr>
            <a:r>
              <a:rPr lang="nl-NL" dirty="0"/>
              <a:t>Phoenix, AZ. 85034</a:t>
            </a:r>
          </a:p>
          <a:p>
            <a:pPr marL="457200" indent="0">
              <a:spcBef>
                <a:spcPts val="600"/>
              </a:spcBef>
              <a:spcAft>
                <a:spcPts val="600"/>
              </a:spcAft>
              <a:buNone/>
            </a:pPr>
            <a:r>
              <a:rPr lang="is-IS"/>
              <a:t>602-262-2900</a:t>
            </a:r>
          </a:p>
          <a:p>
            <a:pPr marL="457200" indent="0">
              <a:spcBef>
                <a:spcPts val="600"/>
              </a:spcBef>
              <a:spcAft>
                <a:spcPts val="600"/>
              </a:spcAft>
              <a:buNone/>
            </a:pPr>
            <a:r>
              <a:rPr lang="en-US" u="sng" dirty="0">
                <a:hlinkClick r:id="rId2"/>
              </a:rPr>
              <a:t>www.azsilc.org</a:t>
            </a:r>
            <a:endParaRPr lang="en-US">
              <a:hlinkClick r:id="rId3"/>
            </a:endParaRPr>
          </a:p>
          <a:p>
            <a:pPr marL="457200" indent="0">
              <a:spcBef>
                <a:spcPts val="600"/>
              </a:spcBef>
              <a:spcAft>
                <a:spcPts val="600"/>
              </a:spcAft>
              <a:buNone/>
            </a:pPr>
            <a:r>
              <a:rPr lang="en-US" u="sng" dirty="0">
                <a:hlinkClick r:id="rId3"/>
              </a:rPr>
              <a:t>www.azylf.org</a:t>
            </a:r>
            <a:endParaRPr lang="en-US" u="sng">
              <a:hlinkClick r:id="rId3"/>
            </a:endParaRPr>
          </a:p>
          <a:p>
            <a:endParaRPr lang="en-US" dirty="0"/>
          </a:p>
        </p:txBody>
      </p:sp>
    </p:spTree>
    <p:extLst>
      <p:ext uri="{BB962C8B-B14F-4D97-AF65-F5344CB8AC3E}">
        <p14:creationId xmlns:p14="http://schemas.microsoft.com/office/powerpoint/2010/main" val="201198723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Disability Experience</a:t>
            </a:r>
            <a:endParaRPr lang="en-US" dirty="0"/>
          </a:p>
        </p:txBody>
      </p:sp>
      <p:sp>
        <p:nvSpPr>
          <p:cNvPr id="3" name="Content Placeholder 2"/>
          <p:cNvSpPr>
            <a:spLocks noGrp="1"/>
          </p:cNvSpPr>
          <p:nvPr>
            <p:ph idx="1"/>
          </p:nvPr>
        </p:nvSpPr>
        <p:spPr/>
        <p:txBody>
          <a:bodyPr/>
          <a:lstStyle/>
          <a:p>
            <a:pPr algn="ctr"/>
            <a:endParaRPr lang="en-US" i="1" dirty="0" smtClean="0"/>
          </a:p>
          <a:p>
            <a:pPr algn="ctr"/>
            <a:r>
              <a:rPr lang="en-US" i="1" dirty="0" smtClean="0"/>
              <a:t>It </a:t>
            </a:r>
            <a:r>
              <a:rPr lang="en-US" i="1" dirty="0"/>
              <a:t>has been rather consistent that tables at medical facilities are not adjustable, most of the time any medical testing has to be done from my wheelchair</a:t>
            </a:r>
            <a:r>
              <a:rPr lang="en-US" i="1" dirty="0" smtClean="0"/>
              <a:t>.</a:t>
            </a:r>
          </a:p>
          <a:p>
            <a:pPr algn="ctr"/>
            <a:endParaRPr lang="en-US" i="1" dirty="0"/>
          </a:p>
          <a:p>
            <a:pPr algn="ctr"/>
            <a:r>
              <a:rPr lang="en-US" i="1" dirty="0"/>
              <a:t>Not enough accessible parking, not large enough accessible family bathrooms, exam rooms are too small to get an electric scooter in comfortably</a:t>
            </a:r>
          </a:p>
          <a:p>
            <a:pPr algn="ctr"/>
            <a:endParaRPr lang="en-US" i="1" dirty="0"/>
          </a:p>
          <a:p>
            <a:pPr algn="ctr"/>
            <a:endParaRPr lang="en-US" dirty="0"/>
          </a:p>
        </p:txBody>
      </p:sp>
    </p:spTree>
    <p:extLst>
      <p:ext uri="{BB962C8B-B14F-4D97-AF65-F5344CB8AC3E}">
        <p14:creationId xmlns:p14="http://schemas.microsoft.com/office/powerpoint/2010/main" val="75715784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Disability Experience</a:t>
            </a:r>
            <a:endParaRPr lang="en-US" dirty="0"/>
          </a:p>
        </p:txBody>
      </p:sp>
      <p:sp>
        <p:nvSpPr>
          <p:cNvPr id="3" name="Content Placeholder 2"/>
          <p:cNvSpPr>
            <a:spLocks noGrp="1"/>
          </p:cNvSpPr>
          <p:nvPr>
            <p:ph idx="1"/>
          </p:nvPr>
        </p:nvSpPr>
        <p:spPr/>
        <p:txBody>
          <a:bodyPr/>
          <a:lstStyle/>
          <a:p>
            <a:endParaRPr lang="en-US" dirty="0" smtClean="0"/>
          </a:p>
          <a:p>
            <a:r>
              <a:rPr lang="en-US" i="1" dirty="0"/>
              <a:t>I have experienced barriers with outsourced X-ray and MRI facilities and with older medical offices. Also the lack of knowledge by the medical staff of how to transfer or work with a person with s disability</a:t>
            </a:r>
          </a:p>
          <a:p>
            <a:endParaRPr lang="en-US" i="1" dirty="0"/>
          </a:p>
          <a:p>
            <a:r>
              <a:rPr lang="en-US" i="1" dirty="0"/>
              <a:t>I was dropped from a </a:t>
            </a:r>
            <a:r>
              <a:rPr lang="en-US" i="1" dirty="0"/>
              <a:t>hoyer</a:t>
            </a:r>
            <a:r>
              <a:rPr lang="en-US" i="1" dirty="0"/>
              <a:t> lift by staff at a medical office in </a:t>
            </a:r>
            <a:r>
              <a:rPr lang="en-US" i="1" dirty="0" smtClean="0"/>
              <a:t>Tucson. </a:t>
            </a:r>
            <a:r>
              <a:rPr lang="en-US" i="1" dirty="0"/>
              <a:t>This caused me to be hospitalized once again and to undergo rehabilitation for an additional two months.</a:t>
            </a:r>
          </a:p>
          <a:p>
            <a:endParaRPr lang="en-US" i="1" dirty="0"/>
          </a:p>
          <a:p>
            <a:pPr algn="ctr"/>
            <a:endParaRPr lang="en-US" dirty="0"/>
          </a:p>
        </p:txBody>
      </p:sp>
    </p:spTree>
    <p:extLst>
      <p:ext uri="{BB962C8B-B14F-4D97-AF65-F5344CB8AC3E}">
        <p14:creationId xmlns:p14="http://schemas.microsoft.com/office/powerpoint/2010/main" val="15874978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Disability Experience</a:t>
            </a:r>
            <a:endParaRPr lang="en-US" dirty="0"/>
          </a:p>
        </p:txBody>
      </p:sp>
      <p:sp>
        <p:nvSpPr>
          <p:cNvPr id="3" name="Content Placeholder 2"/>
          <p:cNvSpPr>
            <a:spLocks noGrp="1"/>
          </p:cNvSpPr>
          <p:nvPr>
            <p:ph idx="1"/>
          </p:nvPr>
        </p:nvSpPr>
        <p:spPr/>
        <p:txBody>
          <a:bodyPr/>
          <a:lstStyle/>
          <a:p>
            <a:endParaRPr lang="en-US" dirty="0" smtClean="0"/>
          </a:p>
          <a:p>
            <a:endParaRPr lang="en-US" dirty="0" smtClean="0"/>
          </a:p>
          <a:p>
            <a:pPr algn="ctr"/>
            <a:r>
              <a:rPr lang="en-US" i="1" dirty="0"/>
              <a:t>I have had pressure sores where my doctor will not even look at it because the exam table is too high and he doesn't want staff to get hurt helping me transfer on to it. or other times when </a:t>
            </a:r>
            <a:r>
              <a:rPr lang="en-US" i="1" dirty="0" smtClean="0"/>
              <a:t>I </a:t>
            </a:r>
            <a:r>
              <a:rPr lang="en-US" i="1" dirty="0"/>
              <a:t>had an injury in my pelvic area he just said go to the emergency let them see you. I haven't had a exam from him because he will not help me on the exam table, even if </a:t>
            </a:r>
            <a:r>
              <a:rPr lang="en-US" i="1" dirty="0" smtClean="0"/>
              <a:t>I'm </a:t>
            </a:r>
            <a:r>
              <a:rPr lang="en-US" i="1" dirty="0"/>
              <a:t>sick or hurt.</a:t>
            </a:r>
          </a:p>
          <a:p>
            <a:pPr algn="ctr"/>
            <a:endParaRPr lang="en-US" dirty="0"/>
          </a:p>
        </p:txBody>
      </p:sp>
    </p:spTree>
    <p:extLst>
      <p:ext uri="{BB962C8B-B14F-4D97-AF65-F5344CB8AC3E}">
        <p14:creationId xmlns:p14="http://schemas.microsoft.com/office/powerpoint/2010/main" val="103262862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Arizona Disability </a:t>
            </a:r>
            <a:r>
              <a:rPr lang="en-US" dirty="0" smtClean="0"/>
              <a:t>Data</a:t>
            </a:r>
            <a:endParaRPr lang="en-US" dirty="0"/>
          </a:p>
        </p:txBody>
      </p:sp>
      <p:sp>
        <p:nvSpPr>
          <p:cNvPr id="3" name="Content Placeholder 2"/>
          <p:cNvSpPr>
            <a:spLocks noGrp="1"/>
          </p:cNvSpPr>
          <p:nvPr>
            <p:ph idx="1"/>
          </p:nvPr>
        </p:nvSpPr>
        <p:spPr/>
        <p:txBody>
          <a:bodyPr/>
          <a:lstStyle/>
          <a:p>
            <a:r>
              <a:rPr lang="en-US" dirty="0"/>
              <a:t>1 in 5 or about 20 percent of Americans report they have a disability</a:t>
            </a:r>
          </a:p>
          <a:p>
            <a:r>
              <a:rPr lang="en-US" dirty="0"/>
              <a:t>Over 1.6 million people living in Arizona have a disability</a:t>
            </a:r>
          </a:p>
          <a:p>
            <a:r>
              <a:rPr lang="en-US" dirty="0"/>
              <a:t>This is 25.7 percent of the state population</a:t>
            </a:r>
          </a:p>
          <a:p>
            <a:r>
              <a:rPr lang="en-US" dirty="0"/>
              <a:t>Disability crosses all economic, geographic, ethnic and demographic categories.</a:t>
            </a:r>
          </a:p>
          <a:p>
            <a:r>
              <a:rPr lang="en-US" dirty="0"/>
              <a:t>Likely that you or someone close to you will personally be impacted by a disability</a:t>
            </a:r>
          </a:p>
          <a:p>
            <a:endParaRPr lang="en-US" dirty="0"/>
          </a:p>
        </p:txBody>
      </p:sp>
    </p:spTree>
    <p:extLst>
      <p:ext uri="{BB962C8B-B14F-4D97-AF65-F5344CB8AC3E}">
        <p14:creationId xmlns:p14="http://schemas.microsoft.com/office/powerpoint/2010/main" val="211639079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Arizona Disability </a:t>
            </a:r>
            <a:r>
              <a:rPr lang="en-US" dirty="0" smtClean="0"/>
              <a:t>Data</a:t>
            </a:r>
            <a:endParaRPr lang="en-US" dirty="0"/>
          </a:p>
        </p:txBody>
      </p:sp>
      <p:sp>
        <p:nvSpPr>
          <p:cNvPr id="3" name="Content Placeholder 2"/>
          <p:cNvSpPr>
            <a:spLocks noGrp="1"/>
          </p:cNvSpPr>
          <p:nvPr>
            <p:ph idx="1"/>
          </p:nvPr>
        </p:nvSpPr>
        <p:spPr/>
        <p:txBody>
          <a:bodyPr/>
          <a:lstStyle/>
          <a:p>
            <a:endParaRPr lang="en-US" dirty="0" smtClean="0"/>
          </a:p>
          <a:p>
            <a:r>
              <a:rPr lang="en-US" dirty="0"/>
              <a:t>Hearing:		287,641</a:t>
            </a:r>
          </a:p>
          <a:p>
            <a:r>
              <a:rPr lang="en-US" dirty="0"/>
              <a:t>Vision:		300,425</a:t>
            </a:r>
          </a:p>
          <a:p>
            <a:r>
              <a:rPr lang="en-US" dirty="0"/>
              <a:t>Mobility:		313,209</a:t>
            </a:r>
          </a:p>
          <a:p>
            <a:r>
              <a:rPr lang="it-IT" dirty="0"/>
              <a:t>Cognitive:		306,817</a:t>
            </a:r>
          </a:p>
          <a:p>
            <a:endParaRPr lang="en-US" dirty="0"/>
          </a:p>
        </p:txBody>
      </p:sp>
    </p:spTree>
    <p:extLst>
      <p:ext uri="{BB962C8B-B14F-4D97-AF65-F5344CB8AC3E}">
        <p14:creationId xmlns:p14="http://schemas.microsoft.com/office/powerpoint/2010/main" val="156201912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Disability Experience</a:t>
            </a:r>
            <a:endParaRPr lang="en-US" dirty="0"/>
          </a:p>
        </p:txBody>
      </p:sp>
      <p:sp>
        <p:nvSpPr>
          <p:cNvPr id="3" name="Content Placeholder 2"/>
          <p:cNvSpPr>
            <a:spLocks noGrp="1"/>
          </p:cNvSpPr>
          <p:nvPr>
            <p:ph idx="1"/>
          </p:nvPr>
        </p:nvSpPr>
        <p:spPr/>
        <p:txBody>
          <a:bodyPr/>
          <a:lstStyle/>
          <a:p>
            <a:endParaRPr lang="en-US" i="1" dirty="0" smtClean="0"/>
          </a:p>
          <a:p>
            <a:r>
              <a:rPr lang="en-US" i="1" dirty="0" smtClean="0"/>
              <a:t>I </a:t>
            </a:r>
            <a:r>
              <a:rPr lang="en-US" i="1" dirty="0"/>
              <a:t>was refused medical care by a doctor because I have a service dog.</a:t>
            </a:r>
          </a:p>
          <a:p>
            <a:endParaRPr lang="en-US" i="1" dirty="0"/>
          </a:p>
          <a:p>
            <a:r>
              <a:rPr lang="en-US" i="1" dirty="0"/>
              <a:t>While at the ER I was in a wheelchair and couldn't get into the restroom. When I approached the counter (nit was not low enough (height) to provide accessibility, (could not see the person behind the counter or easily interact with them)..I was told that the restroom I needed was in the main lobby of the hospital (in a different building) and they would not keep my place in line at the ER. I also could not use my scooter to go into Triage area and into triage examining room at the same hospital.</a:t>
            </a:r>
          </a:p>
          <a:p>
            <a:pPr algn="ctr"/>
            <a:endParaRPr lang="en-US" dirty="0"/>
          </a:p>
        </p:txBody>
      </p:sp>
    </p:spTree>
    <p:extLst>
      <p:ext uri="{BB962C8B-B14F-4D97-AF65-F5344CB8AC3E}">
        <p14:creationId xmlns:p14="http://schemas.microsoft.com/office/powerpoint/2010/main" val="134134215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Disability Experience</a:t>
            </a:r>
            <a:endParaRPr lang="en-US" dirty="0"/>
          </a:p>
        </p:txBody>
      </p:sp>
      <p:sp>
        <p:nvSpPr>
          <p:cNvPr id="3" name="Content Placeholder 2"/>
          <p:cNvSpPr>
            <a:spLocks noGrp="1"/>
          </p:cNvSpPr>
          <p:nvPr>
            <p:ph idx="1"/>
          </p:nvPr>
        </p:nvSpPr>
        <p:spPr/>
        <p:txBody>
          <a:bodyPr/>
          <a:lstStyle/>
          <a:p>
            <a:endParaRPr lang="en-US" dirty="0" smtClean="0"/>
          </a:p>
          <a:p>
            <a:r>
              <a:rPr lang="en-US" i="1" dirty="0"/>
              <a:t>In most instances a lift is not available for me to transfer from the wheelchair to the exam table so I really do not get a thorough exam by the doctor. The only exception to this is when I go to the Emergency room and I am bodily transferred to the stretcher.</a:t>
            </a:r>
          </a:p>
          <a:p>
            <a:endParaRPr lang="en-US" i="1" dirty="0"/>
          </a:p>
          <a:p>
            <a:r>
              <a:rPr lang="en-US" i="1" dirty="0"/>
              <a:t>Drug instructions are not provided in an accessible format which resulted in my misusing a drug which reduced the benefit.</a:t>
            </a:r>
          </a:p>
          <a:p>
            <a:pPr algn="ctr"/>
            <a:endParaRPr lang="en-US" dirty="0"/>
          </a:p>
        </p:txBody>
      </p:sp>
    </p:spTree>
    <p:extLst>
      <p:ext uri="{BB962C8B-B14F-4D97-AF65-F5344CB8AC3E}">
        <p14:creationId xmlns:p14="http://schemas.microsoft.com/office/powerpoint/2010/main" val="421532371"/>
      </p:ext>
    </p:extLst>
  </p:cSld>
  <p:clrMapOvr>
    <a:masterClrMapping/>
  </p:clrMapOvr>
  <p:timing>
    <p:tnLst>
      <p:par>
        <p:cTn id="1" dur="indefinite" restart="never" nodeType="tmRoot"/>
      </p:par>
    </p:tnLst>
  </p:timing>
</p:sld>
</file>

<file path=ppt/theme/theme1.xml><?xml version="1.0" encoding="utf-8"?>
<a:theme xmlns:a="http://schemas.openxmlformats.org/drawingml/2006/main" name="View">
  <a:themeElements>
    <a:clrScheme name="View">
      <a:dk1>
        <a:srgbClr val="000000"/>
      </a:dk1>
      <a:lt1>
        <a:srgbClr val="FFFFFF"/>
      </a:lt1>
      <a:dk2>
        <a:srgbClr val="46464A"/>
      </a:dk2>
      <a:lt2>
        <a:srgbClr val="D6D3CC"/>
      </a:lt2>
      <a:accent1>
        <a:srgbClr val="6F6F74"/>
      </a:accent1>
      <a:accent2>
        <a:srgbClr val="92A9B9"/>
      </a:accent2>
      <a:accent3>
        <a:srgbClr val="A7B789"/>
      </a:accent3>
      <a:accent4>
        <a:srgbClr val="B9A489"/>
      </a:accent4>
      <a:accent5>
        <a:srgbClr val="8D6374"/>
      </a:accent5>
      <a:accent6>
        <a:srgbClr val="9B7362"/>
      </a:accent6>
      <a:hlink>
        <a:srgbClr val="67AABF"/>
      </a:hlink>
      <a:folHlink>
        <a:srgbClr val="ABAFA5"/>
      </a:folHlink>
    </a:clrScheme>
    <a:fontScheme name="View">
      <a:majorFont>
        <a:latin typeface="Century Schoolbook" panose="020406040505050203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Schoolbook" panose="020406040505050203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View">
      <a:fillStyleLst>
        <a:solidFill>
          <a:schemeClr val="phClr"/>
        </a:solidFill>
        <a:solidFill>
          <a:schemeClr val="phClr">
            <a:tint val="60000"/>
            <a:satMod val="120000"/>
          </a:schemeClr>
        </a:solidFill>
        <a:solidFill>
          <a:schemeClr val="phClr">
            <a:shade val="75000"/>
            <a:satMod val="160000"/>
          </a:schemeClr>
        </a:solidFill>
      </a:fillStyleLst>
      <a:lnStyleLst>
        <a:ln w="9525" cap="flat" cmpd="sng" algn="ctr">
          <a:solidFill>
            <a:schemeClr val="phClr"/>
          </a:solidFill>
          <a:prstDash val="solid"/>
        </a:ln>
        <a:ln w="13970" cap="flat" cmpd="sng" algn="ctr">
          <a:solidFill>
            <a:schemeClr val="phClr"/>
          </a:solidFill>
          <a:prstDash val="solid"/>
        </a:ln>
        <a:ln w="17145" cap="flat" cmpd="sng" algn="ctr">
          <a:solidFill>
            <a:schemeClr val="phClr">
              <a:shade val="95000"/>
              <a:alpha val="95000"/>
              <a:satMod val="150000"/>
            </a:schemeClr>
          </a:solidFill>
          <a:prstDash val="solid"/>
        </a:ln>
      </a:lnStyleLst>
      <a:effectStyleLst>
        <a:effectStyle>
          <a:effectLst/>
        </a:effectStyle>
        <a:effectStyle>
          <a:effectLst>
            <a:outerShdw blurRad="50800" dist="15240" dir="5400000" algn="tl" rotWithShape="0">
              <a:srgbClr val="000000">
                <a:alpha val="75000"/>
              </a:srgbClr>
            </a:outerShdw>
          </a:effectLst>
          <a:scene3d>
            <a:camera prst="orthographicFront">
              <a:rot lat="0" lon="0" rev="0"/>
            </a:camera>
            <a:lightRig rig="brightRoom" dir="tl"/>
          </a:scene3d>
          <a:sp3d contourW="9525" prstMaterial="flat">
            <a:bevelT w="0" h="0" prst="coolSlant"/>
            <a:contourClr>
              <a:schemeClr val="phClr">
                <a:shade val="35000"/>
                <a:satMod val="130000"/>
              </a:schemeClr>
            </a:contourClr>
          </a:sp3d>
        </a:effectStyle>
        <a:effectStyle>
          <a:effectLst>
            <a:outerShdw blurRad="76200" dist="25400" dir="5400000" algn="tl" rotWithShape="0">
              <a:srgbClr val="000000">
                <a:alpha val="55000"/>
              </a:srgbClr>
            </a:outerShdw>
          </a:effectLst>
          <a:scene3d>
            <a:camera prst="orthographicFront">
              <a:rot lat="0" lon="0" rev="0"/>
            </a:camera>
            <a:lightRig rig="brightRoom" dir="tl"/>
          </a:scene3d>
          <a:sp3d contourW="19050" prstMaterial="flat">
            <a:bevelT w="0" h="0" prst="coolSlant"/>
            <a:contourClr>
              <a:schemeClr val="phClr">
                <a:shade val="25000"/>
                <a:satMod val="140000"/>
              </a:schemeClr>
            </a:contourClr>
          </a:sp3d>
        </a:effectStyle>
      </a:effectStyleLst>
      <a:bgFillStyleLst>
        <a:solidFill>
          <a:schemeClr val="phClr"/>
        </a:solidFill>
        <a:solidFill>
          <a:schemeClr val="phClr">
            <a:tint val="95000"/>
            <a:satMod val="170000"/>
          </a:schemeClr>
        </a:solidFill>
        <a:gradFill rotWithShape="1">
          <a:gsLst>
            <a:gs pos="0">
              <a:schemeClr val="phClr">
                <a:tint val="94000"/>
                <a:shade val="98000"/>
                <a:satMod val="130000"/>
                <a:lumMod val="102000"/>
              </a:schemeClr>
            </a:gs>
            <a:gs pos="100000">
              <a:schemeClr val="phClr">
                <a:tint val="98000"/>
                <a:shade val="78000"/>
                <a:satMod val="140000"/>
              </a:schemeClr>
            </a:gs>
          </a:gsLst>
          <a:path path="circle">
            <a:fillToRect l="100000" t="100000" r="100000" b="100000"/>
          </a:path>
        </a:gradFill>
      </a:bgFillStyleLst>
    </a:fmtScheme>
  </a:themeElements>
  <a:objectDefaults/>
  <a:extraClrSchemeLst/>
  <a:extLst>
    <a:ext uri="{05A4C25C-085E-4340-85A3-A5531E510DB2}">
      <thm15:themeFamily xmlns:thm15="http://schemas.microsoft.com/office/thememl/2012/main" name="View" id="{BA0EB5A6-F2D4-4F82-977B-64ADEE4A2A69}" vid="{3969A8A2-35DB-4E3B-8885-16FD2056867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webextension1.xml.rels><?xml version="1.0" encoding="UTF-8" standalone="yes"?>
<Relationships xmlns="http://schemas.openxmlformats.org/package/2006/relationships"><Relationship Id="rId1" Type="http://schemas.openxmlformats.org/officeDocument/2006/relationships/image" Target="../media/image3.png"/></Relationships>
</file>

<file path=ppt/webextensions/webextension1.xml><?xml version="1.0" encoding="utf-8"?>
<we:webextension xmlns:we="http://schemas.microsoft.com/office/webextensions/webextension/2010/11" id="{BF1C7B55-A537-8D44-B13E-DBAABE0C0E9F}">
  <we:reference id="wa104221182" version="1.2.0.2" store="en-US" storeType="OMEX"/>
  <we:alternateReferences>
    <we:reference id="wa104221182" version="1.2.0.2" store="wa104221182" storeType="OMEX"/>
  </we:alternateReferences>
  <we:properties>
    <we:property name="vid" value="&quot;https://www.youtube.com/watch?v=fwhT1KFBDV4&quot;"/>
  </we:properties>
  <we:bindings/>
  <we:snapshot xmlns:r="http://schemas.openxmlformats.org/officeDocument/2006/relationships" r:embed="rId1"/>
</we:webextension>
</file>

<file path=docProps/app.xml><?xml version="1.0" encoding="utf-8"?>
<Properties xmlns="http://schemas.openxmlformats.org/officeDocument/2006/extended-properties" xmlns:vt="http://schemas.openxmlformats.org/officeDocument/2006/docPropsVTypes">
  <Template>View</Template>
  <TotalTime>1718</TotalTime>
  <Words>1354</Words>
  <Application>Microsoft Macintosh PowerPoint</Application>
  <PresentationFormat>Widescreen</PresentationFormat>
  <Paragraphs>136</Paragraphs>
  <Slides>23</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23</vt:i4>
      </vt:variant>
    </vt:vector>
  </HeadingPairs>
  <TitlesOfParts>
    <vt:vector size="28" baseType="lpstr">
      <vt:lpstr>Calibri</vt:lpstr>
      <vt:lpstr>Century Schoolbook</vt:lpstr>
      <vt:lpstr>Wingdings 2</vt:lpstr>
      <vt:lpstr>Arial</vt:lpstr>
      <vt:lpstr>View</vt:lpstr>
      <vt:lpstr>Barriers to Healthcare for People who have Disabilities </vt:lpstr>
      <vt:lpstr>PowerPoint Presentation</vt:lpstr>
      <vt:lpstr>The Disability Experience</vt:lpstr>
      <vt:lpstr>The Disability Experience</vt:lpstr>
      <vt:lpstr>The Disability Experience</vt:lpstr>
      <vt:lpstr>Arizona Disability Data</vt:lpstr>
      <vt:lpstr>Arizona Disability Data</vt:lpstr>
      <vt:lpstr>The Disability Experience</vt:lpstr>
      <vt:lpstr>The Disability Experience</vt:lpstr>
      <vt:lpstr>Arizona Survey Findings</vt:lpstr>
      <vt:lpstr>Arizona Survey Findings</vt:lpstr>
      <vt:lpstr>Arizona Survey Findings</vt:lpstr>
      <vt:lpstr>Legal Requirements for Healthcare Providers</vt:lpstr>
      <vt:lpstr>Legal Requirements for Healthcare Providers</vt:lpstr>
      <vt:lpstr>Legal Requirements for Healthcare Providers</vt:lpstr>
      <vt:lpstr>Legal Requirements for Healthcare Providers</vt:lpstr>
      <vt:lpstr>Strategies for Achieving Change</vt:lpstr>
      <vt:lpstr>The Role of CILs and SILCs</vt:lpstr>
      <vt:lpstr>Strategies for Achieving Change</vt:lpstr>
      <vt:lpstr>Strategies for Achieving Change</vt:lpstr>
      <vt:lpstr>PowerPoint Presentation</vt:lpstr>
      <vt:lpstr>What You Can Do</vt:lpstr>
      <vt:lpstr>Contact Information</vt:lpstr>
    </vt:vector>
  </TitlesOfParts>
  <Company/>
  <LinksUpToDate>false</LinksUpToDate>
  <SharedDoc>false</SharedDoc>
  <HyperlinksChanged>false</HyperlinksChanged>
  <AppVersion>15.0023</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Barriers to Healthcare for People who have Disabilities </dc:title>
  <dc:creator>Larry Wanger</dc:creator>
  <cp:lastModifiedBy>Larry Wanger</cp:lastModifiedBy>
  <cp:revision>40</cp:revision>
  <dcterms:created xsi:type="dcterms:W3CDTF">2016-08-19T01:36:19Z</dcterms:created>
  <dcterms:modified xsi:type="dcterms:W3CDTF">2016-10-12T17:22:37Z</dcterms:modified>
</cp:coreProperties>
</file>