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257" r:id="rId3"/>
    <p:sldId id="305" r:id="rId4"/>
    <p:sldId id="279" r:id="rId5"/>
    <p:sldId id="280" r:id="rId6"/>
    <p:sldId id="258" r:id="rId7"/>
    <p:sldId id="281" r:id="rId8"/>
    <p:sldId id="282" r:id="rId9"/>
    <p:sldId id="260" r:id="rId10"/>
    <p:sldId id="283" r:id="rId11"/>
    <p:sldId id="284" r:id="rId12"/>
    <p:sldId id="259" r:id="rId13"/>
    <p:sldId id="285" r:id="rId14"/>
    <p:sldId id="261" r:id="rId15"/>
    <p:sldId id="286" r:id="rId16"/>
    <p:sldId id="262" r:id="rId17"/>
    <p:sldId id="287" r:id="rId18"/>
    <p:sldId id="263" r:id="rId19"/>
    <p:sldId id="265" r:id="rId20"/>
    <p:sldId id="266" r:id="rId21"/>
    <p:sldId id="267" r:id="rId22"/>
    <p:sldId id="268" r:id="rId23"/>
    <p:sldId id="269" r:id="rId24"/>
    <p:sldId id="270" r:id="rId25"/>
    <p:sldId id="264" r:id="rId26"/>
    <p:sldId id="288" r:id="rId27"/>
    <p:sldId id="271" r:id="rId28"/>
    <p:sldId id="289" r:id="rId29"/>
    <p:sldId id="272" r:id="rId30"/>
    <p:sldId id="290" r:id="rId31"/>
    <p:sldId id="273" r:id="rId32"/>
    <p:sldId id="274" r:id="rId33"/>
    <p:sldId id="291" r:id="rId34"/>
    <p:sldId id="276" r:id="rId35"/>
    <p:sldId id="292" r:id="rId36"/>
    <p:sldId id="277" r:id="rId37"/>
    <p:sldId id="293" r:id="rId38"/>
    <p:sldId id="294" r:id="rId39"/>
    <p:sldId id="278" r:id="rId40"/>
    <p:sldId id="295" r:id="rId41"/>
    <p:sldId id="296" r:id="rId42"/>
    <p:sldId id="297" r:id="rId43"/>
    <p:sldId id="298" r:id="rId44"/>
    <p:sldId id="299" r:id="rId45"/>
    <p:sldId id="300" r:id="rId46"/>
    <p:sldId id="303" r:id="rId47"/>
    <p:sldId id="301" r:id="rId48"/>
    <p:sldId id="302" r:id="rId49"/>
    <p:sldId id="304" r:id="rId50"/>
    <p:sldId id="275" r:id="rId51"/>
    <p:sldId id="312" r:id="rId52"/>
    <p:sldId id="306" r:id="rId53"/>
    <p:sldId id="307" r:id="rId54"/>
    <p:sldId id="308" r:id="rId55"/>
    <p:sldId id="309" r:id="rId56"/>
    <p:sldId id="310" r:id="rId57"/>
    <p:sldId id="311" r:id="rId58"/>
    <p:sldId id="313" r:id="rId59"/>
    <p:sldId id="314" r:id="rId60"/>
    <p:sldId id="315"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1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FEE289-68C2-4A54-9D90-E7E2492CC414}" type="datetimeFigureOut">
              <a:rPr lang="en-US" smtClean="0"/>
              <a:t>11/16/2016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B5618F-2154-4260-A0CA-0E4251AD4DD1}" type="slidenum">
              <a:rPr lang="en-US" smtClean="0"/>
              <a:t>‹#›</a:t>
            </a:fld>
            <a:endParaRPr lang="en-US"/>
          </a:p>
        </p:txBody>
      </p:sp>
    </p:spTree>
    <p:extLst>
      <p:ext uri="{BB962C8B-B14F-4D97-AF65-F5344CB8AC3E}">
        <p14:creationId xmlns:p14="http://schemas.microsoft.com/office/powerpoint/2010/main" val="3963731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1</a:t>
            </a:fld>
            <a:endParaRPr lang="en-US"/>
          </a:p>
        </p:txBody>
      </p:sp>
    </p:spTree>
    <p:extLst>
      <p:ext uri="{BB962C8B-B14F-4D97-AF65-F5344CB8AC3E}">
        <p14:creationId xmlns:p14="http://schemas.microsoft.com/office/powerpoint/2010/main" val="3778003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58</a:t>
            </a:fld>
            <a:endParaRPr lang="en-US"/>
          </a:p>
        </p:txBody>
      </p:sp>
    </p:spTree>
    <p:extLst>
      <p:ext uri="{BB962C8B-B14F-4D97-AF65-F5344CB8AC3E}">
        <p14:creationId xmlns:p14="http://schemas.microsoft.com/office/powerpoint/2010/main" val="368744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59</a:t>
            </a:fld>
            <a:endParaRPr lang="en-US"/>
          </a:p>
        </p:txBody>
      </p:sp>
    </p:spTree>
    <p:extLst>
      <p:ext uri="{BB962C8B-B14F-4D97-AF65-F5344CB8AC3E}">
        <p14:creationId xmlns:p14="http://schemas.microsoft.com/office/powerpoint/2010/main" val="3003710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60</a:t>
            </a:fld>
            <a:endParaRPr lang="en-US"/>
          </a:p>
        </p:txBody>
      </p:sp>
    </p:spTree>
    <p:extLst>
      <p:ext uri="{BB962C8B-B14F-4D97-AF65-F5344CB8AC3E}">
        <p14:creationId xmlns:p14="http://schemas.microsoft.com/office/powerpoint/2010/main" val="1714171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50</a:t>
            </a:fld>
            <a:endParaRPr lang="en-US"/>
          </a:p>
        </p:txBody>
      </p:sp>
    </p:spTree>
    <p:extLst>
      <p:ext uri="{BB962C8B-B14F-4D97-AF65-F5344CB8AC3E}">
        <p14:creationId xmlns:p14="http://schemas.microsoft.com/office/powerpoint/2010/main" val="3054571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51</a:t>
            </a:fld>
            <a:endParaRPr lang="en-US"/>
          </a:p>
        </p:txBody>
      </p:sp>
    </p:spTree>
    <p:extLst>
      <p:ext uri="{BB962C8B-B14F-4D97-AF65-F5344CB8AC3E}">
        <p14:creationId xmlns:p14="http://schemas.microsoft.com/office/powerpoint/2010/main" val="3179645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52</a:t>
            </a:fld>
            <a:endParaRPr lang="en-US"/>
          </a:p>
        </p:txBody>
      </p:sp>
    </p:spTree>
    <p:extLst>
      <p:ext uri="{BB962C8B-B14F-4D97-AF65-F5344CB8AC3E}">
        <p14:creationId xmlns:p14="http://schemas.microsoft.com/office/powerpoint/2010/main" val="2298524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53</a:t>
            </a:fld>
            <a:endParaRPr lang="en-US"/>
          </a:p>
        </p:txBody>
      </p:sp>
    </p:spTree>
    <p:extLst>
      <p:ext uri="{BB962C8B-B14F-4D97-AF65-F5344CB8AC3E}">
        <p14:creationId xmlns:p14="http://schemas.microsoft.com/office/powerpoint/2010/main" val="3680257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54</a:t>
            </a:fld>
            <a:endParaRPr lang="en-US"/>
          </a:p>
        </p:txBody>
      </p:sp>
    </p:spTree>
    <p:extLst>
      <p:ext uri="{BB962C8B-B14F-4D97-AF65-F5344CB8AC3E}">
        <p14:creationId xmlns:p14="http://schemas.microsoft.com/office/powerpoint/2010/main" val="3104285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55</a:t>
            </a:fld>
            <a:endParaRPr lang="en-US"/>
          </a:p>
        </p:txBody>
      </p:sp>
    </p:spTree>
    <p:extLst>
      <p:ext uri="{BB962C8B-B14F-4D97-AF65-F5344CB8AC3E}">
        <p14:creationId xmlns:p14="http://schemas.microsoft.com/office/powerpoint/2010/main" val="1170515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56</a:t>
            </a:fld>
            <a:endParaRPr lang="en-US"/>
          </a:p>
        </p:txBody>
      </p:sp>
    </p:spTree>
    <p:extLst>
      <p:ext uri="{BB962C8B-B14F-4D97-AF65-F5344CB8AC3E}">
        <p14:creationId xmlns:p14="http://schemas.microsoft.com/office/powerpoint/2010/main" val="3413568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B5618F-2154-4260-A0CA-0E4251AD4DD1}" type="slidenum">
              <a:rPr lang="en-US" smtClean="0"/>
              <a:t>57</a:t>
            </a:fld>
            <a:endParaRPr lang="en-US"/>
          </a:p>
        </p:txBody>
      </p:sp>
    </p:spTree>
    <p:extLst>
      <p:ext uri="{BB962C8B-B14F-4D97-AF65-F5344CB8AC3E}">
        <p14:creationId xmlns:p14="http://schemas.microsoft.com/office/powerpoint/2010/main" val="731238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4C7E0E-141B-47F2-B2B8-BDD980831836}"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1832331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4C7E0E-141B-47F2-B2B8-BDD980831836}"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68746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4C7E0E-141B-47F2-B2B8-BDD980831836}"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2299644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4C7E0E-141B-47F2-B2B8-BDD980831836}"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350807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C7E0E-141B-47F2-B2B8-BDD980831836}"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436871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4C7E0E-141B-47F2-B2B8-BDD980831836}"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3951277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4C7E0E-141B-47F2-B2B8-BDD980831836}" type="datetimeFigureOut">
              <a:rPr lang="en-US" smtClean="0"/>
              <a:t>11/16/2016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4089950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4C7E0E-141B-47F2-B2B8-BDD980831836}" type="datetimeFigureOut">
              <a:rPr lang="en-US" smtClean="0"/>
              <a:t>11/16/2016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3576576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4C7E0E-141B-47F2-B2B8-BDD980831836}" type="datetimeFigureOut">
              <a:rPr lang="en-US" smtClean="0"/>
              <a:t>11/16/2016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1804644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4C7E0E-141B-47F2-B2B8-BDD980831836}"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4045843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4C7E0E-141B-47F2-B2B8-BDD980831836}"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644015-4D80-4B2D-B48F-9A515CE68160}" type="slidenum">
              <a:rPr lang="en-US" smtClean="0"/>
              <a:t>‹#›</a:t>
            </a:fld>
            <a:endParaRPr lang="en-US"/>
          </a:p>
        </p:txBody>
      </p:sp>
    </p:spTree>
    <p:extLst>
      <p:ext uri="{BB962C8B-B14F-4D97-AF65-F5344CB8AC3E}">
        <p14:creationId xmlns:p14="http://schemas.microsoft.com/office/powerpoint/2010/main" val="389889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4C7E0E-141B-47F2-B2B8-BDD980831836}" type="datetimeFigureOut">
              <a:rPr lang="en-US" smtClean="0"/>
              <a:t>11/16/2016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644015-4D80-4B2D-B48F-9A515CE68160}" type="slidenum">
              <a:rPr lang="en-US" smtClean="0"/>
              <a:t>‹#›</a:t>
            </a:fld>
            <a:endParaRPr lang="en-US"/>
          </a:p>
        </p:txBody>
      </p:sp>
    </p:spTree>
    <p:extLst>
      <p:ext uri="{BB962C8B-B14F-4D97-AF65-F5344CB8AC3E}">
        <p14:creationId xmlns:p14="http://schemas.microsoft.com/office/powerpoint/2010/main" val="440105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mailto:dawn@iowasilc.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mailto:Liz@iicil.com" TargetMode="External"/><Relationship Id="rId4" Type="http://schemas.openxmlformats.org/officeDocument/2006/relationships/hyperlink" Target="mailto:director@drcsiouxland.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8153400" cy="1447799"/>
          </a:xfrm>
        </p:spPr>
        <p:txBody>
          <a:bodyPr>
            <a:noAutofit/>
          </a:bodyPr>
          <a:lstStyle/>
          <a:p>
            <a:r>
              <a:rPr lang="en-US" sz="3400" b="1" dirty="0" smtClean="0"/>
              <a:t>Fiscal &amp; Programmatic Accountability for</a:t>
            </a:r>
            <a:br>
              <a:rPr lang="en-US" sz="3400" b="1" dirty="0" smtClean="0"/>
            </a:br>
            <a:r>
              <a:rPr lang="en-US" sz="3400" b="1" dirty="0" smtClean="0"/>
              <a:t>CIL Boards &amp; SILC Councils</a:t>
            </a:r>
            <a:endParaRPr lang="en-US" sz="3400" b="1" dirty="0"/>
          </a:p>
        </p:txBody>
      </p:sp>
      <p:sp>
        <p:nvSpPr>
          <p:cNvPr id="3" name="Subtitle 2"/>
          <p:cNvSpPr>
            <a:spLocks noGrp="1"/>
          </p:cNvSpPr>
          <p:nvPr>
            <p:ph type="subTitle" idx="1"/>
          </p:nvPr>
        </p:nvSpPr>
        <p:spPr>
          <a:xfrm>
            <a:off x="228600" y="5181600"/>
            <a:ext cx="8763000" cy="1447800"/>
          </a:xfrm>
        </p:spPr>
        <p:txBody>
          <a:bodyPr>
            <a:normAutofit lnSpcReduction="10000"/>
          </a:bodyPr>
          <a:lstStyle/>
          <a:p>
            <a:r>
              <a:rPr lang="en-US" sz="2000" b="1" dirty="0" smtClean="0">
                <a:solidFill>
                  <a:schemeClr val="tx1"/>
                </a:solidFill>
              </a:rPr>
              <a:t>Presented at the 2016 APRIL Conference in Reno, Nevada, By</a:t>
            </a:r>
          </a:p>
          <a:p>
            <a:r>
              <a:rPr lang="en-US" sz="2000" b="1" dirty="0" smtClean="0">
                <a:solidFill>
                  <a:schemeClr val="tx1"/>
                </a:solidFill>
              </a:rPr>
              <a:t>Dawn Francis, </a:t>
            </a:r>
            <a:r>
              <a:rPr lang="en-US" sz="2000" dirty="0" smtClean="0">
                <a:solidFill>
                  <a:schemeClr val="tx1"/>
                </a:solidFill>
              </a:rPr>
              <a:t>Executive Director, Iowa Statewide Independent Living Council</a:t>
            </a:r>
          </a:p>
          <a:p>
            <a:r>
              <a:rPr lang="en-US" sz="2000" b="1" dirty="0" smtClean="0">
                <a:solidFill>
                  <a:schemeClr val="tx1"/>
                </a:solidFill>
              </a:rPr>
              <a:t>Don Dew</a:t>
            </a:r>
            <a:r>
              <a:rPr lang="en-US" sz="2000" dirty="0" smtClean="0">
                <a:solidFill>
                  <a:schemeClr val="tx1"/>
                </a:solidFill>
              </a:rPr>
              <a:t>, Executive Director, Disability Resource Center of </a:t>
            </a:r>
            <a:r>
              <a:rPr lang="en-US" sz="2000" dirty="0" err="1" smtClean="0">
                <a:solidFill>
                  <a:schemeClr val="tx1"/>
                </a:solidFill>
              </a:rPr>
              <a:t>Siouxland</a:t>
            </a:r>
            <a:endParaRPr lang="en-US" sz="2000" dirty="0" smtClean="0">
              <a:solidFill>
                <a:schemeClr val="tx1"/>
              </a:solidFill>
            </a:endParaRPr>
          </a:p>
          <a:p>
            <a:r>
              <a:rPr lang="en-US" sz="2000" b="1" dirty="0">
                <a:solidFill>
                  <a:schemeClr val="tx1"/>
                </a:solidFill>
              </a:rPr>
              <a:t>Liz Sherwin</a:t>
            </a:r>
            <a:r>
              <a:rPr lang="en-US" sz="2000" dirty="0">
                <a:solidFill>
                  <a:schemeClr val="tx1"/>
                </a:solidFill>
              </a:rPr>
              <a:t>, Executive Director, Illinois/Iowa Center for Independent Living</a:t>
            </a:r>
          </a:p>
          <a:p>
            <a:endParaRPr lang="en-US" sz="2000" b="1" dirty="0">
              <a:solidFill>
                <a:schemeClr val="tx1"/>
              </a:solidFill>
            </a:endParaRPr>
          </a:p>
        </p:txBody>
      </p:sp>
      <p:pic>
        <p:nvPicPr>
          <p:cNvPr id="1026" name="Picture 2" descr="C:\Users\Dawn\Downloads\11267670_10206065642994245_1371443903092558095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2600"/>
            <a:ext cx="304800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Dawn\Downloads\1918479_1202694637049_2919574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1747381"/>
            <a:ext cx="4013200" cy="32056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Dawn\Downloads\554858_3775459199154_1920440913_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1200" y="1747380"/>
            <a:ext cx="2082800" cy="320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020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400" b="1" dirty="0"/>
              <a:t>I.  Chain of Command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6822684"/>
              </p:ext>
            </p:extLst>
          </p:nvPr>
        </p:nvGraphicFramePr>
        <p:xfrm>
          <a:off x="457201" y="1295400"/>
          <a:ext cx="8381999" cy="4229100"/>
        </p:xfrm>
        <a:graphic>
          <a:graphicData uri="http://schemas.openxmlformats.org/drawingml/2006/table">
            <a:tbl>
              <a:tblPr firstRow="1" firstCol="1" bandRow="1">
                <a:tableStyleId>{5C22544A-7EE6-4342-B048-85BDC9FD1C3A}</a:tableStyleId>
              </a:tblPr>
              <a:tblGrid>
                <a:gridCol w="4013290">
                  <a:extLst>
                    <a:ext uri="{9D8B030D-6E8A-4147-A177-3AD203B41FA5}">
                      <a16:colId xmlns:a16="http://schemas.microsoft.com/office/drawing/2014/main" xmlns="" val="20000"/>
                    </a:ext>
                  </a:extLst>
                </a:gridCol>
                <a:gridCol w="419593">
                  <a:extLst>
                    <a:ext uri="{9D8B030D-6E8A-4147-A177-3AD203B41FA5}">
                      <a16:colId xmlns:a16="http://schemas.microsoft.com/office/drawing/2014/main" xmlns="" val="20001"/>
                    </a:ext>
                  </a:extLst>
                </a:gridCol>
                <a:gridCol w="3949116">
                  <a:extLst>
                    <a:ext uri="{9D8B030D-6E8A-4147-A177-3AD203B41FA5}">
                      <a16:colId xmlns:a16="http://schemas.microsoft.com/office/drawing/2014/main" xmlns="" val="20002"/>
                    </a:ext>
                  </a:extLst>
                </a:gridCol>
              </a:tblGrid>
              <a:tr h="914400">
                <a:tc>
                  <a:txBody>
                    <a:bodyPr/>
                    <a:lstStyle/>
                    <a:p>
                      <a:pPr marL="0" marR="0" algn="ctr">
                        <a:spcBef>
                          <a:spcPts val="0"/>
                        </a:spcBef>
                        <a:spcAft>
                          <a:spcPts val="0"/>
                        </a:spcAft>
                      </a:pPr>
                      <a:r>
                        <a:rPr lang="en-US" sz="2400" u="sng" dirty="0">
                          <a:solidFill>
                            <a:schemeClr val="tx1"/>
                          </a:solidFill>
                          <a:effectLst/>
                          <a:latin typeface="+mj-lt"/>
                        </a:rPr>
                        <a:t>DUTIES</a:t>
                      </a:r>
                    </a:p>
                    <a:p>
                      <a:pPr marL="0" marR="0" algn="ctr">
                        <a:spcBef>
                          <a:spcPts val="0"/>
                        </a:spcBef>
                        <a:spcAft>
                          <a:spcPts val="0"/>
                        </a:spcAft>
                      </a:pPr>
                      <a:r>
                        <a:rPr lang="en-US" sz="2400" dirty="0">
                          <a:solidFill>
                            <a:schemeClr val="tx1"/>
                          </a:solidFill>
                          <a:effectLst/>
                          <a:latin typeface="+mj-lt"/>
                        </a:rPr>
                        <a:t> </a:t>
                      </a:r>
                      <a:endParaRPr lang="en-US" sz="240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solidFill>
                            <a:schemeClr val="tx1"/>
                          </a:solidFill>
                          <a:effectLst/>
                          <a:latin typeface="+mj-lt"/>
                        </a:rPr>
                        <a:t> </a:t>
                      </a:r>
                      <a:endParaRPr lang="en-US" sz="240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u="sng" dirty="0">
                          <a:solidFill>
                            <a:schemeClr val="tx1"/>
                          </a:solidFill>
                          <a:effectLst/>
                          <a:latin typeface="+mj-lt"/>
                        </a:rPr>
                        <a:t>Must NOT Do</a:t>
                      </a:r>
                      <a:endParaRPr lang="en-US" sz="2400" u="sng"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3314700">
                <a:tc>
                  <a:txBody>
                    <a:bodyPr/>
                    <a:lstStyle/>
                    <a:p>
                      <a:pPr marL="0" marR="0">
                        <a:spcBef>
                          <a:spcPts val="0"/>
                        </a:spcBef>
                        <a:spcAft>
                          <a:spcPts val="0"/>
                        </a:spcAft>
                      </a:pPr>
                      <a:r>
                        <a:rPr lang="en-US" sz="2400" b="0" dirty="0" smtClean="0">
                          <a:solidFill>
                            <a:schemeClr val="tx1"/>
                          </a:solidFill>
                          <a:effectLst/>
                          <a:latin typeface="+mj-lt"/>
                          <a:ea typeface="Calibri"/>
                          <a:cs typeface="Times New Roman"/>
                        </a:rPr>
                        <a:t>The Board</a:t>
                      </a:r>
                      <a:r>
                        <a:rPr lang="en-US" sz="2400" b="0" baseline="0" dirty="0" smtClean="0">
                          <a:solidFill>
                            <a:schemeClr val="tx1"/>
                          </a:solidFill>
                          <a:effectLst/>
                          <a:latin typeface="+mj-lt"/>
                          <a:ea typeface="Calibri"/>
                          <a:cs typeface="Times New Roman"/>
                        </a:rPr>
                        <a:t> provides oversight to the organization, and as such no member can also be employed, a contract employee, or a volunteer employee of the organization.</a:t>
                      </a:r>
                      <a:endParaRPr lang="en-US" sz="2400" b="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endParaRPr lang="en-US" sz="2400" b="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2400" b="0" dirty="0" smtClean="0">
                          <a:solidFill>
                            <a:schemeClr val="tx1"/>
                          </a:solidFill>
                          <a:effectLst/>
                          <a:latin typeface="+mj-lt"/>
                          <a:ea typeface="Calibri"/>
                          <a:cs typeface="Times New Roman"/>
                        </a:rPr>
                        <a:t>Board</a:t>
                      </a:r>
                      <a:r>
                        <a:rPr lang="en-US" sz="2400" b="0" baseline="0" dirty="0" smtClean="0">
                          <a:solidFill>
                            <a:schemeClr val="tx1"/>
                          </a:solidFill>
                          <a:effectLst/>
                          <a:latin typeface="+mj-lt"/>
                          <a:ea typeface="Calibri"/>
                          <a:cs typeface="Times New Roman"/>
                        </a:rPr>
                        <a:t> Members cannot be on the Board and also be a paid, contracted, or volunteer  employee of the organization.  That is a conflict of interest.</a:t>
                      </a:r>
                      <a:endParaRPr lang="en-US" sz="2400" b="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559518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400" b="1" dirty="0"/>
              <a:t>I.  Chain of Command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9989362"/>
              </p:ext>
            </p:extLst>
          </p:nvPr>
        </p:nvGraphicFramePr>
        <p:xfrm>
          <a:off x="457201" y="1295400"/>
          <a:ext cx="8381999" cy="4191000"/>
        </p:xfrm>
        <a:graphic>
          <a:graphicData uri="http://schemas.openxmlformats.org/drawingml/2006/table">
            <a:tbl>
              <a:tblPr firstRow="1" firstCol="1" bandRow="1">
                <a:tableStyleId>{5C22544A-7EE6-4342-B048-85BDC9FD1C3A}</a:tableStyleId>
              </a:tblPr>
              <a:tblGrid>
                <a:gridCol w="4013290">
                  <a:extLst>
                    <a:ext uri="{9D8B030D-6E8A-4147-A177-3AD203B41FA5}">
                      <a16:colId xmlns:a16="http://schemas.microsoft.com/office/drawing/2014/main" xmlns="" val="20000"/>
                    </a:ext>
                  </a:extLst>
                </a:gridCol>
                <a:gridCol w="419593">
                  <a:extLst>
                    <a:ext uri="{9D8B030D-6E8A-4147-A177-3AD203B41FA5}">
                      <a16:colId xmlns:a16="http://schemas.microsoft.com/office/drawing/2014/main" xmlns="" val="20001"/>
                    </a:ext>
                  </a:extLst>
                </a:gridCol>
                <a:gridCol w="3949116">
                  <a:extLst>
                    <a:ext uri="{9D8B030D-6E8A-4147-A177-3AD203B41FA5}">
                      <a16:colId xmlns:a16="http://schemas.microsoft.com/office/drawing/2014/main" xmlns="" val="20002"/>
                    </a:ext>
                  </a:extLst>
                </a:gridCol>
              </a:tblGrid>
              <a:tr h="931333">
                <a:tc>
                  <a:txBody>
                    <a:bodyPr/>
                    <a:lstStyle/>
                    <a:p>
                      <a:pPr marL="0" marR="0" algn="ctr">
                        <a:spcBef>
                          <a:spcPts val="0"/>
                        </a:spcBef>
                        <a:spcAft>
                          <a:spcPts val="0"/>
                        </a:spcAft>
                      </a:pPr>
                      <a:r>
                        <a:rPr lang="en-US" sz="2400" u="sng" dirty="0" smtClean="0">
                          <a:solidFill>
                            <a:schemeClr val="tx1"/>
                          </a:solidFill>
                          <a:effectLst/>
                          <a:latin typeface="+mj-lt"/>
                        </a:rPr>
                        <a:t>DUTIES</a:t>
                      </a:r>
                      <a:endParaRPr lang="en-US" sz="2400" u="sng" dirty="0">
                        <a:solidFill>
                          <a:schemeClr val="tx1"/>
                        </a:solidFill>
                        <a:effectLst/>
                        <a:latin typeface="+mj-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solidFill>
                            <a:schemeClr val="tx1"/>
                          </a:solidFill>
                          <a:effectLst/>
                          <a:latin typeface="+mj-lt"/>
                        </a:rPr>
                        <a:t> </a:t>
                      </a:r>
                      <a:endParaRPr lang="en-US" sz="240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u="sng" dirty="0">
                          <a:solidFill>
                            <a:schemeClr val="tx1"/>
                          </a:solidFill>
                          <a:effectLst/>
                          <a:latin typeface="+mj-lt"/>
                        </a:rPr>
                        <a:t>Must NOT Do</a:t>
                      </a:r>
                      <a:endParaRPr lang="en-US" sz="2400" u="sng"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3259667">
                <a:tc>
                  <a:txBody>
                    <a:bodyPr/>
                    <a:lstStyle/>
                    <a:p>
                      <a:pPr marL="0" marR="0">
                        <a:spcBef>
                          <a:spcPts val="0"/>
                        </a:spcBef>
                        <a:spcAft>
                          <a:spcPts val="0"/>
                        </a:spcAft>
                      </a:pPr>
                      <a:r>
                        <a:rPr lang="en-US" sz="2400" b="0" dirty="0" smtClean="0">
                          <a:solidFill>
                            <a:schemeClr val="tx1"/>
                          </a:solidFill>
                          <a:effectLst/>
                          <a:latin typeface="+mj-lt"/>
                          <a:ea typeface="Calibri"/>
                          <a:cs typeface="Times New Roman"/>
                        </a:rPr>
                        <a:t>The Board</a:t>
                      </a:r>
                      <a:r>
                        <a:rPr lang="en-US" sz="2400" b="0" baseline="0" dirty="0" smtClean="0">
                          <a:solidFill>
                            <a:schemeClr val="tx1"/>
                          </a:solidFill>
                          <a:effectLst/>
                          <a:latin typeface="+mj-lt"/>
                          <a:ea typeface="Calibri"/>
                          <a:cs typeface="Times New Roman"/>
                        </a:rPr>
                        <a:t> provides oversight to the organization.</a:t>
                      </a:r>
                      <a:endParaRPr lang="en-US" sz="2400" b="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endParaRPr lang="en-US" sz="240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2400" b="0" dirty="0" smtClean="0">
                          <a:solidFill>
                            <a:schemeClr val="tx1"/>
                          </a:solidFill>
                          <a:effectLst/>
                          <a:latin typeface="+mj-lt"/>
                          <a:ea typeface="Calibri"/>
                          <a:cs typeface="Times New Roman"/>
                        </a:rPr>
                        <a:t>Board</a:t>
                      </a:r>
                      <a:r>
                        <a:rPr lang="en-US" sz="2400" b="0" baseline="0" dirty="0" smtClean="0">
                          <a:solidFill>
                            <a:schemeClr val="tx1"/>
                          </a:solidFill>
                          <a:effectLst/>
                          <a:latin typeface="+mj-lt"/>
                          <a:ea typeface="Calibri"/>
                          <a:cs typeface="Times New Roman"/>
                        </a:rPr>
                        <a:t> Members cannot be on the Board at the same time one of their family members serves as the Executive Director.  That is a conflict of interest.</a:t>
                      </a:r>
                      <a:endParaRPr lang="en-US" sz="2400" b="0" dirty="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2902343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en-US" sz="3400" b="1" dirty="0" smtClean="0"/>
              <a:t>I.  Chain of Command Scenarios</a:t>
            </a:r>
            <a:endParaRPr lang="en-US" sz="3400" b="1" dirty="0"/>
          </a:p>
        </p:txBody>
      </p:sp>
      <p:sp>
        <p:nvSpPr>
          <p:cNvPr id="6" name="Content Placeholder 5"/>
          <p:cNvSpPr>
            <a:spLocks noGrp="1"/>
          </p:cNvSpPr>
          <p:nvPr>
            <p:ph idx="1"/>
          </p:nvPr>
        </p:nvSpPr>
        <p:spPr>
          <a:xfrm>
            <a:off x="457200" y="1219200"/>
            <a:ext cx="8229600" cy="4906963"/>
          </a:xfrm>
        </p:spPr>
        <p:txBody>
          <a:bodyPr>
            <a:normAutofit fontScale="92500" lnSpcReduction="10000"/>
          </a:bodyPr>
          <a:lstStyle/>
          <a:p>
            <a:pPr marL="0" indent="0">
              <a:buNone/>
            </a:pPr>
            <a:r>
              <a:rPr lang="en-US" b="1" u="sng" dirty="0" smtClean="0"/>
              <a:t>Example #1</a:t>
            </a:r>
            <a:r>
              <a:rPr lang="en-US" b="1" dirty="0" smtClean="0"/>
              <a:t>:</a:t>
            </a:r>
          </a:p>
          <a:p>
            <a:pPr marL="0" indent="0">
              <a:buNone/>
            </a:pPr>
            <a:endParaRPr lang="en-US" sz="800" dirty="0"/>
          </a:p>
          <a:p>
            <a:pPr marL="0" indent="0">
              <a:buNone/>
            </a:pPr>
            <a:r>
              <a:rPr lang="en-US" dirty="0" smtClean="0"/>
              <a:t>One organization had their ED resign, and made the determination that they did not have enough funds to hire a new ED.  The Board allowed the Board Chair to remain as  Board Chair and also volunteer as the ED.</a:t>
            </a:r>
          </a:p>
          <a:p>
            <a:pPr marL="0" indent="0">
              <a:buNone/>
            </a:pPr>
            <a:endParaRPr lang="en-US" dirty="0"/>
          </a:p>
          <a:p>
            <a:pPr marL="0" indent="0" algn="ctr">
              <a:buNone/>
            </a:pPr>
            <a:r>
              <a:rPr lang="en-US" b="1" dirty="0" smtClean="0"/>
              <a:t>Evaluate the above scenario in terms of appropriate behavior for Boards/Councils/ Executive Directors. </a:t>
            </a:r>
            <a:endParaRPr lang="en-US" b="1" dirty="0"/>
          </a:p>
        </p:txBody>
      </p:sp>
    </p:spTree>
    <p:extLst>
      <p:ext uri="{BB962C8B-B14F-4D97-AF65-F5344CB8AC3E}">
        <p14:creationId xmlns:p14="http://schemas.microsoft.com/office/powerpoint/2010/main" val="16515644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en-US" sz="3400" b="1" dirty="0"/>
              <a:t>I.  Chain of Command Scenarios</a:t>
            </a:r>
          </a:p>
        </p:txBody>
      </p:sp>
      <p:sp>
        <p:nvSpPr>
          <p:cNvPr id="6" name="Content Placeholder 5"/>
          <p:cNvSpPr>
            <a:spLocks noGrp="1"/>
          </p:cNvSpPr>
          <p:nvPr>
            <p:ph idx="1"/>
          </p:nvPr>
        </p:nvSpPr>
        <p:spPr/>
        <p:txBody>
          <a:bodyPr>
            <a:normAutofit fontScale="92500" lnSpcReduction="20000"/>
          </a:bodyPr>
          <a:lstStyle/>
          <a:p>
            <a:pPr marL="0" indent="0">
              <a:buNone/>
            </a:pPr>
            <a:r>
              <a:rPr lang="en-US" b="1" u="sng" dirty="0" smtClean="0"/>
              <a:t>Example #1 - CONSEQUENCES</a:t>
            </a:r>
            <a:r>
              <a:rPr lang="en-US" b="1" dirty="0" smtClean="0"/>
              <a:t>:</a:t>
            </a:r>
          </a:p>
          <a:p>
            <a:pPr marL="0" indent="0">
              <a:buNone/>
            </a:pPr>
            <a:endParaRPr lang="en-US" sz="1600" b="1" dirty="0" smtClean="0"/>
          </a:p>
          <a:p>
            <a:pPr marL="0" indent="0">
              <a:buNone/>
            </a:pPr>
            <a:r>
              <a:rPr lang="en-US" dirty="0"/>
              <a:t>This created a situation where there was no chain of command, and no checks and </a:t>
            </a:r>
            <a:r>
              <a:rPr lang="en-US" dirty="0" smtClean="0"/>
              <a:t>balances.  This </a:t>
            </a:r>
            <a:r>
              <a:rPr lang="en-US" dirty="0"/>
              <a:t>individual ended up stealing about $30,000 from the </a:t>
            </a:r>
            <a:r>
              <a:rPr lang="en-US" dirty="0" smtClean="0"/>
              <a:t>organization, and was found guilty and put in prison.  The rest of the Board was put at risk for facing charges and being financially liable for the loss.  The organization faced the possible loss of some of their federal funding, and did lose their Part B funding.  They also lost credibility in the community and with other potential funders.</a:t>
            </a:r>
            <a:endParaRPr lang="en-US" dirty="0"/>
          </a:p>
        </p:txBody>
      </p:sp>
    </p:spTree>
    <p:extLst>
      <p:ext uri="{BB962C8B-B14F-4D97-AF65-F5344CB8AC3E}">
        <p14:creationId xmlns:p14="http://schemas.microsoft.com/office/powerpoint/2010/main" val="1978554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en-US" sz="3400" b="1" dirty="0"/>
              <a:t>I.  Chain of Command Scenarios</a:t>
            </a:r>
          </a:p>
        </p:txBody>
      </p:sp>
      <p:sp>
        <p:nvSpPr>
          <p:cNvPr id="6" name="Content Placeholder 5"/>
          <p:cNvSpPr>
            <a:spLocks noGrp="1"/>
          </p:cNvSpPr>
          <p:nvPr>
            <p:ph idx="1"/>
          </p:nvPr>
        </p:nvSpPr>
        <p:spPr>
          <a:xfrm>
            <a:off x="438727" y="1371600"/>
            <a:ext cx="8229600" cy="5059363"/>
          </a:xfrm>
        </p:spPr>
        <p:txBody>
          <a:bodyPr>
            <a:normAutofit fontScale="92500" lnSpcReduction="20000"/>
          </a:bodyPr>
          <a:lstStyle/>
          <a:p>
            <a:pPr marL="0" indent="0">
              <a:buNone/>
            </a:pPr>
            <a:r>
              <a:rPr lang="en-US" sz="2800" b="1" u="sng" dirty="0"/>
              <a:t>Example </a:t>
            </a:r>
            <a:r>
              <a:rPr lang="en-US" sz="2800" b="1" u="sng" dirty="0" smtClean="0"/>
              <a:t>#2</a:t>
            </a:r>
            <a:r>
              <a:rPr lang="en-US" sz="2800" b="1" dirty="0" smtClean="0"/>
              <a:t>:</a:t>
            </a:r>
            <a:endParaRPr lang="en-US" sz="2800" b="1" dirty="0"/>
          </a:p>
          <a:p>
            <a:pPr marL="0" indent="0">
              <a:buNone/>
            </a:pPr>
            <a:endParaRPr lang="en-US" sz="1500" dirty="0" smtClean="0"/>
          </a:p>
          <a:p>
            <a:pPr marL="0" indent="0">
              <a:buNone/>
            </a:pPr>
            <a:r>
              <a:rPr lang="en-US" dirty="0" smtClean="0"/>
              <a:t>One organization hired a new ED whose daughter was the Chair of the organization’s Board.  The new ED told her daughter to step down from the Board as this was a conflict of interest.  Another Board Member said not to worry as they would just change their </a:t>
            </a:r>
            <a:r>
              <a:rPr lang="en-US" dirty="0" err="1" smtClean="0"/>
              <a:t>ByLaws</a:t>
            </a:r>
            <a:r>
              <a:rPr lang="en-US" dirty="0" smtClean="0"/>
              <a:t> to make this arrangement ok to do.</a:t>
            </a:r>
          </a:p>
          <a:p>
            <a:pPr marL="0" indent="0">
              <a:buNone/>
            </a:pPr>
            <a:endParaRPr lang="en-US" sz="1500" dirty="0"/>
          </a:p>
          <a:p>
            <a:pPr marL="0" indent="0" algn="ctr">
              <a:buNone/>
            </a:pPr>
            <a:r>
              <a:rPr lang="en-US" b="1" dirty="0" smtClean="0"/>
              <a:t>Evaluate the above scenario in terms of appropriate behavior for Boards/Councils/ Executive Directors. </a:t>
            </a:r>
            <a:endParaRPr lang="en-US" b="1" dirty="0"/>
          </a:p>
          <a:p>
            <a:pPr marL="0" indent="0">
              <a:buNone/>
            </a:pPr>
            <a:endParaRPr lang="en-US" sz="3000" dirty="0"/>
          </a:p>
        </p:txBody>
      </p:sp>
    </p:spTree>
    <p:extLst>
      <p:ext uri="{BB962C8B-B14F-4D97-AF65-F5344CB8AC3E}">
        <p14:creationId xmlns:p14="http://schemas.microsoft.com/office/powerpoint/2010/main" val="7387521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en-US" sz="3400" b="1" dirty="0"/>
              <a:t>I.  Chain of Command Scenarios</a:t>
            </a:r>
          </a:p>
        </p:txBody>
      </p:sp>
      <p:sp>
        <p:nvSpPr>
          <p:cNvPr id="6" name="Content Placeholder 5"/>
          <p:cNvSpPr>
            <a:spLocks noGrp="1"/>
          </p:cNvSpPr>
          <p:nvPr>
            <p:ph idx="1"/>
          </p:nvPr>
        </p:nvSpPr>
        <p:spPr/>
        <p:txBody>
          <a:bodyPr>
            <a:normAutofit/>
          </a:bodyPr>
          <a:lstStyle/>
          <a:p>
            <a:pPr marL="0" indent="0">
              <a:buNone/>
            </a:pPr>
            <a:r>
              <a:rPr lang="en-US" sz="3000" b="1" u="sng" dirty="0"/>
              <a:t>Example </a:t>
            </a:r>
            <a:r>
              <a:rPr lang="en-US" sz="3000" b="1" u="sng" dirty="0" smtClean="0"/>
              <a:t>#2 - CONSEQUENCES</a:t>
            </a:r>
            <a:r>
              <a:rPr lang="en-US" sz="3000" b="1" dirty="0" smtClean="0"/>
              <a:t>:</a:t>
            </a:r>
            <a:endParaRPr lang="en-US" sz="3000" b="1" dirty="0"/>
          </a:p>
          <a:p>
            <a:pPr marL="0" indent="0">
              <a:buNone/>
            </a:pPr>
            <a:endParaRPr lang="en-US" sz="1400" dirty="0"/>
          </a:p>
          <a:p>
            <a:pPr marL="0" indent="0">
              <a:buNone/>
            </a:pPr>
            <a:r>
              <a:rPr lang="en-US" sz="3000" dirty="0" smtClean="0"/>
              <a:t>This was not appropriate, and is not sound fiscal management.  The Chair of the Board, along with the rest of the Executive Committee Officers, are generally considered the direct supervisor of the ED.  A family member cannot be expected to be objective in the event there is a problem with the ED.</a:t>
            </a:r>
            <a:endParaRPr lang="en-US" sz="3000" dirty="0"/>
          </a:p>
        </p:txBody>
      </p:sp>
    </p:spTree>
    <p:extLst>
      <p:ext uri="{BB962C8B-B14F-4D97-AF65-F5344CB8AC3E}">
        <p14:creationId xmlns:p14="http://schemas.microsoft.com/office/powerpoint/2010/main" val="2573924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en-US" sz="3400" b="1" dirty="0"/>
              <a:t>I.  Chain of Command Scenarios</a:t>
            </a:r>
          </a:p>
        </p:txBody>
      </p:sp>
      <p:sp>
        <p:nvSpPr>
          <p:cNvPr id="6" name="Content Placeholder 5"/>
          <p:cNvSpPr>
            <a:spLocks noGrp="1"/>
          </p:cNvSpPr>
          <p:nvPr>
            <p:ph idx="1"/>
          </p:nvPr>
        </p:nvSpPr>
        <p:spPr>
          <a:xfrm>
            <a:off x="457200" y="1295400"/>
            <a:ext cx="8229600" cy="5334000"/>
          </a:xfrm>
        </p:spPr>
        <p:txBody>
          <a:bodyPr>
            <a:normAutofit fontScale="85000" lnSpcReduction="20000"/>
          </a:bodyPr>
          <a:lstStyle/>
          <a:p>
            <a:pPr marL="0" indent="0">
              <a:buNone/>
            </a:pPr>
            <a:r>
              <a:rPr lang="en-US" sz="3900" b="1" u="sng" dirty="0" smtClean="0"/>
              <a:t>Example #3</a:t>
            </a:r>
            <a:r>
              <a:rPr lang="en-US" sz="3900" b="1" dirty="0" smtClean="0"/>
              <a:t>:</a:t>
            </a:r>
          </a:p>
          <a:p>
            <a:pPr marL="0" indent="0">
              <a:buNone/>
            </a:pPr>
            <a:endParaRPr lang="en-US" sz="1800" dirty="0" smtClean="0"/>
          </a:p>
          <a:p>
            <a:pPr marL="0" indent="0">
              <a:buNone/>
            </a:pPr>
            <a:r>
              <a:rPr lang="en-US" sz="3500" dirty="0" smtClean="0"/>
              <a:t>One Board Chair insisted upon weekly meetings with the ED, and continually told the ED what they were to do.  Two different ED’s resigned from the organization within the same year.  This Board Chair then reviewed the resumes of new ED applicants, and told the Board that none of the applicants were appropriate so she was going to go off the Board and have the Board hire her as the ED. </a:t>
            </a:r>
          </a:p>
          <a:p>
            <a:pPr marL="0" indent="0">
              <a:buNone/>
            </a:pPr>
            <a:endParaRPr lang="en-US" sz="1800" b="1" dirty="0"/>
          </a:p>
          <a:p>
            <a:pPr marL="0" indent="0" algn="ctr">
              <a:buNone/>
            </a:pPr>
            <a:r>
              <a:rPr lang="en-US" sz="3500" b="1" dirty="0" smtClean="0"/>
              <a:t>Evaluate </a:t>
            </a:r>
            <a:r>
              <a:rPr lang="en-US" sz="3500" b="1" dirty="0"/>
              <a:t>the above scenario in terms of appropriate behavior for Boards/Councils/ Executive Directors. </a:t>
            </a:r>
          </a:p>
          <a:p>
            <a:pPr marL="0" indent="0">
              <a:buNone/>
            </a:pPr>
            <a:endParaRPr lang="en-US" sz="3000" dirty="0"/>
          </a:p>
        </p:txBody>
      </p:sp>
    </p:spTree>
    <p:extLst>
      <p:ext uri="{BB962C8B-B14F-4D97-AF65-F5344CB8AC3E}">
        <p14:creationId xmlns:p14="http://schemas.microsoft.com/office/powerpoint/2010/main" val="35513525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en-US" sz="3400" b="1" dirty="0"/>
              <a:t>I.  Chain of Command Scenarios</a:t>
            </a:r>
          </a:p>
        </p:txBody>
      </p:sp>
      <p:sp>
        <p:nvSpPr>
          <p:cNvPr id="6" name="Content Placeholder 5"/>
          <p:cNvSpPr>
            <a:spLocks noGrp="1"/>
          </p:cNvSpPr>
          <p:nvPr>
            <p:ph idx="1"/>
          </p:nvPr>
        </p:nvSpPr>
        <p:spPr/>
        <p:txBody>
          <a:bodyPr>
            <a:normAutofit lnSpcReduction="10000"/>
          </a:bodyPr>
          <a:lstStyle/>
          <a:p>
            <a:pPr marL="0" indent="0">
              <a:buNone/>
            </a:pPr>
            <a:r>
              <a:rPr lang="en-US" sz="3000" b="1" u="sng" dirty="0" smtClean="0"/>
              <a:t>Example #3 – CONSEQUENCES</a:t>
            </a:r>
            <a:r>
              <a:rPr lang="en-US" sz="3000" b="1" dirty="0" smtClean="0"/>
              <a:t>:</a:t>
            </a:r>
          </a:p>
          <a:p>
            <a:pPr marL="0" indent="0">
              <a:buNone/>
            </a:pPr>
            <a:endParaRPr lang="en-US" sz="1400" dirty="0" smtClean="0"/>
          </a:p>
          <a:p>
            <a:pPr marL="0" indent="0">
              <a:buNone/>
            </a:pPr>
            <a:r>
              <a:rPr lang="en-US" sz="3000" dirty="0" smtClean="0"/>
              <a:t>This organization lost two competent ED’s within a year due to the micromanaging behavior of this Board Member.  These two EDs were NOT empowered to handle the day to day operations of the organization, when they should have been.  It was also a conflict of interest for any Board Member to review ED applicants and then also apply themselves for the ED position.</a:t>
            </a:r>
            <a:endParaRPr lang="en-US" sz="3000" dirty="0"/>
          </a:p>
        </p:txBody>
      </p:sp>
    </p:spTree>
    <p:extLst>
      <p:ext uri="{BB962C8B-B14F-4D97-AF65-F5344CB8AC3E}">
        <p14:creationId xmlns:p14="http://schemas.microsoft.com/office/powerpoint/2010/main" val="719983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smtClean="0"/>
              <a:t>II.  Oversight of the Executive Director</a:t>
            </a:r>
            <a:endParaRPr lang="en-US" sz="3400" b="1" dirty="0"/>
          </a:p>
        </p:txBody>
      </p:sp>
      <p:sp>
        <p:nvSpPr>
          <p:cNvPr id="3" name="Content Placeholder 2"/>
          <p:cNvSpPr>
            <a:spLocks noGrp="1"/>
          </p:cNvSpPr>
          <p:nvPr>
            <p:ph idx="1"/>
          </p:nvPr>
        </p:nvSpPr>
        <p:spPr/>
        <p:txBody>
          <a:bodyPr>
            <a:normAutofit fontScale="92500" lnSpcReduction="10000"/>
          </a:bodyPr>
          <a:lstStyle/>
          <a:p>
            <a:r>
              <a:rPr lang="en-US" dirty="0"/>
              <a:t>The Executive Committee (President, Vice President, Treasurer, Secretary) is the entity directly responsible for providing oversight to the Executive </a:t>
            </a:r>
            <a:r>
              <a:rPr lang="en-US" dirty="0" smtClean="0"/>
              <a:t>Director.</a:t>
            </a:r>
          </a:p>
          <a:p>
            <a:pPr marL="0" indent="0">
              <a:buNone/>
            </a:pPr>
            <a:endParaRPr lang="en-US" dirty="0" smtClean="0"/>
          </a:p>
          <a:p>
            <a:r>
              <a:rPr lang="en-US" dirty="0" smtClean="0"/>
              <a:t>The </a:t>
            </a:r>
            <a:r>
              <a:rPr lang="en-US" dirty="0"/>
              <a:t>full Board must approve a detailed job </a:t>
            </a:r>
            <a:r>
              <a:rPr lang="en-US" dirty="0" smtClean="0"/>
              <a:t>description, </a:t>
            </a:r>
            <a:r>
              <a:rPr lang="en-US" dirty="0"/>
              <a:t>plus an annual work plan for what they expect of the ED each year </a:t>
            </a:r>
            <a:r>
              <a:rPr lang="en-US" dirty="0" smtClean="0"/>
              <a:t>IF </a:t>
            </a:r>
            <a:r>
              <a:rPr lang="en-US" dirty="0"/>
              <a:t>there are specific activities they want the ED to perform in addition to the job description duties.</a:t>
            </a:r>
          </a:p>
          <a:p>
            <a:endParaRPr lang="en-US" dirty="0"/>
          </a:p>
        </p:txBody>
      </p:sp>
    </p:spTree>
    <p:extLst>
      <p:ext uri="{BB962C8B-B14F-4D97-AF65-F5344CB8AC3E}">
        <p14:creationId xmlns:p14="http://schemas.microsoft.com/office/powerpoint/2010/main" val="41395509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Oversight of the Executive Director</a:t>
            </a:r>
          </a:p>
        </p:txBody>
      </p:sp>
      <p:sp>
        <p:nvSpPr>
          <p:cNvPr id="3" name="Content Placeholder 2"/>
          <p:cNvSpPr>
            <a:spLocks noGrp="1"/>
          </p:cNvSpPr>
          <p:nvPr>
            <p:ph idx="1"/>
          </p:nvPr>
        </p:nvSpPr>
        <p:spPr/>
        <p:txBody>
          <a:bodyPr>
            <a:normAutofit/>
          </a:bodyPr>
          <a:lstStyle/>
          <a:p>
            <a:r>
              <a:rPr lang="en-US" dirty="0"/>
              <a:t>Individual Board Members may NOT contact the ED to request that the ED perform additional duties.  The duties of the ED are outlined by full Board </a:t>
            </a:r>
            <a:r>
              <a:rPr lang="en-US" dirty="0" smtClean="0"/>
              <a:t>approval.  If </a:t>
            </a:r>
            <a:r>
              <a:rPr lang="en-US" dirty="0"/>
              <a:t>a Board Member would like to see additional duties performed by the ED, they are to bring that to the full Board for consideration and approval.</a:t>
            </a:r>
          </a:p>
        </p:txBody>
      </p:sp>
    </p:spTree>
    <p:extLst>
      <p:ext uri="{BB962C8B-B14F-4D97-AF65-F5344CB8AC3E}">
        <p14:creationId xmlns:p14="http://schemas.microsoft.com/office/powerpoint/2010/main" val="1808373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400" b="1" dirty="0" smtClean="0"/>
              <a:t>Overview</a:t>
            </a:r>
            <a:endParaRPr lang="en-US" sz="3400" b="1" dirty="0"/>
          </a:p>
        </p:txBody>
      </p:sp>
      <p:sp>
        <p:nvSpPr>
          <p:cNvPr id="3" name="Content Placeholder 2"/>
          <p:cNvSpPr>
            <a:spLocks noGrp="1"/>
          </p:cNvSpPr>
          <p:nvPr>
            <p:ph idx="1"/>
          </p:nvPr>
        </p:nvSpPr>
        <p:spPr>
          <a:xfrm>
            <a:off x="457200" y="1143000"/>
            <a:ext cx="8229600" cy="5486400"/>
          </a:xfrm>
        </p:spPr>
        <p:txBody>
          <a:bodyPr>
            <a:noAutofit/>
          </a:bodyPr>
          <a:lstStyle/>
          <a:p>
            <a:pPr marL="571500" indent="-571500">
              <a:buAutoNum type="romanUcPeriod"/>
            </a:pPr>
            <a:r>
              <a:rPr lang="en-US" sz="2800" dirty="0" smtClean="0"/>
              <a:t>Chain of Command</a:t>
            </a:r>
          </a:p>
          <a:p>
            <a:pPr marL="571500" indent="-571500">
              <a:buAutoNum type="romanUcPeriod"/>
            </a:pPr>
            <a:r>
              <a:rPr lang="en-US" sz="2800" dirty="0" smtClean="0"/>
              <a:t>Oversight of the Executive Director</a:t>
            </a:r>
          </a:p>
          <a:p>
            <a:pPr marL="571500" indent="-571500">
              <a:buAutoNum type="romanUcPeriod"/>
            </a:pPr>
            <a:r>
              <a:rPr lang="en-US" sz="2800" dirty="0" smtClean="0"/>
              <a:t>Board Fiscal and Programmatic Oversight</a:t>
            </a:r>
          </a:p>
          <a:p>
            <a:pPr marL="0" indent="0">
              <a:buNone/>
            </a:pPr>
            <a:r>
              <a:rPr lang="en-US" sz="2800" dirty="0" smtClean="0"/>
              <a:t>	A. Oversight of Policies</a:t>
            </a:r>
          </a:p>
          <a:p>
            <a:pPr marL="0" indent="0">
              <a:buNone/>
            </a:pPr>
            <a:r>
              <a:rPr lang="en-US" sz="2800" dirty="0"/>
              <a:t>	</a:t>
            </a:r>
            <a:r>
              <a:rPr lang="en-US" sz="2800" dirty="0" smtClean="0"/>
              <a:t>B.  Fiscal Oversight</a:t>
            </a:r>
          </a:p>
          <a:p>
            <a:pPr marL="0" indent="0">
              <a:buNone/>
            </a:pPr>
            <a:r>
              <a:rPr lang="en-US" sz="2800" dirty="0"/>
              <a:t>	</a:t>
            </a:r>
            <a:r>
              <a:rPr lang="en-US" sz="2800" dirty="0" smtClean="0"/>
              <a:t>C.  Programmatic Oversight</a:t>
            </a:r>
          </a:p>
          <a:p>
            <a:pPr marL="0" indent="0">
              <a:buNone/>
            </a:pPr>
            <a:r>
              <a:rPr lang="en-US" sz="2800" dirty="0"/>
              <a:t>	</a:t>
            </a:r>
            <a:r>
              <a:rPr lang="en-US" sz="2800" dirty="0" smtClean="0"/>
              <a:t>D.  Board Committees</a:t>
            </a:r>
          </a:p>
          <a:p>
            <a:pPr marL="0" indent="0">
              <a:buNone/>
            </a:pPr>
            <a:r>
              <a:rPr lang="en-US" sz="2800" dirty="0"/>
              <a:t>	</a:t>
            </a:r>
            <a:r>
              <a:rPr lang="en-US" sz="2800" dirty="0" smtClean="0"/>
              <a:t>E.   Board Meetings</a:t>
            </a:r>
          </a:p>
          <a:p>
            <a:pPr marL="0" indent="0">
              <a:buNone/>
            </a:pPr>
            <a:r>
              <a:rPr lang="en-US" sz="2800" dirty="0"/>
              <a:t>	</a:t>
            </a:r>
            <a:r>
              <a:rPr lang="en-US" sz="2800" dirty="0" smtClean="0"/>
              <a:t>F.   Conflicts of Interest</a:t>
            </a:r>
          </a:p>
          <a:p>
            <a:pPr marL="0" indent="0">
              <a:buNone/>
            </a:pPr>
            <a:r>
              <a:rPr lang="en-US" sz="2800" dirty="0"/>
              <a:t>	</a:t>
            </a:r>
            <a:r>
              <a:rPr lang="en-US" sz="2800" dirty="0" smtClean="0"/>
              <a:t>G.  Other Board Oversight Responsibilities</a:t>
            </a:r>
            <a:endParaRPr lang="en-US" sz="2800" dirty="0"/>
          </a:p>
        </p:txBody>
      </p:sp>
    </p:spTree>
    <p:extLst>
      <p:ext uri="{BB962C8B-B14F-4D97-AF65-F5344CB8AC3E}">
        <p14:creationId xmlns:p14="http://schemas.microsoft.com/office/powerpoint/2010/main" val="15340897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Oversight of the Executive Director</a:t>
            </a:r>
          </a:p>
        </p:txBody>
      </p:sp>
      <p:sp>
        <p:nvSpPr>
          <p:cNvPr id="3" name="Content Placeholder 2"/>
          <p:cNvSpPr>
            <a:spLocks noGrp="1"/>
          </p:cNvSpPr>
          <p:nvPr>
            <p:ph idx="1"/>
          </p:nvPr>
        </p:nvSpPr>
        <p:spPr>
          <a:xfrm>
            <a:off x="457200" y="1219200"/>
            <a:ext cx="8229600" cy="5257800"/>
          </a:xfrm>
        </p:spPr>
        <p:txBody>
          <a:bodyPr>
            <a:normAutofit fontScale="62500" lnSpcReduction="20000"/>
          </a:bodyPr>
          <a:lstStyle/>
          <a:p>
            <a:r>
              <a:rPr lang="en-US" dirty="0"/>
              <a:t>The Board has a duty to REQUIRE the ED to present them with a detailed itemized budget ANNUALLY</a:t>
            </a:r>
            <a:r>
              <a:rPr lang="en-US" dirty="0" smtClean="0"/>
              <a:t>.</a:t>
            </a:r>
          </a:p>
          <a:p>
            <a:pPr marL="0" indent="0">
              <a:buNone/>
            </a:pPr>
            <a:endParaRPr lang="en-US" sz="2200" dirty="0" smtClean="0"/>
          </a:p>
          <a:p>
            <a:r>
              <a:rPr lang="en-US" dirty="0" smtClean="0"/>
              <a:t>The </a:t>
            </a:r>
            <a:r>
              <a:rPr lang="en-US" dirty="0"/>
              <a:t>ED compiles the annual detailed itemized budget and presents it to the Executive Committee to review, and changes may be made based upon what the Executive Committee decides. </a:t>
            </a:r>
            <a:endParaRPr lang="en-US" dirty="0" smtClean="0"/>
          </a:p>
          <a:p>
            <a:pPr marL="0" indent="0">
              <a:buNone/>
            </a:pPr>
            <a:endParaRPr lang="en-US" sz="2200" dirty="0" smtClean="0"/>
          </a:p>
          <a:p>
            <a:r>
              <a:rPr lang="en-US" dirty="0" smtClean="0"/>
              <a:t>Once </a:t>
            </a:r>
            <a:r>
              <a:rPr lang="en-US" dirty="0"/>
              <a:t>the Executive Committee has approved the annual budget, it is brought to the full Board to review, discuss, and approve. </a:t>
            </a:r>
            <a:endParaRPr lang="en-US" dirty="0" smtClean="0"/>
          </a:p>
          <a:p>
            <a:pPr marL="0" indent="0">
              <a:buNone/>
            </a:pPr>
            <a:endParaRPr lang="en-US" sz="2200" dirty="0" smtClean="0"/>
          </a:p>
          <a:p>
            <a:r>
              <a:rPr lang="en-US" dirty="0" smtClean="0"/>
              <a:t>The </a:t>
            </a:r>
            <a:r>
              <a:rPr lang="en-US" dirty="0"/>
              <a:t>budget must list </a:t>
            </a:r>
            <a:r>
              <a:rPr lang="en-US" u="sng" dirty="0"/>
              <a:t>all sources of funding and the amount of each source</a:t>
            </a:r>
            <a:r>
              <a:rPr lang="en-US" dirty="0"/>
              <a:t>, and list each major category and line item for the budget</a:t>
            </a:r>
            <a:r>
              <a:rPr lang="en-US" dirty="0" smtClean="0"/>
              <a:t>.</a:t>
            </a:r>
          </a:p>
          <a:p>
            <a:pPr marL="0" indent="0">
              <a:buNone/>
            </a:pPr>
            <a:endParaRPr lang="en-US" sz="2200" dirty="0" smtClean="0"/>
          </a:p>
          <a:p>
            <a:r>
              <a:rPr lang="en-US" dirty="0" smtClean="0"/>
              <a:t>The </a:t>
            </a:r>
            <a:r>
              <a:rPr lang="en-US" dirty="0"/>
              <a:t>Board has the duty to review this budget, make any needed changes, and approve the annual budget PRIOR TO THE START of the federal fiscal </a:t>
            </a:r>
            <a:r>
              <a:rPr lang="en-US" dirty="0" smtClean="0"/>
              <a:t>year.</a:t>
            </a:r>
          </a:p>
          <a:p>
            <a:pPr marL="0" indent="0">
              <a:buNone/>
            </a:pPr>
            <a:endParaRPr lang="en-US" sz="2200" dirty="0" smtClean="0"/>
          </a:p>
          <a:p>
            <a:r>
              <a:rPr lang="en-US" dirty="0" smtClean="0"/>
              <a:t>If </a:t>
            </a:r>
            <a:r>
              <a:rPr lang="en-US" dirty="0"/>
              <a:t>the </a:t>
            </a:r>
            <a:r>
              <a:rPr lang="en-US" dirty="0" smtClean="0"/>
              <a:t>organization </a:t>
            </a:r>
            <a:r>
              <a:rPr lang="en-US" dirty="0"/>
              <a:t>has unrestricted donation funds, the Board may require a separate budget for those funds if there are activities approved by the Board that will be paid for by those unrestricted funds. </a:t>
            </a:r>
          </a:p>
        </p:txBody>
      </p:sp>
    </p:spTree>
    <p:extLst>
      <p:ext uri="{BB962C8B-B14F-4D97-AF65-F5344CB8AC3E}">
        <p14:creationId xmlns:p14="http://schemas.microsoft.com/office/powerpoint/2010/main" val="2387211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Oversight of the Executive Director</a:t>
            </a:r>
          </a:p>
        </p:txBody>
      </p:sp>
      <p:sp>
        <p:nvSpPr>
          <p:cNvPr id="3" name="Content Placeholder 2"/>
          <p:cNvSpPr>
            <a:spLocks noGrp="1"/>
          </p:cNvSpPr>
          <p:nvPr>
            <p:ph idx="1"/>
          </p:nvPr>
        </p:nvSpPr>
        <p:spPr>
          <a:xfrm>
            <a:off x="457200" y="1447800"/>
            <a:ext cx="8229600" cy="5029200"/>
          </a:xfrm>
        </p:spPr>
        <p:txBody>
          <a:bodyPr>
            <a:normAutofit fontScale="85000" lnSpcReduction="20000"/>
          </a:bodyPr>
          <a:lstStyle/>
          <a:p>
            <a:r>
              <a:rPr lang="en-US" dirty="0"/>
              <a:t>Please note that the CIL’s detailed itemized budget is NOT the same as the budget the CIL submits to the federal funder (called a federal </a:t>
            </a:r>
            <a:r>
              <a:rPr lang="en-US" dirty="0" smtClean="0"/>
              <a:t>424</a:t>
            </a:r>
            <a:r>
              <a:rPr lang="en-US" dirty="0"/>
              <a:t>), nor is it the same budget as the CIL submits to </a:t>
            </a:r>
            <a:r>
              <a:rPr lang="en-US" dirty="0" smtClean="0"/>
              <a:t>the DSE </a:t>
            </a:r>
            <a:r>
              <a:rPr lang="en-US" dirty="0"/>
              <a:t>for their Part B and State Funds.  The CIL’s detailed itemized budget has to be done first, including all funding sources, and then the totals for the federal Part C funds for each major category (i.e., Salaries, Benefits, Rent, etc.) are then put into the federal </a:t>
            </a:r>
            <a:r>
              <a:rPr lang="en-US" dirty="0" smtClean="0"/>
              <a:t>424 </a:t>
            </a:r>
            <a:r>
              <a:rPr lang="en-US" dirty="0"/>
              <a:t>budget.  The budget for the CIL’s Part B funds and State Funds are generally two separate itemized budgets for </a:t>
            </a:r>
            <a:r>
              <a:rPr lang="en-US" dirty="0" smtClean="0"/>
              <a:t>the DSE, </a:t>
            </a:r>
            <a:r>
              <a:rPr lang="en-US" dirty="0"/>
              <a:t>but these amounts must be included in the full CIL itemized budget which includes the federal Part C funds, federal Part B funds, State Funds, and any other funds the CIL receives for programming, such as grants.</a:t>
            </a:r>
          </a:p>
          <a:p>
            <a:endParaRPr lang="en-US" dirty="0"/>
          </a:p>
        </p:txBody>
      </p:sp>
    </p:spTree>
    <p:extLst>
      <p:ext uri="{BB962C8B-B14F-4D97-AF65-F5344CB8AC3E}">
        <p14:creationId xmlns:p14="http://schemas.microsoft.com/office/powerpoint/2010/main" val="23697230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Oversight of the Executive Director</a:t>
            </a:r>
          </a:p>
        </p:txBody>
      </p:sp>
      <p:sp>
        <p:nvSpPr>
          <p:cNvPr id="3" name="Content Placeholder 2"/>
          <p:cNvSpPr>
            <a:spLocks noGrp="1"/>
          </p:cNvSpPr>
          <p:nvPr>
            <p:ph idx="1"/>
          </p:nvPr>
        </p:nvSpPr>
        <p:spPr>
          <a:xfrm>
            <a:off x="457200" y="1447800"/>
            <a:ext cx="8229600" cy="5029200"/>
          </a:xfrm>
        </p:spPr>
        <p:txBody>
          <a:bodyPr>
            <a:normAutofit fontScale="55000" lnSpcReduction="20000"/>
          </a:bodyPr>
          <a:lstStyle/>
          <a:p>
            <a:r>
              <a:rPr lang="en-US" b="1" u="sng" dirty="0"/>
              <a:t>DUTY</a:t>
            </a:r>
            <a:r>
              <a:rPr lang="en-US" b="1" dirty="0"/>
              <a:t>:  </a:t>
            </a:r>
            <a:r>
              <a:rPr lang="en-US" dirty="0"/>
              <a:t>The </a:t>
            </a:r>
            <a:r>
              <a:rPr lang="en-US" dirty="0" smtClean="0"/>
              <a:t>Board has </a:t>
            </a:r>
            <a:r>
              <a:rPr lang="en-US" dirty="0"/>
              <a:t>the duty to REQUIRE the ED to submit budget revisions to them for approval throughout the year as changes are needed.  The Board must approve any changes to the budget.  It is not enough to discuss and approve changes to the budget at a Board Meeting without having a revised itemized budget to review.  The ED needs to submit an actual itemized budget revision for the Board to consider and approve.</a:t>
            </a:r>
          </a:p>
          <a:p>
            <a:pPr marL="0" indent="0">
              <a:buNone/>
            </a:pPr>
            <a:r>
              <a:rPr lang="en-US" b="1" dirty="0"/>
              <a:t> </a:t>
            </a:r>
            <a:endParaRPr lang="en-US" dirty="0"/>
          </a:p>
          <a:p>
            <a:r>
              <a:rPr lang="en-US" b="1" u="sng" dirty="0"/>
              <a:t>DUTY</a:t>
            </a:r>
            <a:r>
              <a:rPr lang="en-US" b="1" dirty="0"/>
              <a:t>:  </a:t>
            </a:r>
            <a:r>
              <a:rPr lang="en-US" dirty="0"/>
              <a:t>The </a:t>
            </a:r>
            <a:r>
              <a:rPr lang="en-US" dirty="0" smtClean="0"/>
              <a:t>Board </a:t>
            </a:r>
            <a:r>
              <a:rPr lang="en-US" dirty="0"/>
              <a:t>has the duty to REQUIRE the ED to submit written </a:t>
            </a:r>
            <a:r>
              <a:rPr lang="en-US" u="sng" dirty="0"/>
              <a:t>detailed</a:t>
            </a:r>
            <a:r>
              <a:rPr lang="en-US" dirty="0"/>
              <a:t> financial reports </a:t>
            </a:r>
            <a:r>
              <a:rPr lang="en-US" u="sng" dirty="0" smtClean="0"/>
              <a:t>at each Board </a:t>
            </a:r>
            <a:r>
              <a:rPr lang="en-US" u="sng" dirty="0"/>
              <a:t>Meeting for Board approval</a:t>
            </a:r>
            <a:r>
              <a:rPr lang="en-US" dirty="0"/>
              <a:t>.  It is CRITICAL that </a:t>
            </a:r>
            <a:r>
              <a:rPr lang="en-US" dirty="0" smtClean="0"/>
              <a:t>CILs and SILCs </a:t>
            </a:r>
            <a:r>
              <a:rPr lang="en-US" dirty="0"/>
              <a:t>track ALL funding sources SEPARATELY, and that each expense </a:t>
            </a:r>
            <a:r>
              <a:rPr lang="en-US" dirty="0" smtClean="0"/>
              <a:t>is </a:t>
            </a:r>
            <a:r>
              <a:rPr lang="en-US" dirty="0"/>
              <a:t>clearly charged to the appropriate funding source.  It must be clearly documented in the </a:t>
            </a:r>
            <a:r>
              <a:rPr lang="en-US" dirty="0" smtClean="0"/>
              <a:t>financial </a:t>
            </a:r>
            <a:r>
              <a:rPr lang="en-US" dirty="0"/>
              <a:t>accounting system as to which funding source each expense is being charged to.  The financial report, at a minimum, needs to display the current approved budget, the amount expended to date out of each category/line item, and the amount remaining to be expended by the end of the year.  </a:t>
            </a:r>
            <a:r>
              <a:rPr lang="en-US" dirty="0" smtClean="0"/>
              <a:t>CILs/SILCs </a:t>
            </a:r>
            <a:r>
              <a:rPr lang="en-US" dirty="0"/>
              <a:t>have multiple funding sources, so the report must contain the amount of each source, the amount expended to date for each source, and the amount remaining to expend for each source.  This includes the federal Part C funds, federal Part B funds, State Funds, and any other funds, such as grants, that </a:t>
            </a:r>
            <a:r>
              <a:rPr lang="en-US" dirty="0" smtClean="0"/>
              <a:t>are received.  </a:t>
            </a:r>
            <a:r>
              <a:rPr lang="en-US" dirty="0"/>
              <a:t>The financial reports must also account for the amount of unrestricted donation </a:t>
            </a:r>
            <a:r>
              <a:rPr lang="en-US" dirty="0" smtClean="0"/>
              <a:t>funds, </a:t>
            </a:r>
            <a:r>
              <a:rPr lang="en-US" dirty="0"/>
              <a:t>and what expenditures were made with those funds.</a:t>
            </a:r>
          </a:p>
          <a:p>
            <a:endParaRPr lang="en-US" dirty="0"/>
          </a:p>
          <a:p>
            <a:endParaRPr lang="en-US" dirty="0"/>
          </a:p>
        </p:txBody>
      </p:sp>
    </p:spTree>
    <p:extLst>
      <p:ext uri="{BB962C8B-B14F-4D97-AF65-F5344CB8AC3E}">
        <p14:creationId xmlns:p14="http://schemas.microsoft.com/office/powerpoint/2010/main" val="5933423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Oversight of the Executive Director</a:t>
            </a:r>
          </a:p>
        </p:txBody>
      </p:sp>
      <p:sp>
        <p:nvSpPr>
          <p:cNvPr id="3" name="Content Placeholder 2"/>
          <p:cNvSpPr>
            <a:spLocks noGrp="1"/>
          </p:cNvSpPr>
          <p:nvPr>
            <p:ph idx="1"/>
          </p:nvPr>
        </p:nvSpPr>
        <p:spPr>
          <a:xfrm>
            <a:off x="457200" y="1447800"/>
            <a:ext cx="8229600" cy="4800600"/>
          </a:xfrm>
        </p:spPr>
        <p:txBody>
          <a:bodyPr>
            <a:normAutofit fontScale="55000" lnSpcReduction="20000"/>
          </a:bodyPr>
          <a:lstStyle/>
          <a:p>
            <a:r>
              <a:rPr lang="en-US" b="1" u="sng" dirty="0"/>
              <a:t>DUTY</a:t>
            </a:r>
            <a:r>
              <a:rPr lang="en-US" b="1" dirty="0"/>
              <a:t>:  </a:t>
            </a:r>
            <a:r>
              <a:rPr lang="en-US" dirty="0"/>
              <a:t>The </a:t>
            </a:r>
            <a:r>
              <a:rPr lang="en-US" dirty="0" smtClean="0"/>
              <a:t>Board has </a:t>
            </a:r>
            <a:r>
              <a:rPr lang="en-US" dirty="0"/>
              <a:t>a duty to REQUIRE the ED to present an Executive Director Report at each Board Meeting outlining the activities the ED and staff have engaged </a:t>
            </a:r>
            <a:r>
              <a:rPr lang="en-US" dirty="0" smtClean="0"/>
              <a:t>in and, for CILs, what </a:t>
            </a:r>
            <a:r>
              <a:rPr lang="en-US" dirty="0"/>
              <a:t>services they have provided to Consumers (numbers of Consumers served to date, number of goals set in what areas, number of goals achieved, number of goals in progress, number of information and referrals, etc.).  The ED may choose to have other staff assist them with portions of the reporting as appropriate.</a:t>
            </a:r>
          </a:p>
          <a:p>
            <a:pPr marL="0" indent="0">
              <a:buNone/>
            </a:pPr>
            <a:endParaRPr lang="en-US" sz="2200" dirty="0"/>
          </a:p>
          <a:p>
            <a:r>
              <a:rPr lang="en-US" b="1" u="sng" dirty="0"/>
              <a:t>DUTY</a:t>
            </a:r>
            <a:r>
              <a:rPr lang="en-US" b="1" dirty="0"/>
              <a:t>:</a:t>
            </a:r>
            <a:r>
              <a:rPr lang="en-US" dirty="0"/>
              <a:t>  </a:t>
            </a:r>
            <a:r>
              <a:rPr lang="en-US" dirty="0" smtClean="0"/>
              <a:t>The CIL Board </a:t>
            </a:r>
            <a:r>
              <a:rPr lang="en-US" dirty="0"/>
              <a:t>has a duty to REQUIRE the ED to inform them when the CIL federal </a:t>
            </a:r>
            <a:r>
              <a:rPr lang="en-US" dirty="0" smtClean="0"/>
              <a:t>424 </a:t>
            </a:r>
            <a:r>
              <a:rPr lang="en-US" dirty="0"/>
              <a:t>budget form has been submitted.  This form is generally due to the federal funder </a:t>
            </a:r>
            <a:r>
              <a:rPr lang="en-US" dirty="0" smtClean="0"/>
              <a:t>by </a:t>
            </a:r>
            <a:r>
              <a:rPr lang="en-US" b="1" u="sng" dirty="0" smtClean="0"/>
              <a:t>mid July</a:t>
            </a:r>
            <a:r>
              <a:rPr lang="en-US" dirty="0" smtClean="0"/>
              <a:t> to </a:t>
            </a:r>
            <a:r>
              <a:rPr lang="en-US" dirty="0"/>
              <a:t>allow the federal funder time to review and approve the budget for the start of the October 1</a:t>
            </a:r>
            <a:r>
              <a:rPr lang="en-US" baseline="30000" dirty="0"/>
              <a:t>st</a:t>
            </a:r>
            <a:r>
              <a:rPr lang="en-US" dirty="0"/>
              <a:t> federal fiscal year.</a:t>
            </a:r>
          </a:p>
          <a:p>
            <a:pPr marL="0" indent="0">
              <a:buNone/>
            </a:pPr>
            <a:endParaRPr lang="en-US" sz="2200" b="1" dirty="0"/>
          </a:p>
          <a:p>
            <a:r>
              <a:rPr lang="en-US" b="1" u="sng" dirty="0" smtClean="0"/>
              <a:t>DUTY</a:t>
            </a:r>
            <a:r>
              <a:rPr lang="en-US" b="1" dirty="0"/>
              <a:t>:  </a:t>
            </a:r>
            <a:r>
              <a:rPr lang="en-US" dirty="0"/>
              <a:t>The </a:t>
            </a:r>
            <a:r>
              <a:rPr lang="en-US" dirty="0" smtClean="0"/>
              <a:t>Board </a:t>
            </a:r>
            <a:r>
              <a:rPr lang="en-US" dirty="0"/>
              <a:t>has a duty to REQUIRE the ED to inform them when the </a:t>
            </a:r>
            <a:r>
              <a:rPr lang="en-US" dirty="0" smtClean="0"/>
              <a:t>990 </a:t>
            </a:r>
            <a:r>
              <a:rPr lang="en-US" dirty="0"/>
              <a:t>IRS Form has been submitted, and to provide a copy of the 990 to Board Members who request it.  </a:t>
            </a:r>
            <a:r>
              <a:rPr lang="en-US" b="1" u="sng" dirty="0" smtClean="0"/>
              <a:t>THE BOARD CHAIR MUST SIGN THE 990!</a:t>
            </a:r>
            <a:r>
              <a:rPr lang="en-US" dirty="0" smtClean="0"/>
              <a:t>  </a:t>
            </a:r>
            <a:r>
              <a:rPr lang="en-US" dirty="0"/>
              <a:t>The 990 IRS form is due February 15</a:t>
            </a:r>
            <a:r>
              <a:rPr lang="en-US" baseline="30000" dirty="0"/>
              <a:t>th</a:t>
            </a:r>
            <a:r>
              <a:rPr lang="en-US" dirty="0"/>
              <a:t> or May 15</a:t>
            </a:r>
            <a:r>
              <a:rPr lang="en-US" baseline="30000" dirty="0"/>
              <a:t>th</a:t>
            </a:r>
            <a:r>
              <a:rPr lang="en-US" dirty="0"/>
              <a:t>, depending on how </a:t>
            </a:r>
            <a:r>
              <a:rPr lang="en-US" dirty="0" smtClean="0"/>
              <a:t>their reporting is set up with </a:t>
            </a:r>
            <a:r>
              <a:rPr lang="en-US" dirty="0"/>
              <a:t>the IRS.  This is the annual federal report required of all non-profits</a:t>
            </a:r>
            <a:r>
              <a:rPr lang="en-US" dirty="0" smtClean="0"/>
              <a:t>.</a:t>
            </a:r>
            <a:endParaRPr lang="en-US" dirty="0"/>
          </a:p>
        </p:txBody>
      </p:sp>
    </p:spTree>
    <p:extLst>
      <p:ext uri="{BB962C8B-B14F-4D97-AF65-F5344CB8AC3E}">
        <p14:creationId xmlns:p14="http://schemas.microsoft.com/office/powerpoint/2010/main" val="17424839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Oversight of the Executive Director</a:t>
            </a:r>
          </a:p>
        </p:txBody>
      </p:sp>
      <p:sp>
        <p:nvSpPr>
          <p:cNvPr id="3" name="Content Placeholder 2"/>
          <p:cNvSpPr>
            <a:spLocks noGrp="1"/>
          </p:cNvSpPr>
          <p:nvPr>
            <p:ph idx="1"/>
          </p:nvPr>
        </p:nvSpPr>
        <p:spPr>
          <a:xfrm>
            <a:off x="457200" y="1447800"/>
            <a:ext cx="8229600" cy="4800600"/>
          </a:xfrm>
        </p:spPr>
        <p:txBody>
          <a:bodyPr>
            <a:normAutofit/>
          </a:bodyPr>
          <a:lstStyle/>
          <a:p>
            <a:r>
              <a:rPr lang="en-US" sz="1600" b="1" u="sng" dirty="0"/>
              <a:t>DUTY</a:t>
            </a:r>
            <a:r>
              <a:rPr lang="en-US" sz="1600" b="1" dirty="0"/>
              <a:t>:  </a:t>
            </a:r>
            <a:r>
              <a:rPr lang="en-US" sz="1600" dirty="0"/>
              <a:t>The </a:t>
            </a:r>
            <a:r>
              <a:rPr lang="en-US" sz="1600" dirty="0" smtClean="0"/>
              <a:t>Board has </a:t>
            </a:r>
            <a:r>
              <a:rPr lang="en-US" sz="1600" dirty="0"/>
              <a:t>a duty to REQUIRE the ED to inform them when the </a:t>
            </a:r>
            <a:r>
              <a:rPr lang="en-US" sz="1600" dirty="0" smtClean="0"/>
              <a:t>federal </a:t>
            </a:r>
            <a:r>
              <a:rPr lang="en-US" sz="1600" dirty="0"/>
              <a:t>704 Report has been submitted, and to REQUIRE the ED to provide a copy of the 704 Report to all </a:t>
            </a:r>
            <a:r>
              <a:rPr lang="en-US" sz="1600" dirty="0" smtClean="0"/>
              <a:t>Board/Council </a:t>
            </a:r>
            <a:r>
              <a:rPr lang="en-US" sz="1600" dirty="0"/>
              <a:t>Members, the SILC</a:t>
            </a:r>
            <a:r>
              <a:rPr lang="en-US" sz="1600" dirty="0" smtClean="0"/>
              <a:t>, other CILs (for the SILC/DSE 704 Report), </a:t>
            </a:r>
            <a:r>
              <a:rPr lang="en-US" sz="1600" dirty="0"/>
              <a:t>and the Designated State Entity.  The 704 Report is submitted online annually by December 31</a:t>
            </a:r>
            <a:r>
              <a:rPr lang="en-US" sz="1600" baseline="30000" dirty="0"/>
              <a:t>st</a:t>
            </a:r>
            <a:r>
              <a:rPr lang="en-US" sz="1600" dirty="0"/>
              <a:t>.  This is the annual report to the federal funder on the use of federal funds for </a:t>
            </a:r>
            <a:r>
              <a:rPr lang="en-US" sz="1600" dirty="0" smtClean="0"/>
              <a:t>CIL/SILC/DSE/DSU </a:t>
            </a:r>
            <a:r>
              <a:rPr lang="en-US" sz="1600" dirty="0"/>
              <a:t>operations, the services provided to Consumers, and other activity </a:t>
            </a:r>
            <a:r>
              <a:rPr lang="en-US" sz="1600" dirty="0" smtClean="0"/>
              <a:t>reporting.</a:t>
            </a:r>
            <a:endParaRPr lang="en-US" sz="1600" dirty="0"/>
          </a:p>
          <a:p>
            <a:pPr marL="0" indent="0">
              <a:buNone/>
            </a:pPr>
            <a:endParaRPr lang="en-US" sz="1600" dirty="0"/>
          </a:p>
          <a:p>
            <a:r>
              <a:rPr lang="en-US" sz="1600" b="1" u="sng" dirty="0"/>
              <a:t>DUTY</a:t>
            </a:r>
            <a:r>
              <a:rPr lang="en-US" sz="1600" b="1" dirty="0"/>
              <a:t>:  </a:t>
            </a:r>
            <a:r>
              <a:rPr lang="en-US" sz="1600" dirty="0"/>
              <a:t>The Executive Committee of the </a:t>
            </a:r>
            <a:r>
              <a:rPr lang="en-US" sz="1600" dirty="0" smtClean="0"/>
              <a:t>Board has </a:t>
            </a:r>
            <a:r>
              <a:rPr lang="en-US" sz="1600" dirty="0"/>
              <a:t>a duty to conduct an annual written evaluation of the ED.  They must ensure there is an up to date detailed job description, an annual work plan if there are additional duties they want the ED to perform in addition to what is in the job description, and an up to date ED evaluation document so they have written documents to conduct the evaluation.  The evaluation needs to evaluate the ED’s performance of their job description, and work plan, for the previous year.  Evaluation of the ED also entails the Executive Committee making a recommendation to the full Board as to whether the ED is to receive a raise, the amount of the raise, and if there is enough funding in the budget available to give a raise.  </a:t>
            </a:r>
            <a:r>
              <a:rPr lang="en-US" sz="1600" dirty="0" smtClean="0"/>
              <a:t>Boards/Councils </a:t>
            </a:r>
            <a:r>
              <a:rPr lang="en-US" sz="1600" dirty="0"/>
              <a:t>may choose to give the ED a one time cost of living adjustment each year if there are remaining funds at the end of the year but not sufficient funds for an ongoing raise.</a:t>
            </a:r>
          </a:p>
          <a:p>
            <a:pPr marL="0" indent="0">
              <a:buNone/>
            </a:pPr>
            <a:endParaRPr lang="en-US" sz="1600" dirty="0"/>
          </a:p>
        </p:txBody>
      </p:sp>
    </p:spTree>
    <p:extLst>
      <p:ext uri="{BB962C8B-B14F-4D97-AF65-F5344CB8AC3E}">
        <p14:creationId xmlns:p14="http://schemas.microsoft.com/office/powerpoint/2010/main" val="33797062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smtClean="0"/>
              <a:t>II.  Executive Director Oversight Scenarios</a:t>
            </a:r>
            <a:endParaRPr lang="en-US" sz="3400" dirty="0"/>
          </a:p>
        </p:txBody>
      </p:sp>
      <p:sp>
        <p:nvSpPr>
          <p:cNvPr id="3" name="Content Placeholder 2"/>
          <p:cNvSpPr>
            <a:spLocks noGrp="1"/>
          </p:cNvSpPr>
          <p:nvPr>
            <p:ph idx="1"/>
          </p:nvPr>
        </p:nvSpPr>
        <p:spPr>
          <a:xfrm>
            <a:off x="457200" y="1371600"/>
            <a:ext cx="8229600" cy="5181600"/>
          </a:xfrm>
        </p:spPr>
        <p:txBody>
          <a:bodyPr>
            <a:noAutofit/>
          </a:bodyPr>
          <a:lstStyle/>
          <a:p>
            <a:pPr marL="0" indent="0">
              <a:buNone/>
            </a:pPr>
            <a:r>
              <a:rPr lang="en-US" sz="3000" b="1" u="sng" dirty="0" smtClean="0"/>
              <a:t>Example #1</a:t>
            </a:r>
            <a:r>
              <a:rPr lang="en-US" sz="3000" b="1" dirty="0" smtClean="0"/>
              <a:t>:</a:t>
            </a:r>
          </a:p>
          <a:p>
            <a:pPr marL="0" indent="0">
              <a:buNone/>
            </a:pPr>
            <a:endParaRPr lang="en-US" sz="1400" dirty="0"/>
          </a:p>
          <a:p>
            <a:pPr marL="0" indent="0">
              <a:buNone/>
            </a:pPr>
            <a:r>
              <a:rPr lang="en-US" sz="3000" dirty="0" smtClean="0"/>
              <a:t>An ED refused to give the Board financial reports at each meeting for their review and approval, telling the Board that they were micromanaging him and did not need to know that.</a:t>
            </a:r>
          </a:p>
          <a:p>
            <a:pPr marL="0" indent="0">
              <a:buNone/>
            </a:pPr>
            <a:endParaRPr lang="en-US" sz="3000" dirty="0" smtClean="0"/>
          </a:p>
          <a:p>
            <a:pPr marL="0" indent="0" algn="ctr">
              <a:buNone/>
            </a:pPr>
            <a:r>
              <a:rPr lang="en-US" sz="3000" b="1" dirty="0"/>
              <a:t>Evaluate the above scenario in terms of appropriate behavior for Boards/Councils/ Executive Directors. </a:t>
            </a:r>
          </a:p>
          <a:p>
            <a:pPr marL="0" indent="0">
              <a:buNone/>
            </a:pPr>
            <a:endParaRPr lang="en-US" sz="3000" dirty="0"/>
          </a:p>
        </p:txBody>
      </p:sp>
    </p:spTree>
    <p:extLst>
      <p:ext uri="{BB962C8B-B14F-4D97-AF65-F5344CB8AC3E}">
        <p14:creationId xmlns:p14="http://schemas.microsoft.com/office/powerpoint/2010/main" val="32598739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Executive Director Oversight Scenarios</a:t>
            </a:r>
            <a:endParaRPr lang="en-US" sz="3400" dirty="0"/>
          </a:p>
        </p:txBody>
      </p:sp>
      <p:sp>
        <p:nvSpPr>
          <p:cNvPr id="3" name="Content Placeholder 2"/>
          <p:cNvSpPr>
            <a:spLocks noGrp="1"/>
          </p:cNvSpPr>
          <p:nvPr>
            <p:ph idx="1"/>
          </p:nvPr>
        </p:nvSpPr>
        <p:spPr/>
        <p:txBody>
          <a:bodyPr>
            <a:normAutofit/>
          </a:bodyPr>
          <a:lstStyle/>
          <a:p>
            <a:pPr marL="0" indent="0">
              <a:buNone/>
            </a:pPr>
            <a:r>
              <a:rPr lang="en-US" sz="3000" b="1" u="sng" dirty="0" smtClean="0"/>
              <a:t>Example #1 - CONSEQUENCES</a:t>
            </a:r>
            <a:r>
              <a:rPr lang="en-US" sz="3000" b="1" dirty="0" smtClean="0"/>
              <a:t>:</a:t>
            </a:r>
          </a:p>
          <a:p>
            <a:pPr marL="0" indent="0">
              <a:buNone/>
            </a:pPr>
            <a:endParaRPr lang="en-US" sz="1400" dirty="0"/>
          </a:p>
          <a:p>
            <a:pPr marL="0" indent="0">
              <a:buNone/>
            </a:pPr>
            <a:r>
              <a:rPr lang="en-US" sz="3000" dirty="0" smtClean="0"/>
              <a:t>As a result, the Board was unaware of the financial mismanagement of the organization for years.  This resulted in a loss of services for the Consumers the CIL was to be serving.  The ED was eventually fired, but many years of damage to the reputation of the organization had already occurred.</a:t>
            </a:r>
            <a:endParaRPr lang="en-US" sz="3000" dirty="0"/>
          </a:p>
        </p:txBody>
      </p:sp>
    </p:spTree>
    <p:extLst>
      <p:ext uri="{BB962C8B-B14F-4D97-AF65-F5344CB8AC3E}">
        <p14:creationId xmlns:p14="http://schemas.microsoft.com/office/powerpoint/2010/main" val="23829363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Executive Director Oversight Scenarios</a:t>
            </a:r>
            <a:endParaRPr lang="en-US" sz="3400" dirty="0"/>
          </a:p>
        </p:txBody>
      </p:sp>
      <p:sp>
        <p:nvSpPr>
          <p:cNvPr id="3" name="Content Placeholder 2"/>
          <p:cNvSpPr>
            <a:spLocks noGrp="1"/>
          </p:cNvSpPr>
          <p:nvPr>
            <p:ph idx="1"/>
          </p:nvPr>
        </p:nvSpPr>
        <p:spPr>
          <a:xfrm>
            <a:off x="457200" y="1417638"/>
            <a:ext cx="8229600" cy="4708525"/>
          </a:xfrm>
        </p:spPr>
        <p:txBody>
          <a:bodyPr>
            <a:normAutofit/>
          </a:bodyPr>
          <a:lstStyle/>
          <a:p>
            <a:pPr marL="0" indent="0">
              <a:buNone/>
            </a:pPr>
            <a:r>
              <a:rPr lang="en-US" sz="3000" b="1" u="sng" dirty="0" smtClean="0"/>
              <a:t>Example #2</a:t>
            </a:r>
            <a:r>
              <a:rPr lang="en-US" sz="3000" b="1" dirty="0" smtClean="0"/>
              <a:t>:</a:t>
            </a:r>
          </a:p>
          <a:p>
            <a:pPr marL="0" indent="0">
              <a:buNone/>
            </a:pPr>
            <a:endParaRPr lang="en-US" sz="1400" b="1" dirty="0" smtClean="0"/>
          </a:p>
          <a:p>
            <a:pPr marL="0" indent="0">
              <a:buNone/>
            </a:pPr>
            <a:r>
              <a:rPr lang="en-US" sz="3000" dirty="0" smtClean="0"/>
              <a:t>An ED did not submit his federal 990 reports for two years, and his Board was not aware he had not submitted them.</a:t>
            </a:r>
          </a:p>
          <a:p>
            <a:pPr marL="0" indent="0">
              <a:buNone/>
            </a:pPr>
            <a:endParaRPr lang="en-US" sz="3000" b="1" dirty="0"/>
          </a:p>
          <a:p>
            <a:pPr marL="0" indent="0" algn="ctr">
              <a:buNone/>
            </a:pPr>
            <a:r>
              <a:rPr lang="en-US" sz="3000" b="1" dirty="0" smtClean="0"/>
              <a:t>Evaluate </a:t>
            </a:r>
            <a:r>
              <a:rPr lang="en-US" sz="3000" b="1" dirty="0"/>
              <a:t>the above scenario in terms of appropriate behavior for Boards/Councils/ Executive Directors. </a:t>
            </a:r>
          </a:p>
          <a:p>
            <a:pPr marL="0" indent="0">
              <a:buNone/>
            </a:pPr>
            <a:endParaRPr lang="en-US" sz="3000" dirty="0"/>
          </a:p>
        </p:txBody>
      </p:sp>
    </p:spTree>
    <p:extLst>
      <p:ext uri="{BB962C8B-B14F-4D97-AF65-F5344CB8AC3E}">
        <p14:creationId xmlns:p14="http://schemas.microsoft.com/office/powerpoint/2010/main" val="40157983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Executive Director Oversight Scenarios</a:t>
            </a:r>
            <a:endParaRPr lang="en-US" sz="3400" dirty="0"/>
          </a:p>
        </p:txBody>
      </p:sp>
      <p:sp>
        <p:nvSpPr>
          <p:cNvPr id="3" name="Content Placeholder 2"/>
          <p:cNvSpPr>
            <a:spLocks noGrp="1"/>
          </p:cNvSpPr>
          <p:nvPr>
            <p:ph idx="1"/>
          </p:nvPr>
        </p:nvSpPr>
        <p:spPr/>
        <p:txBody>
          <a:bodyPr>
            <a:normAutofit lnSpcReduction="10000"/>
          </a:bodyPr>
          <a:lstStyle/>
          <a:p>
            <a:pPr marL="0" indent="0">
              <a:buNone/>
            </a:pPr>
            <a:r>
              <a:rPr lang="en-US" sz="3000" b="1" u="sng" dirty="0" smtClean="0"/>
              <a:t>Example #2 - CONSEQUENCES</a:t>
            </a:r>
            <a:r>
              <a:rPr lang="en-US" sz="3000" b="1" dirty="0" smtClean="0"/>
              <a:t>:</a:t>
            </a:r>
          </a:p>
          <a:p>
            <a:pPr marL="0" indent="0">
              <a:buNone/>
            </a:pPr>
            <a:endParaRPr lang="en-US" sz="1400" dirty="0" smtClean="0"/>
          </a:p>
          <a:p>
            <a:pPr marL="0" indent="0">
              <a:buNone/>
            </a:pPr>
            <a:r>
              <a:rPr lang="en-US" sz="3000" dirty="0" smtClean="0"/>
              <a:t>As a result, the IRS put a lien on the bank accounts for the CIL, including the Part C funding which meant the CIL was unable to draw down their Part C funding from the federal system.  It took the new ED 6 months to get this situation resolved with the assistance of a federal legislator.  Had the Board Chair been signing the 990s, this would not have happened.</a:t>
            </a:r>
            <a:endParaRPr lang="en-US" sz="3000" dirty="0"/>
          </a:p>
        </p:txBody>
      </p:sp>
    </p:spTree>
    <p:extLst>
      <p:ext uri="{BB962C8B-B14F-4D97-AF65-F5344CB8AC3E}">
        <p14:creationId xmlns:p14="http://schemas.microsoft.com/office/powerpoint/2010/main" val="3524528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Executive Director Oversight Scenarios</a:t>
            </a:r>
            <a:endParaRPr lang="en-US" sz="3400" u="sng" dirty="0"/>
          </a:p>
        </p:txBody>
      </p:sp>
      <p:sp>
        <p:nvSpPr>
          <p:cNvPr id="3" name="Content Placeholder 2"/>
          <p:cNvSpPr>
            <a:spLocks noGrp="1"/>
          </p:cNvSpPr>
          <p:nvPr>
            <p:ph idx="1"/>
          </p:nvPr>
        </p:nvSpPr>
        <p:spPr>
          <a:xfrm>
            <a:off x="457200" y="1295400"/>
            <a:ext cx="8229600" cy="5334000"/>
          </a:xfrm>
        </p:spPr>
        <p:txBody>
          <a:bodyPr>
            <a:noAutofit/>
          </a:bodyPr>
          <a:lstStyle/>
          <a:p>
            <a:pPr marL="0" indent="0">
              <a:buNone/>
            </a:pPr>
            <a:r>
              <a:rPr lang="en-US" sz="3000" b="1" u="sng" dirty="0" smtClean="0"/>
              <a:t>Example #3</a:t>
            </a:r>
            <a:r>
              <a:rPr lang="en-US" sz="3000" b="1" dirty="0" smtClean="0"/>
              <a:t>:</a:t>
            </a:r>
          </a:p>
          <a:p>
            <a:pPr marL="0" indent="0">
              <a:buNone/>
            </a:pPr>
            <a:endParaRPr lang="en-US" sz="1400" dirty="0" smtClean="0"/>
          </a:p>
          <a:p>
            <a:pPr marL="0" indent="0">
              <a:buNone/>
            </a:pPr>
            <a:r>
              <a:rPr lang="en-US" sz="2600" dirty="0" smtClean="0"/>
              <a:t>A CIL ED was having difficulties compiling his budget and contract for Part B and State funding with the VR agency.  He requested assistance from the SILC ED and another CIL Director.  When the SIL ED and CIL Director met with the ED, he had no itemized budget for his Center.  He refused to follow through with their recommendations for the CIL budget as well as his Part B and State budgets.  The ED decided to refuse to take the Part B and State funds.</a:t>
            </a:r>
          </a:p>
          <a:p>
            <a:pPr marL="0" indent="0">
              <a:buNone/>
            </a:pPr>
            <a:endParaRPr lang="en-US" sz="1400" dirty="0"/>
          </a:p>
          <a:p>
            <a:pPr marL="0" indent="0" algn="ctr">
              <a:buNone/>
            </a:pPr>
            <a:r>
              <a:rPr lang="en-US" sz="2800" b="1" dirty="0"/>
              <a:t>Evaluate the above scenario in terms of appropriate behavior for Boards/Councils/ Executive Directors. </a:t>
            </a:r>
          </a:p>
          <a:p>
            <a:pPr marL="0" indent="0">
              <a:buNone/>
            </a:pPr>
            <a:endParaRPr lang="en-US" sz="2400" dirty="0" smtClean="0"/>
          </a:p>
        </p:txBody>
      </p:sp>
    </p:spTree>
    <p:extLst>
      <p:ext uri="{BB962C8B-B14F-4D97-AF65-F5344CB8AC3E}">
        <p14:creationId xmlns:p14="http://schemas.microsoft.com/office/powerpoint/2010/main" val="3451558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400" b="1" dirty="0" smtClean="0"/>
              <a:t>Overview</a:t>
            </a:r>
            <a:endParaRPr lang="en-US" sz="3400" b="1" dirty="0"/>
          </a:p>
        </p:txBody>
      </p:sp>
      <p:sp>
        <p:nvSpPr>
          <p:cNvPr id="3" name="Content Placeholder 2"/>
          <p:cNvSpPr>
            <a:spLocks noGrp="1"/>
          </p:cNvSpPr>
          <p:nvPr>
            <p:ph idx="1"/>
          </p:nvPr>
        </p:nvSpPr>
        <p:spPr>
          <a:xfrm>
            <a:off x="457200" y="1143000"/>
            <a:ext cx="8229600" cy="4983163"/>
          </a:xfrm>
        </p:spPr>
        <p:txBody>
          <a:bodyPr>
            <a:noAutofit/>
          </a:bodyPr>
          <a:lstStyle/>
          <a:p>
            <a:pPr marL="0" indent="0">
              <a:buNone/>
            </a:pPr>
            <a:r>
              <a:rPr lang="en-US" sz="2600" dirty="0"/>
              <a:t>This </a:t>
            </a:r>
            <a:r>
              <a:rPr lang="en-US" sz="2600" dirty="0" smtClean="0"/>
              <a:t>workshop </a:t>
            </a:r>
            <a:r>
              <a:rPr lang="en-US" sz="2600" dirty="0"/>
              <a:t>is meant to give CIL Board </a:t>
            </a:r>
            <a:r>
              <a:rPr lang="en-US" sz="2600" dirty="0" smtClean="0"/>
              <a:t>Members and SILC Council Members </a:t>
            </a:r>
            <a:r>
              <a:rPr lang="en-US" sz="2600" dirty="0"/>
              <a:t>a brief, </a:t>
            </a:r>
            <a:r>
              <a:rPr lang="en-US" sz="2600" dirty="0" smtClean="0"/>
              <a:t>readily useable, hands-on training </a:t>
            </a:r>
            <a:r>
              <a:rPr lang="en-US" sz="2600" dirty="0"/>
              <a:t>of what is expected of </a:t>
            </a:r>
            <a:r>
              <a:rPr lang="en-US" sz="2600" dirty="0" smtClean="0"/>
              <a:t>Board/Council </a:t>
            </a:r>
            <a:r>
              <a:rPr lang="en-US" sz="2600" dirty="0"/>
              <a:t>Members.  </a:t>
            </a:r>
            <a:r>
              <a:rPr lang="en-US" sz="2600" dirty="0" smtClean="0"/>
              <a:t>For simplicity, we are going to use the term “Board” in this presentation to refer to both CIL Boards and SILC Councils.</a:t>
            </a:r>
          </a:p>
          <a:p>
            <a:pPr marL="0" indent="0">
              <a:buNone/>
            </a:pPr>
            <a:endParaRPr lang="en-US" sz="2600" dirty="0"/>
          </a:p>
          <a:p>
            <a:pPr marL="0" indent="0">
              <a:buNone/>
            </a:pPr>
            <a:r>
              <a:rPr lang="en-US" sz="2600" dirty="0" smtClean="0"/>
              <a:t>This presentation </a:t>
            </a:r>
            <a:r>
              <a:rPr lang="en-US" sz="2600" dirty="0"/>
              <a:t>is not intended to be all-inclusive, but rather to touch on some of the critical responsibilities that </a:t>
            </a:r>
            <a:r>
              <a:rPr lang="en-US" sz="2600" dirty="0" smtClean="0"/>
              <a:t>Board Members </a:t>
            </a:r>
            <a:r>
              <a:rPr lang="en-US" sz="2600" dirty="0"/>
              <a:t>need to be aware </a:t>
            </a:r>
            <a:r>
              <a:rPr lang="en-US" sz="2600" dirty="0" smtClean="0"/>
              <a:t>of, and provide real life accounts of what has happened at some SILCs and CILs when these responsibilities were not handled properly.</a:t>
            </a:r>
            <a:endParaRPr lang="en-US" sz="2600" dirty="0"/>
          </a:p>
          <a:p>
            <a:pPr marL="0" indent="0">
              <a:buNone/>
            </a:pPr>
            <a:endParaRPr lang="en-US" sz="2800" dirty="0"/>
          </a:p>
        </p:txBody>
      </p:sp>
    </p:spTree>
    <p:extLst>
      <p:ext uri="{BB962C8B-B14F-4D97-AF65-F5344CB8AC3E}">
        <p14:creationId xmlns:p14="http://schemas.microsoft.com/office/powerpoint/2010/main" val="15552450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a:t>II.  Executive Director Oversight Scenarios</a:t>
            </a:r>
            <a:endParaRPr lang="en-US" sz="3400" u="sng" dirty="0"/>
          </a:p>
        </p:txBody>
      </p:sp>
      <p:sp>
        <p:nvSpPr>
          <p:cNvPr id="3" name="Content Placeholder 2"/>
          <p:cNvSpPr>
            <a:spLocks noGrp="1"/>
          </p:cNvSpPr>
          <p:nvPr>
            <p:ph idx="1"/>
          </p:nvPr>
        </p:nvSpPr>
        <p:spPr>
          <a:xfrm>
            <a:off x="457200" y="1295400"/>
            <a:ext cx="8229600" cy="5334000"/>
          </a:xfrm>
        </p:spPr>
        <p:txBody>
          <a:bodyPr>
            <a:noAutofit/>
          </a:bodyPr>
          <a:lstStyle/>
          <a:p>
            <a:pPr marL="0" indent="0">
              <a:buNone/>
            </a:pPr>
            <a:r>
              <a:rPr lang="en-US" sz="3000" b="1" u="sng" dirty="0" smtClean="0"/>
              <a:t>Example #3 - CONSEQUENCES</a:t>
            </a:r>
            <a:r>
              <a:rPr lang="en-US" sz="3000" b="1" dirty="0" smtClean="0"/>
              <a:t>:</a:t>
            </a:r>
          </a:p>
          <a:p>
            <a:pPr marL="0" indent="0">
              <a:buNone/>
            </a:pPr>
            <a:endParaRPr lang="en-US" sz="1400" dirty="0" smtClean="0"/>
          </a:p>
          <a:p>
            <a:pPr marL="0" indent="0">
              <a:buNone/>
            </a:pPr>
            <a:r>
              <a:rPr lang="en-US" sz="3000" dirty="0" smtClean="0"/>
              <a:t>Five years later, after that ED resigned, the new ED informed the Board that the former ED had refused these funds, resulting in a $130,000 loss in funding to the CIL over the previous 5 years.  The former ED had not informed the Board that he had refused the funding because he did not want to do the required documentation for the funding.  This resulted in a great loss of services for CIL Consumers.</a:t>
            </a:r>
            <a:endParaRPr lang="en-US" sz="3000" dirty="0"/>
          </a:p>
        </p:txBody>
      </p:sp>
    </p:spTree>
    <p:extLst>
      <p:ext uri="{BB962C8B-B14F-4D97-AF65-F5344CB8AC3E}">
        <p14:creationId xmlns:p14="http://schemas.microsoft.com/office/powerpoint/2010/main" val="33082036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III.  Fiscal </a:t>
            </a:r>
            <a:r>
              <a:rPr lang="en-US" sz="2800" b="1" dirty="0"/>
              <a:t>&amp; Programmatic Oversight Responsibilities</a:t>
            </a:r>
            <a:endParaRPr lang="en-US" sz="2800" dirty="0"/>
          </a:p>
        </p:txBody>
      </p:sp>
      <p:sp>
        <p:nvSpPr>
          <p:cNvPr id="3" name="Content Placeholder 2"/>
          <p:cNvSpPr>
            <a:spLocks noGrp="1"/>
          </p:cNvSpPr>
          <p:nvPr>
            <p:ph idx="1"/>
          </p:nvPr>
        </p:nvSpPr>
        <p:spPr>
          <a:xfrm>
            <a:off x="457200" y="1417638"/>
            <a:ext cx="8229600" cy="4983162"/>
          </a:xfrm>
        </p:spPr>
        <p:txBody>
          <a:bodyPr>
            <a:normAutofit fontScale="85000" lnSpcReduction="20000"/>
          </a:bodyPr>
          <a:lstStyle/>
          <a:p>
            <a:pPr marL="0" lvl="0" indent="0">
              <a:buNone/>
            </a:pPr>
            <a:r>
              <a:rPr lang="en-US" b="1" dirty="0" smtClean="0"/>
              <a:t>A.  Oversight </a:t>
            </a:r>
            <a:r>
              <a:rPr lang="en-US" b="1" dirty="0"/>
              <a:t>of </a:t>
            </a:r>
            <a:r>
              <a:rPr lang="en-US" b="1" dirty="0" smtClean="0"/>
              <a:t>Policies</a:t>
            </a:r>
            <a:endParaRPr lang="en-US" dirty="0"/>
          </a:p>
          <a:p>
            <a:pPr marL="0" indent="0">
              <a:buNone/>
            </a:pPr>
            <a:endParaRPr lang="en-US" sz="1500" dirty="0"/>
          </a:p>
          <a:p>
            <a:pPr marL="0" lvl="0" indent="0">
              <a:buNone/>
            </a:pPr>
            <a:r>
              <a:rPr lang="en-US" dirty="0"/>
              <a:t>Ensure the </a:t>
            </a:r>
            <a:r>
              <a:rPr lang="en-US" dirty="0" smtClean="0"/>
              <a:t>organization </a:t>
            </a:r>
            <a:r>
              <a:rPr lang="en-US" dirty="0"/>
              <a:t>has up to date </a:t>
            </a:r>
            <a:r>
              <a:rPr lang="en-US" dirty="0" err="1"/>
              <a:t>ByLaws</a:t>
            </a:r>
            <a:r>
              <a:rPr lang="en-US" dirty="0"/>
              <a:t>, Fiscal Policies, Board Member Policies, Personnel Policies, Operations Policies, and any other policies the Board determines are </a:t>
            </a:r>
            <a:r>
              <a:rPr lang="en-US" dirty="0" smtClean="0"/>
              <a:t>needed.</a:t>
            </a:r>
          </a:p>
          <a:p>
            <a:pPr marL="0" lvl="0" indent="0">
              <a:buNone/>
            </a:pPr>
            <a:endParaRPr lang="en-US" sz="1800" dirty="0"/>
          </a:p>
          <a:p>
            <a:pPr marL="0" lvl="0" indent="0">
              <a:buNone/>
            </a:pPr>
            <a:r>
              <a:rPr lang="en-US" dirty="0" smtClean="0"/>
              <a:t>The </a:t>
            </a:r>
            <a:r>
              <a:rPr lang="en-US" dirty="0"/>
              <a:t>ED annually reviews the </a:t>
            </a:r>
            <a:r>
              <a:rPr lang="en-US" dirty="0" err="1"/>
              <a:t>ByLaws</a:t>
            </a:r>
            <a:r>
              <a:rPr lang="en-US" dirty="0"/>
              <a:t> and other policies, makes recommendations for any changes, and presents this to the Operations Committee.  That committee then reviews the policies and recommendations, makes any additional changes, and the finalized revision is brought to the full Board to review, discuss, make any additional changes, and then approve.  These policies all need to be reviewed annually.</a:t>
            </a:r>
          </a:p>
          <a:p>
            <a:pPr marL="0" indent="0">
              <a:buNone/>
            </a:pPr>
            <a:endParaRPr lang="en-US" dirty="0"/>
          </a:p>
        </p:txBody>
      </p:sp>
    </p:spTree>
    <p:extLst>
      <p:ext uri="{BB962C8B-B14F-4D97-AF65-F5344CB8AC3E}">
        <p14:creationId xmlns:p14="http://schemas.microsoft.com/office/powerpoint/2010/main" val="36226661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181600"/>
          </a:xfrm>
        </p:spPr>
        <p:txBody>
          <a:bodyPr>
            <a:normAutofit fontScale="32500" lnSpcReduction="20000"/>
          </a:bodyPr>
          <a:lstStyle/>
          <a:p>
            <a:pPr marL="0" lvl="0" indent="0">
              <a:buNone/>
            </a:pPr>
            <a:r>
              <a:rPr lang="en-US" sz="8300" b="1" dirty="0" smtClean="0"/>
              <a:t>A.  Oversight </a:t>
            </a:r>
            <a:r>
              <a:rPr lang="en-US" sz="8300" b="1" dirty="0"/>
              <a:t>of </a:t>
            </a:r>
            <a:r>
              <a:rPr lang="en-US" sz="8300" b="1" dirty="0" smtClean="0"/>
              <a:t>Policies</a:t>
            </a:r>
            <a:endParaRPr lang="en-US" sz="8300" dirty="0"/>
          </a:p>
          <a:p>
            <a:pPr marL="0" indent="0">
              <a:buNone/>
            </a:pPr>
            <a:endParaRPr lang="en-US" sz="6800" dirty="0"/>
          </a:p>
          <a:p>
            <a:pPr marL="0" indent="0">
              <a:buNone/>
            </a:pPr>
            <a:r>
              <a:rPr lang="en-US" sz="6800" b="1" dirty="0"/>
              <a:t>TIP:</a:t>
            </a:r>
            <a:r>
              <a:rPr lang="en-US" sz="6800" dirty="0"/>
              <a:t>  Ensure you have Conflict of Interest, Code of Ethical Conduct, and Grievance Procedures policies in place for both staff and </a:t>
            </a:r>
            <a:r>
              <a:rPr lang="en-US" sz="6800" dirty="0" smtClean="0"/>
              <a:t>Board </a:t>
            </a:r>
            <a:r>
              <a:rPr lang="en-US" sz="6800" dirty="0"/>
              <a:t>Members.</a:t>
            </a:r>
          </a:p>
          <a:p>
            <a:pPr marL="0" indent="0">
              <a:buNone/>
            </a:pPr>
            <a:r>
              <a:rPr lang="en-US" sz="6800" dirty="0"/>
              <a:t> </a:t>
            </a:r>
          </a:p>
          <a:p>
            <a:pPr marL="0" indent="0">
              <a:buNone/>
            </a:pPr>
            <a:r>
              <a:rPr lang="en-US" sz="6800" b="1" dirty="0"/>
              <a:t>TIP:</a:t>
            </a:r>
            <a:r>
              <a:rPr lang="en-US" sz="6800" dirty="0"/>
              <a:t>  Ensure you have a process in place for checks and balances in terms of fiscal accountability.  Here are some examples:</a:t>
            </a:r>
          </a:p>
          <a:p>
            <a:pPr marL="0" indent="0">
              <a:buNone/>
            </a:pPr>
            <a:r>
              <a:rPr lang="en-US" sz="6800" dirty="0"/>
              <a:t> </a:t>
            </a:r>
          </a:p>
          <a:p>
            <a:pPr lvl="0"/>
            <a:r>
              <a:rPr lang="en-US" sz="6800" dirty="0"/>
              <a:t>Two people must open the mail together, and document any checks received.</a:t>
            </a:r>
          </a:p>
          <a:p>
            <a:pPr lvl="0"/>
            <a:r>
              <a:rPr lang="en-US" sz="6800" dirty="0"/>
              <a:t>Two signatures are required on checks over $1,000, and on all checks made out to the ED.</a:t>
            </a:r>
          </a:p>
          <a:p>
            <a:pPr lvl="0"/>
            <a:r>
              <a:rPr lang="en-US" sz="6800" dirty="0"/>
              <a:t>The </a:t>
            </a:r>
            <a:r>
              <a:rPr lang="en-US" sz="6800" dirty="0" smtClean="0"/>
              <a:t>checking </a:t>
            </a:r>
            <a:r>
              <a:rPr lang="en-US" sz="6800" dirty="0"/>
              <a:t>account debit card may not be used to withdraw cash from an ATM</a:t>
            </a:r>
            <a:r>
              <a:rPr lang="en-US" sz="6800" dirty="0" smtClean="0"/>
              <a:t>.</a:t>
            </a:r>
          </a:p>
          <a:p>
            <a:pPr marL="0" lvl="0" indent="0">
              <a:buNone/>
            </a:pPr>
            <a:r>
              <a:rPr lang="en-US" sz="4000" b="1" dirty="0"/>
              <a:t> </a:t>
            </a:r>
            <a:endParaRPr lang="en-US" sz="4000" dirty="0"/>
          </a:p>
        </p:txBody>
      </p:sp>
    </p:spTree>
    <p:extLst>
      <p:ext uri="{BB962C8B-B14F-4D97-AF65-F5344CB8AC3E}">
        <p14:creationId xmlns:p14="http://schemas.microsoft.com/office/powerpoint/2010/main" val="40174749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410200"/>
          </a:xfrm>
        </p:spPr>
        <p:txBody>
          <a:bodyPr>
            <a:normAutofit fontScale="55000" lnSpcReduction="20000"/>
          </a:bodyPr>
          <a:lstStyle/>
          <a:p>
            <a:pPr marL="0" lvl="0" indent="0">
              <a:buNone/>
            </a:pPr>
            <a:r>
              <a:rPr lang="en-US" sz="4900" b="1" dirty="0" smtClean="0"/>
              <a:t>A.  Oversight </a:t>
            </a:r>
            <a:r>
              <a:rPr lang="en-US" sz="4900" b="1" dirty="0"/>
              <a:t>of </a:t>
            </a:r>
            <a:r>
              <a:rPr lang="en-US" sz="4900" b="1" dirty="0" smtClean="0"/>
              <a:t>Policies</a:t>
            </a:r>
            <a:endParaRPr lang="en-US" sz="4900" dirty="0"/>
          </a:p>
          <a:p>
            <a:pPr marL="0" lvl="0" indent="0">
              <a:buNone/>
            </a:pPr>
            <a:r>
              <a:rPr lang="en-US" sz="4000" b="1" dirty="0"/>
              <a:t> </a:t>
            </a:r>
            <a:endParaRPr lang="en-US" sz="4000" dirty="0"/>
          </a:p>
          <a:p>
            <a:pPr marL="0" indent="0">
              <a:buNone/>
            </a:pPr>
            <a:r>
              <a:rPr lang="en-US" sz="4900" dirty="0"/>
              <a:t>All of these </a:t>
            </a:r>
            <a:r>
              <a:rPr lang="en-US" sz="4900" dirty="0" err="1"/>
              <a:t>ByLaws</a:t>
            </a:r>
            <a:r>
              <a:rPr lang="en-US" sz="4900" dirty="0"/>
              <a:t> and policies need to be in place to ensure the fiscal and programmatic soundness of the </a:t>
            </a:r>
            <a:r>
              <a:rPr lang="en-US" sz="4900" dirty="0" smtClean="0"/>
              <a:t>organization.</a:t>
            </a:r>
            <a:endParaRPr lang="en-US" sz="4900" dirty="0"/>
          </a:p>
          <a:p>
            <a:pPr marL="0" indent="0">
              <a:buNone/>
            </a:pPr>
            <a:r>
              <a:rPr lang="en-US" sz="4300" dirty="0"/>
              <a:t> </a:t>
            </a:r>
          </a:p>
          <a:p>
            <a:pPr marL="0" indent="0">
              <a:buNone/>
            </a:pPr>
            <a:r>
              <a:rPr lang="en-US" sz="4900" dirty="0"/>
              <a:t>The </a:t>
            </a:r>
            <a:r>
              <a:rPr lang="en-US" sz="4900" dirty="0" smtClean="0"/>
              <a:t>Board </a:t>
            </a:r>
            <a:r>
              <a:rPr lang="en-US" sz="4900" dirty="0"/>
              <a:t>and ED work together to develop these policies initially.  The ED reviews the policies annually and makes recommendations for any changes to the Operations Committee.  The committee works with the ED to review the changes, make other changes as needed, and approve the recommended changes.  The revisions are then presented to the full Board, and the full Board approves these policy revisions, and the ED is responsible for implementing the approved policies</a:t>
            </a:r>
            <a:r>
              <a:rPr lang="en-US" sz="4900" dirty="0" smtClean="0"/>
              <a:t>.</a:t>
            </a:r>
            <a:endParaRPr lang="en-US" sz="4900" dirty="0"/>
          </a:p>
        </p:txBody>
      </p:sp>
    </p:spTree>
    <p:extLst>
      <p:ext uri="{BB962C8B-B14F-4D97-AF65-F5344CB8AC3E}">
        <p14:creationId xmlns:p14="http://schemas.microsoft.com/office/powerpoint/2010/main" val="24431838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4800600"/>
          </a:xfrm>
        </p:spPr>
        <p:txBody>
          <a:bodyPr>
            <a:normAutofit fontScale="92500" lnSpcReduction="10000"/>
          </a:bodyPr>
          <a:lstStyle/>
          <a:p>
            <a:pPr marL="0" lvl="0" indent="0">
              <a:buNone/>
            </a:pPr>
            <a:r>
              <a:rPr lang="en-US" sz="2900" b="1" dirty="0" smtClean="0"/>
              <a:t>B.  Fiscal Oversight</a:t>
            </a:r>
            <a:endParaRPr lang="en-US" sz="2900" dirty="0"/>
          </a:p>
          <a:p>
            <a:pPr marL="0" indent="0">
              <a:buNone/>
            </a:pPr>
            <a:r>
              <a:rPr lang="en-US" sz="2900" b="1" dirty="0"/>
              <a:t> </a:t>
            </a:r>
            <a:endParaRPr lang="en-US" sz="2900" dirty="0"/>
          </a:p>
          <a:p>
            <a:pPr lvl="0"/>
            <a:r>
              <a:rPr lang="en-US" sz="2900" b="1" dirty="0"/>
              <a:t>Review and approval of the annual itemized budget PRIOR TO the start of the federal fiscal year on October 1</a:t>
            </a:r>
            <a:r>
              <a:rPr lang="en-US" sz="2900" b="1" baseline="30000" dirty="0"/>
              <a:t>st</a:t>
            </a:r>
            <a:r>
              <a:rPr lang="en-US" sz="2900" dirty="0"/>
              <a:t>.  The </a:t>
            </a:r>
            <a:r>
              <a:rPr lang="en-US" sz="2900" dirty="0" smtClean="0"/>
              <a:t>Board </a:t>
            </a:r>
            <a:r>
              <a:rPr lang="en-US" sz="2900" dirty="0"/>
              <a:t>must also approve the use of any unrestricted donation funds.  The ED prepares the annual itemized budget, and the unrestricted donations funds budget if needed, presents them to the Executive Committee to review, make additional changes, and approve.  The budget(s) then go to the full </a:t>
            </a:r>
            <a:r>
              <a:rPr lang="en-US" sz="2900" dirty="0" smtClean="0"/>
              <a:t>Board/ Council </a:t>
            </a:r>
            <a:r>
              <a:rPr lang="en-US" sz="2900" dirty="0"/>
              <a:t>to review, make any needed changes, and approve.</a:t>
            </a:r>
          </a:p>
          <a:p>
            <a:pPr marL="0" indent="0">
              <a:buNone/>
            </a:pPr>
            <a:endParaRPr lang="en-US" sz="2500" dirty="0"/>
          </a:p>
        </p:txBody>
      </p:sp>
    </p:spTree>
    <p:extLst>
      <p:ext uri="{BB962C8B-B14F-4D97-AF65-F5344CB8AC3E}">
        <p14:creationId xmlns:p14="http://schemas.microsoft.com/office/powerpoint/2010/main" val="29773047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105400"/>
          </a:xfrm>
        </p:spPr>
        <p:txBody>
          <a:bodyPr>
            <a:normAutofit/>
          </a:bodyPr>
          <a:lstStyle/>
          <a:p>
            <a:pPr marL="0" lvl="0" indent="0">
              <a:buNone/>
            </a:pPr>
            <a:r>
              <a:rPr lang="en-US" sz="2700" b="1" dirty="0" smtClean="0"/>
              <a:t>B.  Fiscal Oversight</a:t>
            </a:r>
            <a:endParaRPr lang="en-US" sz="2700" dirty="0"/>
          </a:p>
          <a:p>
            <a:pPr marL="0" indent="0">
              <a:buNone/>
            </a:pPr>
            <a:r>
              <a:rPr lang="en-US" sz="2700" b="1" dirty="0"/>
              <a:t> </a:t>
            </a:r>
            <a:endParaRPr lang="en-US" sz="2700" dirty="0"/>
          </a:p>
          <a:p>
            <a:r>
              <a:rPr lang="en-US" sz="2700" b="1" u="sng" dirty="0"/>
              <a:t>What To Look For:</a:t>
            </a:r>
            <a:r>
              <a:rPr lang="en-US" sz="2700" dirty="0"/>
              <a:t>  In reviewing the itemized budget and the unrestricted donation funds budget, </a:t>
            </a:r>
            <a:r>
              <a:rPr lang="en-US" sz="2700" dirty="0" smtClean="0"/>
              <a:t>Board </a:t>
            </a:r>
            <a:r>
              <a:rPr lang="en-US" sz="2700" dirty="0"/>
              <a:t>Members need to ask themselves if the amounts appear reasonable and appropriate.  If not, you need to question it to the full </a:t>
            </a:r>
            <a:r>
              <a:rPr lang="en-US" sz="2700" dirty="0" smtClean="0"/>
              <a:t>Board </a:t>
            </a:r>
            <a:r>
              <a:rPr lang="en-US" sz="2700" dirty="0"/>
              <a:t>and the Executive Director.  Don’t be afraid to ask questions!  Remember, YOU as a </a:t>
            </a:r>
            <a:r>
              <a:rPr lang="en-US" sz="2700" dirty="0" smtClean="0"/>
              <a:t>Board </a:t>
            </a:r>
            <a:r>
              <a:rPr lang="en-US" sz="2700" dirty="0"/>
              <a:t>Member, are responsible for ensuring the </a:t>
            </a:r>
            <a:r>
              <a:rPr lang="en-US" sz="2700" dirty="0" smtClean="0"/>
              <a:t>organization </a:t>
            </a:r>
            <a:r>
              <a:rPr lang="en-US" sz="2700" dirty="0"/>
              <a:t>is fiscally sound and using the federal and state funds, and any other funds, appropriately.</a:t>
            </a:r>
          </a:p>
        </p:txBody>
      </p:sp>
    </p:spTree>
    <p:extLst>
      <p:ext uri="{BB962C8B-B14F-4D97-AF65-F5344CB8AC3E}">
        <p14:creationId xmlns:p14="http://schemas.microsoft.com/office/powerpoint/2010/main" val="42335730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410200"/>
          </a:xfrm>
        </p:spPr>
        <p:txBody>
          <a:bodyPr>
            <a:normAutofit fontScale="47500" lnSpcReduction="20000"/>
          </a:bodyPr>
          <a:lstStyle/>
          <a:p>
            <a:pPr marL="0" lvl="0" indent="0">
              <a:buNone/>
            </a:pPr>
            <a:r>
              <a:rPr lang="en-US" sz="5700" b="1" dirty="0" smtClean="0"/>
              <a:t>B.  Fiscal Oversight</a:t>
            </a:r>
            <a:endParaRPr lang="en-US" sz="5700" dirty="0"/>
          </a:p>
          <a:p>
            <a:pPr marL="0" lvl="0" indent="0">
              <a:buNone/>
            </a:pPr>
            <a:endParaRPr lang="en-US" sz="2900" b="1" dirty="0"/>
          </a:p>
          <a:p>
            <a:pPr lvl="0"/>
            <a:r>
              <a:rPr lang="en-US" sz="5500" b="1" dirty="0" smtClean="0"/>
              <a:t>Review </a:t>
            </a:r>
            <a:r>
              <a:rPr lang="en-US" sz="5500" b="1" dirty="0"/>
              <a:t>and approval of any budget revisions needed throughout the year.</a:t>
            </a:r>
            <a:r>
              <a:rPr lang="en-US" sz="5500" dirty="0"/>
              <a:t>  The same process applies to revisions as to developing the original budget.  The ED makes revisions, presents it to the Executive Committee for review, discussion, additional changes, and approval.  Then it goes to the full </a:t>
            </a:r>
            <a:r>
              <a:rPr lang="en-US" sz="5500" dirty="0" smtClean="0"/>
              <a:t>Board </a:t>
            </a:r>
            <a:r>
              <a:rPr lang="en-US" sz="5500" dirty="0"/>
              <a:t>to review, discuss, make any needed changes, and approve.</a:t>
            </a:r>
          </a:p>
          <a:p>
            <a:pPr marL="0" indent="0">
              <a:buNone/>
            </a:pPr>
            <a:r>
              <a:rPr lang="en-US" sz="5500" b="1" dirty="0"/>
              <a:t> </a:t>
            </a:r>
            <a:endParaRPr lang="en-US" sz="5500" dirty="0"/>
          </a:p>
          <a:p>
            <a:pPr lvl="0"/>
            <a:r>
              <a:rPr lang="en-US" sz="5500" b="1" dirty="0"/>
              <a:t>Review and approval of the detailed financial report at least every other month or at each Board meeting.</a:t>
            </a:r>
            <a:r>
              <a:rPr lang="en-US" sz="5500" dirty="0"/>
              <a:t>  The ED works with the accountant to prepare the financial report, then presents the report to the Board Treasurer to review and approve.  The report is then presented to the full </a:t>
            </a:r>
            <a:r>
              <a:rPr lang="en-US" sz="5500" dirty="0" smtClean="0"/>
              <a:t>Board </a:t>
            </a:r>
            <a:r>
              <a:rPr lang="en-US" sz="5500" dirty="0"/>
              <a:t>for approval.</a:t>
            </a:r>
          </a:p>
          <a:p>
            <a:pPr marL="0" indent="0">
              <a:buNone/>
            </a:pPr>
            <a:endParaRPr lang="en-US" sz="3700" dirty="0"/>
          </a:p>
        </p:txBody>
      </p:sp>
    </p:spTree>
    <p:extLst>
      <p:ext uri="{BB962C8B-B14F-4D97-AF65-F5344CB8AC3E}">
        <p14:creationId xmlns:p14="http://schemas.microsoft.com/office/powerpoint/2010/main" val="7180041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410200"/>
          </a:xfrm>
        </p:spPr>
        <p:txBody>
          <a:bodyPr>
            <a:noAutofit/>
          </a:bodyPr>
          <a:lstStyle/>
          <a:p>
            <a:pPr marL="0" lvl="0" indent="0">
              <a:buNone/>
            </a:pPr>
            <a:r>
              <a:rPr lang="en-US" sz="2700" b="1" dirty="0" smtClean="0"/>
              <a:t>B.  Fiscal Oversight</a:t>
            </a:r>
            <a:endParaRPr lang="en-US" sz="2700" dirty="0" smtClean="0"/>
          </a:p>
          <a:p>
            <a:pPr marL="0" indent="0">
              <a:buNone/>
            </a:pPr>
            <a:endParaRPr lang="en-US" sz="1400" dirty="0" smtClean="0"/>
          </a:p>
          <a:p>
            <a:r>
              <a:rPr lang="en-US" sz="2500" b="1" u="sng" dirty="0" smtClean="0"/>
              <a:t>What To Look For:</a:t>
            </a:r>
            <a:r>
              <a:rPr lang="en-US" sz="2500" dirty="0" smtClean="0"/>
              <a:t>  In reviewing the financial report at each meeting, Board Members need to ask themselves if the amounts expended appear reasonable and appropriate, and if they are proportionate given the amount of time since the start of the fiscal year, and the amount of time remaining in the fiscal year.  Does it look like the organization has spent too much or too little to date?  If you have questions, don’t be afraid to ask!  Again, remember YOU, as a Board Member, are responsible for ensuring the organization is fiscally sound and using the federal and state funds, and any other funds, appropriately.</a:t>
            </a:r>
          </a:p>
        </p:txBody>
      </p:sp>
    </p:spTree>
    <p:extLst>
      <p:ext uri="{BB962C8B-B14F-4D97-AF65-F5344CB8AC3E}">
        <p14:creationId xmlns:p14="http://schemas.microsoft.com/office/powerpoint/2010/main" val="2534850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410200"/>
          </a:xfrm>
        </p:spPr>
        <p:txBody>
          <a:bodyPr>
            <a:noAutofit/>
          </a:bodyPr>
          <a:lstStyle/>
          <a:p>
            <a:pPr marL="514350" lvl="0" indent="-514350">
              <a:buAutoNum type="alphaUcPeriod" startAt="2"/>
            </a:pPr>
            <a:r>
              <a:rPr lang="en-US" sz="2700" b="1" dirty="0" smtClean="0"/>
              <a:t>Fiscal Oversight</a:t>
            </a:r>
            <a:endParaRPr lang="en-US" sz="2700" dirty="0"/>
          </a:p>
          <a:p>
            <a:pPr marL="0" lvl="0" indent="0">
              <a:buNone/>
            </a:pPr>
            <a:r>
              <a:rPr lang="en-US" sz="2700" dirty="0" smtClean="0"/>
              <a:t> </a:t>
            </a:r>
          </a:p>
          <a:p>
            <a:r>
              <a:rPr lang="en-US" sz="2700" b="1" u="sng" dirty="0" smtClean="0"/>
              <a:t>What To Look For</a:t>
            </a:r>
            <a:r>
              <a:rPr lang="en-US" sz="2700" b="1" dirty="0" smtClean="0"/>
              <a:t>:</a:t>
            </a:r>
            <a:r>
              <a:rPr lang="en-US" sz="2700" dirty="0" smtClean="0"/>
              <a:t>  It is important to make sure that the organization has accounting tools in place that are tracking each and every funding source SEPARATELY, and that each expense has is clearly documented as to which funding source is paying for that expense.</a:t>
            </a:r>
            <a:endParaRPr lang="en-US" sz="2700" dirty="0"/>
          </a:p>
        </p:txBody>
      </p:sp>
    </p:spTree>
    <p:extLst>
      <p:ext uri="{BB962C8B-B14F-4D97-AF65-F5344CB8AC3E}">
        <p14:creationId xmlns:p14="http://schemas.microsoft.com/office/powerpoint/2010/main" val="9850797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410200"/>
          </a:xfrm>
        </p:spPr>
        <p:txBody>
          <a:bodyPr>
            <a:normAutofit fontScale="92500" lnSpcReduction="10000"/>
          </a:bodyPr>
          <a:lstStyle/>
          <a:p>
            <a:pPr marL="0" lvl="0" indent="0">
              <a:buNone/>
            </a:pPr>
            <a:r>
              <a:rPr lang="en-US" sz="2700" b="1" dirty="0" smtClean="0"/>
              <a:t>B.  Fiscal Oversight</a:t>
            </a:r>
            <a:endParaRPr lang="en-US" sz="2700" dirty="0"/>
          </a:p>
          <a:p>
            <a:pPr marL="0" lvl="0" indent="0">
              <a:buNone/>
            </a:pPr>
            <a:endParaRPr lang="en-US" sz="1200" b="1" dirty="0"/>
          </a:p>
          <a:p>
            <a:pPr lvl="0"/>
            <a:r>
              <a:rPr lang="en-US" sz="2600" b="1" dirty="0" smtClean="0"/>
              <a:t>For CIL’s, Ensure </a:t>
            </a:r>
            <a:r>
              <a:rPr lang="en-US" sz="2600" b="1" dirty="0"/>
              <a:t>the ED has submitted the federal </a:t>
            </a:r>
            <a:r>
              <a:rPr lang="en-US" sz="2600" b="1" dirty="0" smtClean="0"/>
              <a:t>424 </a:t>
            </a:r>
            <a:r>
              <a:rPr lang="en-US" sz="2600" b="1" dirty="0"/>
              <a:t>budget form on time</a:t>
            </a:r>
            <a:r>
              <a:rPr lang="en-US" sz="2600" dirty="0"/>
              <a:t>, generally </a:t>
            </a:r>
            <a:r>
              <a:rPr lang="en-US" sz="2600" dirty="0" smtClean="0"/>
              <a:t>by </a:t>
            </a:r>
            <a:r>
              <a:rPr lang="en-US" sz="2600" b="1" u="sng" dirty="0" smtClean="0"/>
              <a:t>mid July</a:t>
            </a:r>
            <a:r>
              <a:rPr lang="en-US" sz="2600" dirty="0" smtClean="0"/>
              <a:t>.</a:t>
            </a:r>
            <a:endParaRPr lang="en-US" sz="2600" dirty="0"/>
          </a:p>
          <a:p>
            <a:pPr marL="0" indent="0">
              <a:buNone/>
            </a:pPr>
            <a:r>
              <a:rPr lang="en-US" sz="2600" dirty="0"/>
              <a:t> </a:t>
            </a:r>
          </a:p>
          <a:p>
            <a:pPr lvl="0"/>
            <a:r>
              <a:rPr lang="en-US" sz="2600" b="1" dirty="0"/>
              <a:t>Ensure the ED has submitted the federal 990 IRS form on time</a:t>
            </a:r>
            <a:r>
              <a:rPr lang="en-US" sz="2600" dirty="0"/>
              <a:t> by </a:t>
            </a:r>
            <a:r>
              <a:rPr lang="en-US" sz="2600" b="1" u="sng" dirty="0"/>
              <a:t>February 15</a:t>
            </a:r>
            <a:r>
              <a:rPr lang="en-US" sz="2600" b="1" u="sng" baseline="30000" dirty="0"/>
              <a:t>th</a:t>
            </a:r>
            <a:r>
              <a:rPr lang="en-US" sz="2600" b="1" u="sng" dirty="0"/>
              <a:t> or May 15</a:t>
            </a:r>
            <a:r>
              <a:rPr lang="en-US" sz="2600" b="1" u="sng" baseline="30000" dirty="0"/>
              <a:t>th</a:t>
            </a:r>
            <a:r>
              <a:rPr lang="en-US" sz="2600" dirty="0"/>
              <a:t>, depending on your </a:t>
            </a:r>
            <a:r>
              <a:rPr lang="en-US" sz="2600" dirty="0" smtClean="0"/>
              <a:t>IRS </a:t>
            </a:r>
            <a:r>
              <a:rPr lang="en-US" sz="2600" dirty="0"/>
              <a:t>reporting schedule</a:t>
            </a:r>
            <a:r>
              <a:rPr lang="en-US" sz="2600" dirty="0" smtClean="0"/>
              <a:t>.  </a:t>
            </a:r>
            <a:r>
              <a:rPr lang="en-US" sz="2600" b="1" u="sng" dirty="0" smtClean="0"/>
              <a:t>THE BOARD CHAIR is the person who MUST sign the 990!</a:t>
            </a:r>
            <a:endParaRPr lang="en-US" sz="2600" b="1" u="sng" dirty="0"/>
          </a:p>
          <a:p>
            <a:pPr marL="0" indent="0">
              <a:buNone/>
            </a:pPr>
            <a:endParaRPr lang="en-US" sz="2600" dirty="0"/>
          </a:p>
          <a:p>
            <a:pPr lvl="0"/>
            <a:r>
              <a:rPr lang="en-US" sz="2600" b="1" dirty="0"/>
              <a:t>Ensure the ED has submitted the federal 704 Report on time</a:t>
            </a:r>
            <a:r>
              <a:rPr lang="en-US" sz="2600" dirty="0"/>
              <a:t>, by </a:t>
            </a:r>
            <a:r>
              <a:rPr lang="en-US" sz="2600" b="1" u="sng" dirty="0"/>
              <a:t>December 31</a:t>
            </a:r>
            <a:r>
              <a:rPr lang="en-US" sz="2600" b="1" u="sng" baseline="30000" dirty="0"/>
              <a:t>st</a:t>
            </a:r>
            <a:r>
              <a:rPr lang="en-US" sz="2600" dirty="0"/>
              <a:t>.  This report has to be submitted online to the federal funder.  Copies of this report need to be provided to the Board, the SILC, and the Designated State Entity</a:t>
            </a:r>
            <a:r>
              <a:rPr lang="en-US" sz="2600" dirty="0" smtClean="0"/>
              <a:t>.</a:t>
            </a:r>
            <a:endParaRPr lang="en-US" sz="2600" dirty="0"/>
          </a:p>
        </p:txBody>
      </p:sp>
    </p:spTree>
    <p:extLst>
      <p:ext uri="{BB962C8B-B14F-4D97-AF65-F5344CB8AC3E}">
        <p14:creationId xmlns:p14="http://schemas.microsoft.com/office/powerpoint/2010/main" val="41055337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400" b="1" dirty="0" smtClean="0"/>
              <a:t>Overview</a:t>
            </a:r>
            <a:endParaRPr lang="en-US" sz="3400" b="1" dirty="0"/>
          </a:p>
        </p:txBody>
      </p:sp>
      <p:sp>
        <p:nvSpPr>
          <p:cNvPr id="3" name="Content Placeholder 2"/>
          <p:cNvSpPr>
            <a:spLocks noGrp="1"/>
          </p:cNvSpPr>
          <p:nvPr>
            <p:ph idx="1"/>
          </p:nvPr>
        </p:nvSpPr>
        <p:spPr>
          <a:xfrm>
            <a:off x="457200" y="1828801"/>
            <a:ext cx="8229600" cy="3200400"/>
          </a:xfrm>
        </p:spPr>
        <p:txBody>
          <a:bodyPr>
            <a:normAutofit/>
          </a:bodyPr>
          <a:lstStyle/>
          <a:p>
            <a:pPr marL="0" indent="0">
              <a:buNone/>
            </a:pPr>
            <a:r>
              <a:rPr lang="en-US" sz="2600" dirty="0" smtClean="0"/>
              <a:t>CIL Board and SILC Council Members, although volunteers, ARE charged with ensuring the fiscal and programmatic soundness of the organization, and need to be aware of the critical duties they must perform in order to ensure the fiscal and programmatic soundness </a:t>
            </a:r>
            <a:r>
              <a:rPr lang="en-US" sz="2600" dirty="0"/>
              <a:t>of the </a:t>
            </a:r>
            <a:r>
              <a:rPr lang="en-US" sz="2600" dirty="0" smtClean="0"/>
              <a:t>organization.</a:t>
            </a:r>
            <a:endParaRPr lang="en-US" sz="2600" dirty="0"/>
          </a:p>
        </p:txBody>
      </p:sp>
    </p:spTree>
    <p:extLst>
      <p:ext uri="{BB962C8B-B14F-4D97-AF65-F5344CB8AC3E}">
        <p14:creationId xmlns:p14="http://schemas.microsoft.com/office/powerpoint/2010/main" val="41415500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410200"/>
          </a:xfrm>
        </p:spPr>
        <p:txBody>
          <a:bodyPr>
            <a:normAutofit/>
          </a:bodyPr>
          <a:lstStyle/>
          <a:p>
            <a:pPr marL="0" lvl="0" indent="0">
              <a:buNone/>
            </a:pPr>
            <a:r>
              <a:rPr lang="en-US" sz="2700" b="1" dirty="0" smtClean="0"/>
              <a:t>B.  Fiscal Oversight</a:t>
            </a:r>
            <a:endParaRPr lang="en-US" sz="2700" dirty="0"/>
          </a:p>
          <a:p>
            <a:pPr marL="0" indent="0">
              <a:buNone/>
            </a:pPr>
            <a:r>
              <a:rPr lang="en-US" sz="1600" dirty="0"/>
              <a:t> </a:t>
            </a:r>
          </a:p>
          <a:p>
            <a:pPr lvl="0"/>
            <a:r>
              <a:rPr lang="en-US" sz="2600" b="1" dirty="0"/>
              <a:t>Ensure the Treasurer is reviewing the reconciled checking account statements on a regular basis</a:t>
            </a:r>
            <a:r>
              <a:rPr lang="en-US" sz="2600" dirty="0"/>
              <a:t>, and signing off that they have reviewed them.</a:t>
            </a:r>
          </a:p>
          <a:p>
            <a:pPr marL="0" indent="0">
              <a:buNone/>
            </a:pPr>
            <a:endParaRPr lang="en-US" sz="2600" dirty="0"/>
          </a:p>
          <a:p>
            <a:pPr lvl="0"/>
            <a:r>
              <a:rPr lang="en-US" sz="2600" b="1" dirty="0"/>
              <a:t>Ensure that </a:t>
            </a:r>
            <a:r>
              <a:rPr lang="en-US" sz="2600" b="1" dirty="0" smtClean="0"/>
              <a:t>federal and state payroll taxes are paid on time, as well as both </a:t>
            </a:r>
            <a:r>
              <a:rPr lang="en-US" sz="2600" b="1" dirty="0"/>
              <a:t>Directors and Officers Insurance and Property and Liability Insurance policies are in place, and that the annual premiums are being paid each year </a:t>
            </a:r>
            <a:r>
              <a:rPr lang="en-US" sz="2600" dirty="0"/>
              <a:t>to keep them in </a:t>
            </a:r>
            <a:r>
              <a:rPr lang="en-US" sz="2600" dirty="0" smtClean="0"/>
              <a:t>force.</a:t>
            </a:r>
            <a:endParaRPr lang="en-US" sz="2600" dirty="0"/>
          </a:p>
        </p:txBody>
      </p:sp>
    </p:spTree>
    <p:extLst>
      <p:ext uri="{BB962C8B-B14F-4D97-AF65-F5344CB8AC3E}">
        <p14:creationId xmlns:p14="http://schemas.microsoft.com/office/powerpoint/2010/main" val="5120355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410200"/>
          </a:xfrm>
        </p:spPr>
        <p:txBody>
          <a:bodyPr>
            <a:normAutofit fontScale="70000" lnSpcReduction="20000"/>
          </a:bodyPr>
          <a:lstStyle/>
          <a:p>
            <a:pPr marL="0" lvl="0" indent="0">
              <a:buNone/>
            </a:pPr>
            <a:r>
              <a:rPr lang="en-US" sz="3500" b="1" dirty="0" smtClean="0"/>
              <a:t>C. Programmatic </a:t>
            </a:r>
            <a:r>
              <a:rPr lang="en-US" sz="3500" b="1" dirty="0"/>
              <a:t>Oversight of the CIL</a:t>
            </a:r>
            <a:endParaRPr lang="en-US" sz="3500" dirty="0"/>
          </a:p>
          <a:p>
            <a:pPr marL="0" indent="0">
              <a:buNone/>
            </a:pPr>
            <a:r>
              <a:rPr lang="en-US" dirty="0"/>
              <a:t> </a:t>
            </a:r>
          </a:p>
          <a:p>
            <a:pPr lvl="0"/>
            <a:r>
              <a:rPr lang="en-US" dirty="0"/>
              <a:t>Ensure that the ED provides a report to the Board at each meeting on the activities of the ED and staff of the CIL, and the services that have been provided to Consumers (numbers of Consumers served to date, number of goals set in what areas, number of goals achieved, number of goals in progress, number of information and referrals, etc.).</a:t>
            </a:r>
          </a:p>
          <a:p>
            <a:pPr marL="0" indent="0">
              <a:buNone/>
            </a:pPr>
            <a:r>
              <a:rPr lang="en-US" dirty="0"/>
              <a:t> </a:t>
            </a:r>
          </a:p>
          <a:p>
            <a:pPr lvl="0"/>
            <a:r>
              <a:rPr lang="en-US" dirty="0"/>
              <a:t>The Board and ED need to develop a 3-5 year strategic plan for the </a:t>
            </a:r>
            <a:r>
              <a:rPr lang="en-US" dirty="0" smtClean="0"/>
              <a:t>organization.  </a:t>
            </a:r>
            <a:r>
              <a:rPr lang="en-US" dirty="0"/>
              <a:t>This outlines the activities </a:t>
            </a:r>
            <a:r>
              <a:rPr lang="en-US" dirty="0" smtClean="0"/>
              <a:t>the staff </a:t>
            </a:r>
            <a:r>
              <a:rPr lang="en-US" dirty="0"/>
              <a:t>and Board Members will be conducting to support and improve the independent living services provided by the </a:t>
            </a:r>
            <a:r>
              <a:rPr lang="en-US" dirty="0" smtClean="0"/>
              <a:t>CIL (for CILs), </a:t>
            </a:r>
            <a:r>
              <a:rPr lang="en-US" dirty="0"/>
              <a:t>and to promote home and community based services that allow individuals with disabilities to remain </a:t>
            </a:r>
            <a:r>
              <a:rPr lang="en-US" dirty="0" smtClean="0"/>
              <a:t>independent (for CILs and SILCs), and other important activities that these organizations wish to accomplish.</a:t>
            </a:r>
            <a:endParaRPr lang="en-US" dirty="0"/>
          </a:p>
          <a:p>
            <a:endParaRPr lang="en-US" dirty="0"/>
          </a:p>
        </p:txBody>
      </p:sp>
    </p:spTree>
    <p:extLst>
      <p:ext uri="{BB962C8B-B14F-4D97-AF65-F5344CB8AC3E}">
        <p14:creationId xmlns:p14="http://schemas.microsoft.com/office/powerpoint/2010/main" val="4622120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715000"/>
          </a:xfrm>
        </p:spPr>
        <p:txBody>
          <a:bodyPr>
            <a:normAutofit fontScale="70000" lnSpcReduction="20000"/>
          </a:bodyPr>
          <a:lstStyle/>
          <a:p>
            <a:pPr marL="742950" lvl="0" indent="-742950">
              <a:buAutoNum type="alphaUcPeriod" startAt="4"/>
            </a:pPr>
            <a:r>
              <a:rPr lang="en-US" sz="3900" b="1" dirty="0" smtClean="0"/>
              <a:t>Board Committees</a:t>
            </a:r>
            <a:endParaRPr lang="en-US" sz="3900" dirty="0"/>
          </a:p>
          <a:p>
            <a:pPr marL="0" lvl="0" indent="0">
              <a:buNone/>
            </a:pPr>
            <a:endParaRPr lang="en-US" sz="2600" dirty="0"/>
          </a:p>
          <a:p>
            <a:pPr lvl="0"/>
            <a:r>
              <a:rPr lang="en-US" sz="3600" dirty="0"/>
              <a:t>The Board needs to have an </a:t>
            </a:r>
            <a:r>
              <a:rPr lang="en-US" sz="3600" b="1" dirty="0"/>
              <a:t>Operations Committee</a:t>
            </a:r>
            <a:r>
              <a:rPr lang="en-US" sz="3600" dirty="0"/>
              <a:t> that annually reviews the </a:t>
            </a:r>
            <a:r>
              <a:rPr lang="en-US" sz="3600" dirty="0" err="1"/>
              <a:t>ByLaws</a:t>
            </a:r>
            <a:r>
              <a:rPr lang="en-US" sz="3600" dirty="0"/>
              <a:t>, Fiscal Policies, Board Policies, Personnel Policies, and Operations Policies, and makes recommendations for any changes needed to the full Board.  The ED reviews the </a:t>
            </a:r>
            <a:r>
              <a:rPr lang="en-US" sz="3600" dirty="0" err="1"/>
              <a:t>ByLaws</a:t>
            </a:r>
            <a:r>
              <a:rPr lang="en-US" sz="3600" dirty="0"/>
              <a:t> and policies annually and submits recommended changes to the committee.  The committee reviews those recommendations, and may make their own recommendations.  The full Board must approve any recommended changes.</a:t>
            </a:r>
          </a:p>
          <a:p>
            <a:pPr marL="0" indent="0">
              <a:buNone/>
            </a:pPr>
            <a:endParaRPr lang="en-US" dirty="0"/>
          </a:p>
          <a:p>
            <a:pPr lvl="0"/>
            <a:r>
              <a:rPr lang="en-US" sz="3600" dirty="0"/>
              <a:t>The Board needs to have a </a:t>
            </a:r>
            <a:r>
              <a:rPr lang="en-US" sz="3600" b="1" dirty="0"/>
              <a:t>Strategic Planning Committee</a:t>
            </a:r>
            <a:r>
              <a:rPr lang="en-US" sz="3600" dirty="0"/>
              <a:t> that works with the ED and staff to develop the </a:t>
            </a:r>
            <a:r>
              <a:rPr lang="en-US" sz="3600" dirty="0" smtClean="0"/>
              <a:t>organization’s </a:t>
            </a:r>
            <a:r>
              <a:rPr lang="en-US" sz="3600" dirty="0"/>
              <a:t>3-5 year Strategic Plan, review the plan at least annually, and report to the Board on the progress, barriers, and any recommended changes needed</a:t>
            </a:r>
            <a:r>
              <a:rPr lang="en-US" sz="3600" dirty="0" smtClean="0"/>
              <a:t>.</a:t>
            </a:r>
            <a:endParaRPr lang="en-US" sz="3600" dirty="0"/>
          </a:p>
        </p:txBody>
      </p:sp>
    </p:spTree>
    <p:extLst>
      <p:ext uri="{BB962C8B-B14F-4D97-AF65-F5344CB8AC3E}">
        <p14:creationId xmlns:p14="http://schemas.microsoft.com/office/powerpoint/2010/main" val="21361738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638800"/>
          </a:xfrm>
        </p:spPr>
        <p:txBody>
          <a:bodyPr>
            <a:normAutofit fontScale="62500" lnSpcReduction="20000"/>
          </a:bodyPr>
          <a:lstStyle/>
          <a:p>
            <a:pPr marL="0" lvl="0" indent="0">
              <a:buNone/>
            </a:pPr>
            <a:r>
              <a:rPr lang="en-US" dirty="0"/>
              <a:t> </a:t>
            </a:r>
            <a:r>
              <a:rPr lang="en-US" sz="3900" b="1" dirty="0"/>
              <a:t>D.  Board Committees</a:t>
            </a:r>
            <a:endParaRPr lang="en-US" sz="3900" dirty="0"/>
          </a:p>
          <a:p>
            <a:pPr marL="0" indent="0">
              <a:buNone/>
            </a:pPr>
            <a:endParaRPr lang="en-US" sz="1700" dirty="0"/>
          </a:p>
          <a:p>
            <a:pPr lvl="0"/>
            <a:r>
              <a:rPr lang="en-US" sz="3400" dirty="0"/>
              <a:t>The Board needs to have a </a:t>
            </a:r>
            <a:r>
              <a:rPr lang="en-US" sz="3400" b="1" dirty="0"/>
              <a:t>Resource Development Committee</a:t>
            </a:r>
            <a:r>
              <a:rPr lang="en-US" sz="3400" dirty="0"/>
              <a:t> that works with the ED and staff to look at ways for the </a:t>
            </a:r>
            <a:r>
              <a:rPr lang="en-US" sz="3400" dirty="0" smtClean="0"/>
              <a:t>organization </a:t>
            </a:r>
            <a:r>
              <a:rPr lang="en-US" sz="3400" dirty="0"/>
              <a:t>to obtain additional funding and other resources needed.  This can be advocacy for more state and/or federal funding, grant seeking, activities to raise unrestricted donation funds, or other types of resource development activities.  The federal Rehab Act mandates that CILs are to do Resource </a:t>
            </a:r>
            <a:r>
              <a:rPr lang="en-US" sz="3400" dirty="0" smtClean="0"/>
              <a:t>Development, and that SILCs MAY do Resource Development.  </a:t>
            </a:r>
            <a:r>
              <a:rPr lang="en-US" sz="3400" dirty="0"/>
              <a:t>The Board can also include recruitment of new Board Members as part of this committee, or create a separate Board Recruitment Committee.  Board Member recruitment can be considered a part of Resource Development, as the volunteer </a:t>
            </a:r>
            <a:r>
              <a:rPr lang="en-US" sz="3400" dirty="0" smtClean="0"/>
              <a:t>Board </a:t>
            </a:r>
            <a:r>
              <a:rPr lang="en-US" sz="3400" dirty="0"/>
              <a:t>Members ARE a resource for the </a:t>
            </a:r>
            <a:r>
              <a:rPr lang="en-US" sz="3400" dirty="0" smtClean="0"/>
              <a:t>organization.</a:t>
            </a:r>
            <a:endParaRPr lang="en-US" sz="3400" dirty="0"/>
          </a:p>
          <a:p>
            <a:pPr marL="0" indent="0">
              <a:buNone/>
            </a:pPr>
            <a:endParaRPr lang="en-US" sz="2000" dirty="0"/>
          </a:p>
          <a:p>
            <a:pPr lvl="0"/>
            <a:r>
              <a:rPr lang="en-US" sz="3400" dirty="0"/>
              <a:t>The Board may create other committees as they determine are necessary for </a:t>
            </a:r>
            <a:r>
              <a:rPr lang="en-US" sz="3400" dirty="0" smtClean="0"/>
              <a:t>organizational </a:t>
            </a:r>
            <a:r>
              <a:rPr lang="en-US" sz="3400" dirty="0"/>
              <a:t>operations.</a:t>
            </a:r>
          </a:p>
          <a:p>
            <a:endParaRPr lang="en-US" dirty="0"/>
          </a:p>
        </p:txBody>
      </p:sp>
    </p:spTree>
    <p:extLst>
      <p:ext uri="{BB962C8B-B14F-4D97-AF65-F5344CB8AC3E}">
        <p14:creationId xmlns:p14="http://schemas.microsoft.com/office/powerpoint/2010/main" val="14935986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638800"/>
          </a:xfrm>
        </p:spPr>
        <p:txBody>
          <a:bodyPr>
            <a:normAutofit fontScale="85000" lnSpcReduction="20000"/>
          </a:bodyPr>
          <a:lstStyle/>
          <a:p>
            <a:pPr marL="0" lvl="0" indent="0">
              <a:buNone/>
            </a:pPr>
            <a:r>
              <a:rPr lang="en-US" dirty="0" smtClean="0"/>
              <a:t>E.  </a:t>
            </a:r>
            <a:r>
              <a:rPr lang="en-US" dirty="0"/>
              <a:t> </a:t>
            </a:r>
            <a:r>
              <a:rPr lang="en-US" b="1" dirty="0"/>
              <a:t>Board Meetings</a:t>
            </a:r>
            <a:endParaRPr lang="en-US" dirty="0"/>
          </a:p>
          <a:p>
            <a:pPr marL="0" indent="0">
              <a:buNone/>
            </a:pPr>
            <a:r>
              <a:rPr lang="en-US" dirty="0"/>
              <a:t> </a:t>
            </a:r>
          </a:p>
          <a:p>
            <a:pPr lvl="0"/>
            <a:r>
              <a:rPr lang="en-US" dirty="0"/>
              <a:t>Board Meetings must be held on a regular basis.  Most CILs hold Board Meetings </a:t>
            </a:r>
            <a:r>
              <a:rPr lang="en-US" dirty="0" smtClean="0"/>
              <a:t>monthly, and SILCs quarterly.</a:t>
            </a:r>
            <a:endParaRPr lang="en-US" dirty="0"/>
          </a:p>
          <a:p>
            <a:pPr marL="0" indent="0">
              <a:buNone/>
            </a:pPr>
            <a:endParaRPr lang="en-US" sz="1800" dirty="0"/>
          </a:p>
          <a:p>
            <a:pPr lvl="0"/>
            <a:r>
              <a:rPr lang="en-US" dirty="0"/>
              <a:t>Notice of Board Meetings need to be posted at least 10 days prior to the meeting.  This can be done by posting a notice in </a:t>
            </a:r>
            <a:r>
              <a:rPr lang="en-US" dirty="0" smtClean="0"/>
              <a:t>the </a:t>
            </a:r>
            <a:r>
              <a:rPr lang="en-US" dirty="0"/>
              <a:t>office and on the </a:t>
            </a:r>
            <a:r>
              <a:rPr lang="en-US" dirty="0" smtClean="0"/>
              <a:t>website</a:t>
            </a:r>
            <a:r>
              <a:rPr lang="en-US" dirty="0"/>
              <a:t>.</a:t>
            </a:r>
          </a:p>
          <a:p>
            <a:pPr marL="0" indent="0">
              <a:buNone/>
            </a:pPr>
            <a:endParaRPr lang="en-US" sz="1800" dirty="0"/>
          </a:p>
          <a:p>
            <a:pPr lvl="0"/>
            <a:r>
              <a:rPr lang="en-US" dirty="0"/>
              <a:t>Board Meetings must be open to the general public, and held in an accessible location.  The Board may go into closed session when discussing personnel issues, legal issues, or other sensitive issues at the Board’s discretion.  Make sure your </a:t>
            </a:r>
            <a:r>
              <a:rPr lang="en-US" dirty="0" err="1"/>
              <a:t>ByLaws</a:t>
            </a:r>
            <a:r>
              <a:rPr lang="en-US" dirty="0"/>
              <a:t> indicate that you are able to go into a closed session for these kinds of reasons.</a:t>
            </a:r>
          </a:p>
          <a:p>
            <a:pPr marL="0" indent="0">
              <a:buNone/>
            </a:pPr>
            <a:endParaRPr lang="en-US" dirty="0"/>
          </a:p>
        </p:txBody>
      </p:sp>
    </p:spTree>
    <p:extLst>
      <p:ext uri="{BB962C8B-B14F-4D97-AF65-F5344CB8AC3E}">
        <p14:creationId xmlns:p14="http://schemas.microsoft.com/office/powerpoint/2010/main" val="6901302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638800"/>
          </a:xfrm>
        </p:spPr>
        <p:txBody>
          <a:bodyPr>
            <a:normAutofit/>
          </a:bodyPr>
          <a:lstStyle/>
          <a:p>
            <a:pPr marL="0" lvl="0" indent="0">
              <a:buNone/>
            </a:pPr>
            <a:r>
              <a:rPr lang="en-US" sz="2700" dirty="0" smtClean="0"/>
              <a:t>E.  </a:t>
            </a:r>
            <a:r>
              <a:rPr lang="en-US" sz="2700" dirty="0"/>
              <a:t> </a:t>
            </a:r>
            <a:r>
              <a:rPr lang="en-US" sz="2700" b="1" dirty="0"/>
              <a:t>Board Meetings</a:t>
            </a:r>
            <a:endParaRPr lang="en-US" sz="2700" dirty="0"/>
          </a:p>
          <a:p>
            <a:pPr marL="0" indent="0">
              <a:buNone/>
            </a:pPr>
            <a:r>
              <a:rPr lang="en-US" sz="2700" dirty="0"/>
              <a:t> </a:t>
            </a:r>
          </a:p>
          <a:p>
            <a:pPr lvl="0"/>
            <a:r>
              <a:rPr lang="en-US" sz="2700" dirty="0"/>
              <a:t>Documents for the meeting, such as Agenda, Minutes from the previous meeting, financial report, and other documents need to be sent to the Board Members prior to the meeting and enough in advance so they have time to review them.  All documents sent to Board Members MUST be available in an accessible format as requested by any Board Member who needs an accessible format.</a:t>
            </a:r>
          </a:p>
          <a:p>
            <a:pPr marL="0" indent="0">
              <a:buNone/>
            </a:pPr>
            <a:endParaRPr lang="en-US" sz="2500" dirty="0"/>
          </a:p>
        </p:txBody>
      </p:sp>
    </p:spTree>
    <p:extLst>
      <p:ext uri="{BB962C8B-B14F-4D97-AF65-F5344CB8AC3E}">
        <p14:creationId xmlns:p14="http://schemas.microsoft.com/office/powerpoint/2010/main" val="2956797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638800"/>
          </a:xfrm>
        </p:spPr>
        <p:txBody>
          <a:bodyPr>
            <a:normAutofit fontScale="62500" lnSpcReduction="20000"/>
          </a:bodyPr>
          <a:lstStyle/>
          <a:p>
            <a:pPr marL="0" lvl="0" indent="0">
              <a:buNone/>
            </a:pPr>
            <a:r>
              <a:rPr lang="en-US" sz="4300" dirty="0" smtClean="0"/>
              <a:t>E.  </a:t>
            </a:r>
            <a:r>
              <a:rPr lang="en-US" sz="4300" dirty="0"/>
              <a:t> </a:t>
            </a:r>
            <a:r>
              <a:rPr lang="en-US" sz="4300" b="1" dirty="0"/>
              <a:t>Board Meetings</a:t>
            </a:r>
            <a:endParaRPr lang="en-US" sz="4300" dirty="0"/>
          </a:p>
          <a:p>
            <a:pPr marL="0" indent="0">
              <a:buNone/>
            </a:pPr>
            <a:r>
              <a:rPr lang="en-US" dirty="0"/>
              <a:t> </a:t>
            </a:r>
            <a:endParaRPr lang="en-US" sz="2500" dirty="0"/>
          </a:p>
          <a:p>
            <a:pPr marL="0" lvl="0" indent="0">
              <a:buNone/>
            </a:pPr>
            <a:r>
              <a:rPr lang="en-US" dirty="0"/>
              <a:t>Board Meeting Agendas need to include, at a minimum, all of the following</a:t>
            </a:r>
            <a:r>
              <a:rPr lang="en-US" dirty="0" smtClean="0"/>
              <a:t>:</a:t>
            </a:r>
          </a:p>
          <a:p>
            <a:pPr marL="0" indent="0">
              <a:buNone/>
            </a:pPr>
            <a:endParaRPr lang="en-US" dirty="0"/>
          </a:p>
          <a:p>
            <a:pPr marL="400050" lvl="1" indent="0">
              <a:buNone/>
            </a:pPr>
            <a:r>
              <a:rPr lang="en-US" sz="3200" dirty="0" smtClean="0"/>
              <a:t>I.     Establishment of a Quorum</a:t>
            </a:r>
          </a:p>
          <a:p>
            <a:pPr marL="400050" lvl="1" indent="0">
              <a:buNone/>
            </a:pPr>
            <a:r>
              <a:rPr lang="en-US" sz="3200" dirty="0" smtClean="0"/>
              <a:t>II.    Review and Approval of the Agenda</a:t>
            </a:r>
          </a:p>
          <a:p>
            <a:pPr marL="400050" lvl="1" indent="0">
              <a:buNone/>
            </a:pPr>
            <a:r>
              <a:rPr lang="en-US" sz="3200" dirty="0" smtClean="0"/>
              <a:t>III.   Review and Approval of the Minutes from the Previous  </a:t>
            </a:r>
          </a:p>
          <a:p>
            <a:pPr marL="400050" lvl="1" indent="0">
              <a:buNone/>
            </a:pPr>
            <a:r>
              <a:rPr lang="en-US" sz="3200" dirty="0"/>
              <a:t> </a:t>
            </a:r>
            <a:r>
              <a:rPr lang="en-US" sz="3200" dirty="0" smtClean="0"/>
              <a:t>       Meeting</a:t>
            </a:r>
          </a:p>
          <a:p>
            <a:pPr marL="400050" lvl="1" indent="0">
              <a:buNone/>
            </a:pPr>
            <a:r>
              <a:rPr lang="en-US" sz="3200" dirty="0" smtClean="0"/>
              <a:t>IV.    ED and Staff Reports</a:t>
            </a:r>
          </a:p>
          <a:p>
            <a:pPr marL="400050" lvl="1" indent="0">
              <a:buNone/>
            </a:pPr>
            <a:r>
              <a:rPr lang="en-US" sz="3200" dirty="0" smtClean="0"/>
              <a:t>V.     Review and Approval of the Financial Report</a:t>
            </a:r>
          </a:p>
          <a:p>
            <a:pPr marL="400050" lvl="1" indent="0">
              <a:buNone/>
            </a:pPr>
            <a:r>
              <a:rPr lang="en-US" sz="3200" dirty="0" smtClean="0"/>
              <a:t>VI.   Action Items – This includes any and all items that the Board needs to             </a:t>
            </a:r>
          </a:p>
          <a:p>
            <a:pPr marL="400050" lvl="1" indent="0">
              <a:buNone/>
            </a:pPr>
            <a:r>
              <a:rPr lang="en-US" sz="3200" dirty="0"/>
              <a:t> </a:t>
            </a:r>
            <a:r>
              <a:rPr lang="en-US" sz="3200" dirty="0" smtClean="0"/>
              <a:t>       review and vote on, not including the Financial Report which has its </a:t>
            </a:r>
            <a:endParaRPr lang="en-US" sz="3200" dirty="0"/>
          </a:p>
          <a:p>
            <a:pPr marL="400050" lvl="1" indent="0">
              <a:buNone/>
            </a:pPr>
            <a:r>
              <a:rPr lang="en-US" sz="3200" dirty="0" smtClean="0"/>
              <a:t>        own line item above.</a:t>
            </a:r>
          </a:p>
          <a:p>
            <a:pPr marL="400050" lvl="1" indent="0">
              <a:buNone/>
            </a:pPr>
            <a:r>
              <a:rPr lang="en-US" sz="3200" dirty="0" smtClean="0"/>
              <a:t>VII.  Committee Reports</a:t>
            </a:r>
          </a:p>
          <a:p>
            <a:pPr marL="400050" lvl="1" indent="0">
              <a:buNone/>
            </a:pPr>
            <a:r>
              <a:rPr lang="en-US" sz="3200" dirty="0" smtClean="0"/>
              <a:t>VIII. Other Business</a:t>
            </a:r>
          </a:p>
          <a:p>
            <a:pPr marL="400050" lvl="1" indent="0">
              <a:buNone/>
            </a:pPr>
            <a:r>
              <a:rPr lang="en-US" sz="3200" dirty="0" smtClean="0"/>
              <a:t>IX.    Public Comment</a:t>
            </a:r>
            <a:endParaRPr lang="en-US" sz="3200" dirty="0"/>
          </a:p>
        </p:txBody>
      </p:sp>
    </p:spTree>
    <p:extLst>
      <p:ext uri="{BB962C8B-B14F-4D97-AF65-F5344CB8AC3E}">
        <p14:creationId xmlns:p14="http://schemas.microsoft.com/office/powerpoint/2010/main" val="4224971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95400"/>
            <a:ext cx="8229600" cy="5638800"/>
          </a:xfrm>
        </p:spPr>
        <p:txBody>
          <a:bodyPr>
            <a:normAutofit lnSpcReduction="10000"/>
          </a:bodyPr>
          <a:lstStyle/>
          <a:p>
            <a:pPr marL="0" lvl="0" indent="0">
              <a:buNone/>
            </a:pPr>
            <a:r>
              <a:rPr lang="en-US" sz="2900" b="1" dirty="0" smtClean="0"/>
              <a:t>F.  Board </a:t>
            </a:r>
            <a:r>
              <a:rPr lang="en-US" sz="2900" b="1" dirty="0"/>
              <a:t>and Staff Conflicts of Interest To Avoid – Get Policies In Place To Address These Issues (Conflict of Interest and Code of Conduct Policies for Staff and Board)</a:t>
            </a:r>
            <a:endParaRPr lang="en-US" sz="2900" dirty="0"/>
          </a:p>
          <a:p>
            <a:pPr marL="0" indent="0">
              <a:buNone/>
            </a:pPr>
            <a:endParaRPr lang="en-US" sz="1500" dirty="0"/>
          </a:p>
          <a:p>
            <a:pPr lvl="0"/>
            <a:r>
              <a:rPr lang="en-US" sz="2800" dirty="0"/>
              <a:t>It is a conflict of interest, and therefore not acceptable, for any Board Member to act as the Interim Director, Director, or staff of the </a:t>
            </a:r>
            <a:r>
              <a:rPr lang="en-US" sz="2800" dirty="0" smtClean="0"/>
              <a:t>organization </a:t>
            </a:r>
            <a:r>
              <a:rPr lang="en-US" sz="2800" dirty="0"/>
              <a:t>while still being on the Board.</a:t>
            </a:r>
          </a:p>
          <a:p>
            <a:pPr marL="0" indent="0">
              <a:buNone/>
            </a:pPr>
            <a:endParaRPr lang="en-US" sz="1500" dirty="0"/>
          </a:p>
          <a:p>
            <a:pPr lvl="0"/>
            <a:r>
              <a:rPr lang="en-US" sz="2800" dirty="0"/>
              <a:t>It is a conflict of interest, and therefore not acceptable, for any Board Member to also be a paid consultant or a paid employee of </a:t>
            </a:r>
            <a:r>
              <a:rPr lang="en-US" sz="2800" dirty="0" smtClean="0"/>
              <a:t>the organization </a:t>
            </a:r>
            <a:r>
              <a:rPr lang="en-US" sz="2800" dirty="0"/>
              <a:t>while they are on the Board.</a:t>
            </a:r>
          </a:p>
          <a:p>
            <a:pPr marL="0" indent="0">
              <a:buNone/>
            </a:pPr>
            <a:endParaRPr lang="en-US" sz="2800" dirty="0"/>
          </a:p>
          <a:p>
            <a:endParaRPr lang="en-US" sz="2800" dirty="0"/>
          </a:p>
          <a:p>
            <a:pPr marL="400050" lvl="1" indent="0">
              <a:buNone/>
            </a:pPr>
            <a:endParaRPr lang="en-US" sz="3100" dirty="0"/>
          </a:p>
        </p:txBody>
      </p:sp>
    </p:spTree>
    <p:extLst>
      <p:ext uri="{BB962C8B-B14F-4D97-AF65-F5344CB8AC3E}">
        <p14:creationId xmlns:p14="http://schemas.microsoft.com/office/powerpoint/2010/main" val="13908436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19200"/>
            <a:ext cx="8229600" cy="5715000"/>
          </a:xfrm>
        </p:spPr>
        <p:txBody>
          <a:bodyPr>
            <a:normAutofit fontScale="70000" lnSpcReduction="20000"/>
          </a:bodyPr>
          <a:lstStyle/>
          <a:p>
            <a:pPr marL="0" lvl="0" indent="0">
              <a:buNone/>
            </a:pPr>
            <a:r>
              <a:rPr lang="en-US" sz="3900" b="1" dirty="0" smtClean="0"/>
              <a:t>F.  Board </a:t>
            </a:r>
            <a:r>
              <a:rPr lang="en-US" sz="3900" b="1" dirty="0"/>
              <a:t>and Staff Conflicts of Interest To Avoid – Get Policies In Place To Address These Issues (Conflict of Interest and Code of Conduct Policies for Staff and Board)</a:t>
            </a:r>
            <a:endParaRPr lang="en-US" sz="3900" dirty="0"/>
          </a:p>
          <a:p>
            <a:pPr marL="0" indent="0">
              <a:buNone/>
            </a:pPr>
            <a:r>
              <a:rPr lang="en-US" b="1" dirty="0"/>
              <a:t> </a:t>
            </a:r>
            <a:endParaRPr lang="en-US" sz="2800" dirty="0"/>
          </a:p>
          <a:p>
            <a:pPr lvl="0"/>
            <a:r>
              <a:rPr lang="en-US" dirty="0"/>
              <a:t>It is a conflict of interest, and therefore not acceptable, for a Staff Member or Board Member to allow an unrelated person who is a Consumer of the CIL to live with them.  This opens up the staff and Board Member, as well as the CIL and other Board Members, to liability.  There needs to be professional relationships maintained between staff and Consumers, and Board and Consumers.</a:t>
            </a:r>
            <a:endParaRPr lang="en-US" sz="2800" dirty="0"/>
          </a:p>
          <a:p>
            <a:pPr marL="0" indent="0">
              <a:buNone/>
            </a:pPr>
            <a:endParaRPr lang="en-US" sz="2200" dirty="0"/>
          </a:p>
          <a:p>
            <a:pPr lvl="0"/>
            <a:r>
              <a:rPr lang="en-US" dirty="0"/>
              <a:t>It is a conflict of interest, and therefore not acceptable, for a Staff Member or Board Member to become a legal guardian, payee, or any similar type of arrangement for an unrelated person who is a Consumer of the CIL.  This opens up the staff and Board Member, as well as the CIL and other Board Members, to liability issues.  There needs to be professional relationships established between staff and Consumers, and Board and Consumers.</a:t>
            </a:r>
            <a:endParaRPr lang="en-US" sz="2800" dirty="0"/>
          </a:p>
          <a:p>
            <a:endParaRPr lang="en-US" sz="2800" dirty="0"/>
          </a:p>
          <a:p>
            <a:pPr marL="400050" lvl="1" indent="0">
              <a:buNone/>
            </a:pPr>
            <a:endParaRPr lang="en-US" sz="3100" dirty="0"/>
          </a:p>
        </p:txBody>
      </p:sp>
    </p:spTree>
    <p:extLst>
      <p:ext uri="{BB962C8B-B14F-4D97-AF65-F5344CB8AC3E}">
        <p14:creationId xmlns:p14="http://schemas.microsoft.com/office/powerpoint/2010/main" val="37027716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III.  Fiscal &amp; Programmatic Oversight Responsibilities</a:t>
            </a:r>
            <a:endParaRPr lang="en-US" sz="2800" u="sng" dirty="0"/>
          </a:p>
        </p:txBody>
      </p:sp>
      <p:sp>
        <p:nvSpPr>
          <p:cNvPr id="3" name="Content Placeholder 2"/>
          <p:cNvSpPr>
            <a:spLocks noGrp="1"/>
          </p:cNvSpPr>
          <p:nvPr>
            <p:ph idx="1"/>
          </p:nvPr>
        </p:nvSpPr>
        <p:spPr>
          <a:xfrm>
            <a:off x="457200" y="1219200"/>
            <a:ext cx="8229600" cy="5715000"/>
          </a:xfrm>
        </p:spPr>
        <p:txBody>
          <a:bodyPr>
            <a:normAutofit fontScale="55000" lnSpcReduction="20000"/>
          </a:bodyPr>
          <a:lstStyle/>
          <a:p>
            <a:pPr marL="0" indent="0">
              <a:buNone/>
            </a:pPr>
            <a:r>
              <a:rPr lang="en-US" sz="4900" b="1" dirty="0" smtClean="0"/>
              <a:t>G.  Other Board Oversight Responsibilities</a:t>
            </a:r>
          </a:p>
          <a:p>
            <a:endParaRPr lang="en-US" b="1" u="sng" dirty="0"/>
          </a:p>
          <a:p>
            <a:pPr marL="0" indent="0">
              <a:buNone/>
            </a:pPr>
            <a:r>
              <a:rPr lang="en-US" b="1" u="sng" dirty="0" smtClean="0"/>
              <a:t>Boards </a:t>
            </a:r>
            <a:r>
              <a:rPr lang="en-US" b="1" u="sng" dirty="0"/>
              <a:t>Need To Ensure the ED Submits All Required Documents on Time</a:t>
            </a:r>
            <a:r>
              <a:rPr lang="en-US" b="1" dirty="0"/>
              <a:t>:</a:t>
            </a:r>
            <a:endParaRPr lang="en-US" dirty="0"/>
          </a:p>
          <a:p>
            <a:pPr marL="0" indent="0">
              <a:buNone/>
            </a:pPr>
            <a:r>
              <a:rPr lang="en-US" dirty="0"/>
              <a:t> </a:t>
            </a:r>
          </a:p>
          <a:p>
            <a:pPr lvl="0"/>
            <a:r>
              <a:rPr lang="en-US" dirty="0"/>
              <a:t>Federal 990 Form to the IRS, due either </a:t>
            </a:r>
            <a:r>
              <a:rPr lang="en-US" b="1" u="sng" dirty="0"/>
              <a:t>February 15</a:t>
            </a:r>
            <a:r>
              <a:rPr lang="en-US" b="1" u="sng" baseline="30000" dirty="0"/>
              <a:t>th</a:t>
            </a:r>
            <a:r>
              <a:rPr lang="en-US" b="1" u="sng" dirty="0"/>
              <a:t> or May 15</a:t>
            </a:r>
            <a:r>
              <a:rPr lang="en-US" b="1" u="sng" baseline="30000" dirty="0"/>
              <a:t>th</a:t>
            </a:r>
            <a:r>
              <a:rPr lang="en-US" dirty="0"/>
              <a:t>, depending on the reporting schedule your </a:t>
            </a:r>
            <a:r>
              <a:rPr lang="en-US" dirty="0" smtClean="0"/>
              <a:t>organization </a:t>
            </a:r>
            <a:r>
              <a:rPr lang="en-US" dirty="0"/>
              <a:t>has set up with the IRS.  </a:t>
            </a:r>
            <a:r>
              <a:rPr lang="en-US" dirty="0" smtClean="0"/>
              <a:t>Some may have </a:t>
            </a:r>
            <a:r>
              <a:rPr lang="en-US" dirty="0"/>
              <a:t>an accountant complete this form</a:t>
            </a:r>
            <a:r>
              <a:rPr lang="en-US" dirty="0" smtClean="0"/>
              <a:t>.  </a:t>
            </a:r>
            <a:r>
              <a:rPr lang="en-US" b="1" u="sng" dirty="0" smtClean="0"/>
              <a:t>BOARD CHAIRS MUST SIGN THIS FORM!!!</a:t>
            </a:r>
            <a:endParaRPr lang="en-US" b="1" u="sng" dirty="0"/>
          </a:p>
          <a:p>
            <a:pPr marL="0" indent="0">
              <a:buNone/>
            </a:pPr>
            <a:endParaRPr lang="en-US" b="1" u="sng" dirty="0"/>
          </a:p>
          <a:p>
            <a:pPr lvl="0"/>
            <a:r>
              <a:rPr lang="en-US" dirty="0"/>
              <a:t>Federal </a:t>
            </a:r>
            <a:r>
              <a:rPr lang="en-US" dirty="0" smtClean="0"/>
              <a:t>424 budget (for CILs only), </a:t>
            </a:r>
            <a:r>
              <a:rPr lang="en-US" dirty="0"/>
              <a:t>usually submitted </a:t>
            </a:r>
            <a:r>
              <a:rPr lang="en-US" dirty="0" smtClean="0"/>
              <a:t>by </a:t>
            </a:r>
            <a:r>
              <a:rPr lang="en-US" b="1" u="sng" dirty="0" smtClean="0"/>
              <a:t>mid July</a:t>
            </a:r>
            <a:r>
              <a:rPr lang="en-US" dirty="0" smtClean="0"/>
              <a:t>.</a:t>
            </a:r>
            <a:endParaRPr lang="en-US" dirty="0"/>
          </a:p>
          <a:p>
            <a:pPr marL="0" indent="0">
              <a:buNone/>
            </a:pPr>
            <a:endParaRPr lang="en-US" dirty="0"/>
          </a:p>
          <a:p>
            <a:pPr lvl="0"/>
            <a:r>
              <a:rPr lang="en-US" dirty="0"/>
              <a:t>Federal 704 Report to the federal funders, due by </a:t>
            </a:r>
            <a:r>
              <a:rPr lang="en-US" b="1" u="sng" dirty="0"/>
              <a:t>December 31</a:t>
            </a:r>
            <a:r>
              <a:rPr lang="en-US" b="1" u="sng" baseline="30000" dirty="0"/>
              <a:t>st</a:t>
            </a:r>
            <a:r>
              <a:rPr lang="en-US" dirty="0"/>
              <a:t>.</a:t>
            </a:r>
          </a:p>
          <a:p>
            <a:pPr marL="0" indent="0">
              <a:buNone/>
            </a:pPr>
            <a:endParaRPr lang="en-US" dirty="0"/>
          </a:p>
          <a:p>
            <a:pPr lvl="0"/>
            <a:r>
              <a:rPr lang="en-US" dirty="0" smtClean="0"/>
              <a:t>Many States </a:t>
            </a:r>
            <a:r>
              <a:rPr lang="en-US" dirty="0"/>
              <a:t>required filing every two years with the Secretary of State for the </a:t>
            </a:r>
            <a:r>
              <a:rPr lang="en-US" dirty="0" smtClean="0"/>
              <a:t>non-profit </a:t>
            </a:r>
            <a:r>
              <a:rPr lang="en-US" dirty="0"/>
              <a:t>status.</a:t>
            </a:r>
          </a:p>
          <a:p>
            <a:pPr marL="0" indent="0">
              <a:buNone/>
            </a:pPr>
            <a:endParaRPr lang="en-US" dirty="0"/>
          </a:p>
          <a:p>
            <a:pPr lvl="0"/>
            <a:r>
              <a:rPr lang="en-US" dirty="0"/>
              <a:t>Payment of the </a:t>
            </a:r>
            <a:r>
              <a:rPr lang="en-US" dirty="0" smtClean="0"/>
              <a:t>Directors </a:t>
            </a:r>
            <a:r>
              <a:rPr lang="en-US" dirty="0"/>
              <a:t>and Officers Insurance and Property and Liability Insurance.</a:t>
            </a:r>
          </a:p>
          <a:p>
            <a:pPr marL="0" indent="0">
              <a:buNone/>
            </a:pPr>
            <a:endParaRPr lang="en-US" dirty="0"/>
          </a:p>
          <a:p>
            <a:pPr lvl="0"/>
            <a:r>
              <a:rPr lang="en-US" dirty="0"/>
              <a:t>Payment of the e</a:t>
            </a:r>
            <a:r>
              <a:rPr lang="en-US" dirty="0" smtClean="0"/>
              <a:t>mployees </a:t>
            </a:r>
            <a:r>
              <a:rPr lang="en-US" dirty="0"/>
              <a:t>federal taxes and FICA, if the </a:t>
            </a:r>
            <a:r>
              <a:rPr lang="en-US" dirty="0" smtClean="0"/>
              <a:t>organization </a:t>
            </a:r>
            <a:r>
              <a:rPr lang="en-US" dirty="0"/>
              <a:t>has staff that does this and does not have a payroll company that does this function.</a:t>
            </a:r>
          </a:p>
          <a:p>
            <a:pPr marL="0" indent="0">
              <a:buNone/>
            </a:pPr>
            <a:endParaRPr lang="en-US" sz="2800" dirty="0"/>
          </a:p>
          <a:p>
            <a:pPr marL="400050" lvl="1" indent="0">
              <a:buNone/>
            </a:pPr>
            <a:endParaRPr lang="en-US" sz="3100" dirty="0"/>
          </a:p>
        </p:txBody>
      </p:sp>
    </p:spTree>
    <p:extLst>
      <p:ext uri="{BB962C8B-B14F-4D97-AF65-F5344CB8AC3E}">
        <p14:creationId xmlns:p14="http://schemas.microsoft.com/office/powerpoint/2010/main" val="1816524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400" b="1" dirty="0" smtClean="0"/>
              <a:t>Overview</a:t>
            </a:r>
            <a:endParaRPr lang="en-US" sz="3400" b="1" dirty="0"/>
          </a:p>
        </p:txBody>
      </p:sp>
      <p:sp>
        <p:nvSpPr>
          <p:cNvPr id="3" name="Content Placeholder 2"/>
          <p:cNvSpPr>
            <a:spLocks noGrp="1"/>
          </p:cNvSpPr>
          <p:nvPr>
            <p:ph idx="1"/>
          </p:nvPr>
        </p:nvSpPr>
        <p:spPr>
          <a:xfrm>
            <a:off x="457200" y="1600200"/>
            <a:ext cx="8229600" cy="4525963"/>
          </a:xfrm>
        </p:spPr>
        <p:txBody>
          <a:bodyPr>
            <a:normAutofit lnSpcReduction="10000"/>
          </a:bodyPr>
          <a:lstStyle/>
          <a:p>
            <a:pPr marL="0" indent="0">
              <a:buNone/>
            </a:pPr>
            <a:r>
              <a:rPr lang="en-US" sz="2600" dirty="0" smtClean="0"/>
              <a:t>There </a:t>
            </a:r>
            <a:r>
              <a:rPr lang="en-US" sz="2600" dirty="0"/>
              <a:t>is a lot more detail involved than just what is in this </a:t>
            </a:r>
            <a:r>
              <a:rPr lang="en-US" sz="2600" dirty="0" smtClean="0"/>
              <a:t>overview.</a:t>
            </a:r>
          </a:p>
          <a:p>
            <a:pPr marL="0" indent="0">
              <a:buNone/>
            </a:pPr>
            <a:endParaRPr lang="en-US" sz="2600" dirty="0"/>
          </a:p>
          <a:p>
            <a:pPr marL="0" indent="0">
              <a:buNone/>
            </a:pPr>
            <a:r>
              <a:rPr lang="en-US" sz="2600" dirty="0" smtClean="0"/>
              <a:t>Specifically</a:t>
            </a:r>
            <a:r>
              <a:rPr lang="en-US" sz="2600" dirty="0"/>
              <a:t>, the </a:t>
            </a:r>
            <a:r>
              <a:rPr lang="en-US" sz="2600" dirty="0" err="1"/>
              <a:t>ByLaws</a:t>
            </a:r>
            <a:r>
              <a:rPr lang="en-US" sz="2600" dirty="0"/>
              <a:t> and other policies that are put in place by the </a:t>
            </a:r>
            <a:r>
              <a:rPr lang="en-US" sz="2600" dirty="0" smtClean="0"/>
              <a:t>Board have </a:t>
            </a:r>
            <a:r>
              <a:rPr lang="en-US" sz="2600" dirty="0"/>
              <a:t>a lot of details </a:t>
            </a:r>
            <a:r>
              <a:rPr lang="en-US" sz="2600" dirty="0" smtClean="0"/>
              <a:t>involved.</a:t>
            </a:r>
          </a:p>
          <a:p>
            <a:pPr marL="0" indent="0">
              <a:buNone/>
            </a:pPr>
            <a:endParaRPr lang="en-US" sz="2600" dirty="0"/>
          </a:p>
          <a:p>
            <a:pPr marL="0" indent="0">
              <a:buNone/>
            </a:pPr>
            <a:r>
              <a:rPr lang="en-US" sz="2600" dirty="0" smtClean="0"/>
              <a:t>Ensuring </a:t>
            </a:r>
            <a:r>
              <a:rPr lang="en-US" sz="2600" dirty="0"/>
              <a:t>that these documents are developed and annually reviewed in a very thoughtful and careful manner will help to ensure the fiscal and programmatic soundness of the </a:t>
            </a:r>
            <a:r>
              <a:rPr lang="en-US" sz="2600" dirty="0" smtClean="0"/>
              <a:t>organization, </a:t>
            </a:r>
            <a:r>
              <a:rPr lang="en-US" sz="2600" dirty="0"/>
              <a:t>along with the </a:t>
            </a:r>
            <a:r>
              <a:rPr lang="en-US" sz="2600" dirty="0" smtClean="0"/>
              <a:t>Board carrying </a:t>
            </a:r>
            <a:r>
              <a:rPr lang="en-US" sz="2600" dirty="0"/>
              <a:t>out the other duties listed in this document.</a:t>
            </a:r>
          </a:p>
          <a:p>
            <a:pPr marL="0" indent="0">
              <a:buNone/>
            </a:pPr>
            <a:endParaRPr lang="en-US" dirty="0"/>
          </a:p>
        </p:txBody>
      </p:sp>
    </p:spTree>
    <p:extLst>
      <p:ext uri="{BB962C8B-B14F-4D97-AF65-F5344CB8AC3E}">
        <p14:creationId xmlns:p14="http://schemas.microsoft.com/office/powerpoint/2010/main" val="13270505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 Real Life Stories</a:t>
            </a:r>
            <a:endParaRPr lang="en-US" dirty="0"/>
          </a:p>
        </p:txBody>
      </p:sp>
      <p:sp>
        <p:nvSpPr>
          <p:cNvPr id="3" name="Content Placeholder 2"/>
          <p:cNvSpPr>
            <a:spLocks noGrp="1"/>
          </p:cNvSpPr>
          <p:nvPr>
            <p:ph idx="1"/>
          </p:nvPr>
        </p:nvSpPr>
        <p:spPr>
          <a:xfrm>
            <a:off x="457200" y="1417638"/>
            <a:ext cx="8229600" cy="5440362"/>
          </a:xfrm>
        </p:spPr>
        <p:txBody>
          <a:bodyPr>
            <a:normAutofit fontScale="85000" lnSpcReduction="20000"/>
          </a:bodyPr>
          <a:lstStyle/>
          <a:p>
            <a:r>
              <a:rPr lang="en-US" dirty="0"/>
              <a:t>One </a:t>
            </a:r>
            <a:r>
              <a:rPr lang="en-US" dirty="0" smtClean="0"/>
              <a:t>ED did </a:t>
            </a:r>
            <a:r>
              <a:rPr lang="en-US" dirty="0"/>
              <a:t>not submit his federal 990 Report to the IRS for several years.  When he quit, the Board discovered he had not been filing this report, and that they were faced with a number of significant penalty fines for this document not being filed for several years.</a:t>
            </a:r>
          </a:p>
          <a:p>
            <a:pPr marL="0" indent="0">
              <a:buNone/>
            </a:pPr>
            <a:endParaRPr lang="en-US" sz="1800" dirty="0"/>
          </a:p>
          <a:p>
            <a:r>
              <a:rPr lang="en-US" dirty="0"/>
              <a:t>Another </a:t>
            </a:r>
            <a:r>
              <a:rPr lang="en-US" dirty="0" smtClean="0"/>
              <a:t>ED </a:t>
            </a:r>
            <a:r>
              <a:rPr lang="en-US" dirty="0"/>
              <a:t>did not fill out a required state form for their non-profit status.  The Board found this out after the ED left, and had to pay fees to get re-instated.</a:t>
            </a:r>
          </a:p>
          <a:p>
            <a:pPr marL="0" indent="0">
              <a:buNone/>
            </a:pPr>
            <a:endParaRPr lang="en-US" sz="1800" dirty="0"/>
          </a:p>
          <a:p>
            <a:r>
              <a:rPr lang="en-US" dirty="0"/>
              <a:t>One </a:t>
            </a:r>
            <a:r>
              <a:rPr lang="en-US" dirty="0" smtClean="0"/>
              <a:t>ED </a:t>
            </a:r>
            <a:r>
              <a:rPr lang="en-US" dirty="0"/>
              <a:t>did not renew the </a:t>
            </a:r>
            <a:r>
              <a:rPr lang="en-US" dirty="0" smtClean="0"/>
              <a:t>Directors </a:t>
            </a:r>
            <a:r>
              <a:rPr lang="en-US" dirty="0"/>
              <a:t>and Officers Insurance.  He left the </a:t>
            </a:r>
            <a:r>
              <a:rPr lang="en-US" dirty="0" smtClean="0"/>
              <a:t>organization </a:t>
            </a:r>
            <a:r>
              <a:rPr lang="en-US" dirty="0"/>
              <a:t>6 months later, and the Board eventually discovered the insurance had been cancelled.  They had to go through the process of re-applying for the </a:t>
            </a:r>
            <a:r>
              <a:rPr lang="en-US" dirty="0" smtClean="0"/>
              <a:t>insurance, and were at risk of possible lawsuits due to the actions of the previous ED.</a:t>
            </a:r>
            <a:endParaRPr lang="en-US" dirty="0"/>
          </a:p>
          <a:p>
            <a:pPr marL="0" indent="0">
              <a:buNone/>
            </a:pPr>
            <a:endParaRPr lang="en-US" dirty="0"/>
          </a:p>
        </p:txBody>
      </p:sp>
    </p:spTree>
    <p:extLst>
      <p:ext uri="{BB962C8B-B14F-4D97-AF65-F5344CB8AC3E}">
        <p14:creationId xmlns:p14="http://schemas.microsoft.com/office/powerpoint/2010/main" val="14302534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CONSEQUENCES - Real Life Stories</a:t>
            </a:r>
            <a:endParaRPr lang="en-US" dirty="0"/>
          </a:p>
        </p:txBody>
      </p:sp>
      <p:sp>
        <p:nvSpPr>
          <p:cNvPr id="3" name="Content Placeholder 2"/>
          <p:cNvSpPr>
            <a:spLocks noGrp="1"/>
          </p:cNvSpPr>
          <p:nvPr>
            <p:ph idx="1"/>
          </p:nvPr>
        </p:nvSpPr>
        <p:spPr>
          <a:xfrm>
            <a:off x="457200" y="1417638"/>
            <a:ext cx="8229600" cy="5440362"/>
          </a:xfrm>
        </p:spPr>
        <p:txBody>
          <a:bodyPr>
            <a:normAutofit fontScale="62500" lnSpcReduction="20000"/>
          </a:bodyPr>
          <a:lstStyle/>
          <a:p>
            <a:pPr marL="0" indent="0">
              <a:buNone/>
            </a:pPr>
            <a:r>
              <a:rPr lang="en-US" dirty="0"/>
              <a:t>A CIL Board allowed their CIL to provide a transportation program in addition to providing the four (at that time) core services.  The CIL received federal Part C and federal Part B, along with State funds, and some other very limited funds to support the transportation program.  However, the Board did not insist on detailed fiscal reporting from their ED, and when the transportation program began to lose funds, the ED started using federal funds for the transportation program instead of using it to provide the core services.  It is not allowable to use federal funds for a transportation program as transportation is not one of the stated core services of a CIL.  The ED was not tracking all of the CIL’s funding sources separately in terms of what activities were charged to which funding stream, and the Board was not demanding financial reports at monthly Board Meetings.  The CIL was out of funding in the middle of a federal fiscal year, and the ED told the Board to close the CIL.  The Board had no choice but to close the CIL as there was no additional money to continue to operate the CIL.  The CIL closed, and no new CIL was able to be opened in that service area.  This completely eliminated CIL services for people with disabilities in a five county area.  It also reflected poorly on the other CILs and the SILC in the state.</a:t>
            </a:r>
          </a:p>
          <a:p>
            <a:pPr marL="0" indent="0">
              <a:buNone/>
            </a:pPr>
            <a:endParaRPr lang="en-US" dirty="0"/>
          </a:p>
        </p:txBody>
      </p:sp>
    </p:spTree>
    <p:extLst>
      <p:ext uri="{BB962C8B-B14F-4D97-AF65-F5344CB8AC3E}">
        <p14:creationId xmlns:p14="http://schemas.microsoft.com/office/powerpoint/2010/main" val="103279069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Professional Line?</a:t>
            </a:r>
            <a:endParaRPr lang="en-US" dirty="0"/>
          </a:p>
        </p:txBody>
      </p:sp>
      <p:sp>
        <p:nvSpPr>
          <p:cNvPr id="3" name="Content Placeholder 2"/>
          <p:cNvSpPr>
            <a:spLocks noGrp="1"/>
          </p:cNvSpPr>
          <p:nvPr>
            <p:ph idx="1"/>
          </p:nvPr>
        </p:nvSpPr>
        <p:spPr>
          <a:xfrm>
            <a:off x="457200" y="1417638"/>
            <a:ext cx="8229600" cy="5440362"/>
          </a:xfrm>
        </p:spPr>
        <p:txBody>
          <a:bodyPr>
            <a:normAutofit/>
          </a:bodyPr>
          <a:lstStyle/>
          <a:p>
            <a:pPr marL="0" indent="0">
              <a:buNone/>
            </a:pPr>
            <a:r>
              <a:rPr lang="en-US" sz="2700" b="1" u="sng" dirty="0" smtClean="0"/>
              <a:t>Example #1</a:t>
            </a:r>
            <a:r>
              <a:rPr lang="en-US" sz="2700" b="1" dirty="0" smtClean="0"/>
              <a:t>:</a:t>
            </a:r>
          </a:p>
          <a:p>
            <a:pPr marL="0" indent="0">
              <a:buNone/>
            </a:pPr>
            <a:endParaRPr lang="en-US" dirty="0" smtClean="0"/>
          </a:p>
          <a:p>
            <a:pPr marL="0" indent="0">
              <a:buNone/>
            </a:pPr>
            <a:r>
              <a:rPr lang="en-US" sz="2700" dirty="0" smtClean="0"/>
              <a:t>One </a:t>
            </a:r>
            <a:r>
              <a:rPr lang="en-US" sz="2700" dirty="0"/>
              <a:t>CIL had a staff person who felt sorry for a homeless Consumer and allowed that Consumer to come and live with them</a:t>
            </a:r>
            <a:r>
              <a:rPr lang="en-US" sz="2700" dirty="0" smtClean="0"/>
              <a:t>.</a:t>
            </a:r>
          </a:p>
          <a:p>
            <a:pPr marL="0" indent="0">
              <a:buNone/>
            </a:pPr>
            <a:endParaRPr lang="en-US" sz="2700" dirty="0"/>
          </a:p>
          <a:p>
            <a:pPr marL="0" indent="0" algn="ctr">
              <a:buNone/>
            </a:pPr>
            <a:r>
              <a:rPr lang="en-US" sz="2700" b="1" dirty="0"/>
              <a:t>Evaluate the above scenario in terms of appropriate behavior for Boards/Councils/ Executive Directors.</a:t>
            </a:r>
            <a:endParaRPr lang="en-US" sz="2700" dirty="0"/>
          </a:p>
        </p:txBody>
      </p:sp>
    </p:spTree>
    <p:extLst>
      <p:ext uri="{BB962C8B-B14F-4D97-AF65-F5344CB8AC3E}">
        <p14:creationId xmlns:p14="http://schemas.microsoft.com/office/powerpoint/2010/main" val="34254321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Professional Line?</a:t>
            </a:r>
            <a:endParaRPr lang="en-US" dirty="0"/>
          </a:p>
        </p:txBody>
      </p:sp>
      <p:sp>
        <p:nvSpPr>
          <p:cNvPr id="3" name="Content Placeholder 2"/>
          <p:cNvSpPr>
            <a:spLocks noGrp="1"/>
          </p:cNvSpPr>
          <p:nvPr>
            <p:ph idx="1"/>
          </p:nvPr>
        </p:nvSpPr>
        <p:spPr>
          <a:xfrm>
            <a:off x="457200" y="1417638"/>
            <a:ext cx="8229600" cy="5440362"/>
          </a:xfrm>
        </p:spPr>
        <p:txBody>
          <a:bodyPr>
            <a:normAutofit fontScale="77500" lnSpcReduction="20000"/>
          </a:bodyPr>
          <a:lstStyle/>
          <a:p>
            <a:pPr marL="0" indent="0">
              <a:buNone/>
            </a:pPr>
            <a:r>
              <a:rPr lang="en-US" sz="3500" b="1" u="sng" dirty="0" smtClean="0"/>
              <a:t>Example #1 – CONSEQUENCES</a:t>
            </a:r>
            <a:r>
              <a:rPr lang="en-US" sz="3500" b="1" dirty="0" smtClean="0"/>
              <a:t>:</a:t>
            </a:r>
            <a:endParaRPr lang="en-US" sz="3500" b="1" dirty="0"/>
          </a:p>
          <a:p>
            <a:pPr marL="0" indent="0">
              <a:buNone/>
            </a:pPr>
            <a:endParaRPr lang="en-US" sz="1800" dirty="0" smtClean="0"/>
          </a:p>
          <a:p>
            <a:pPr marL="0" indent="0">
              <a:buNone/>
            </a:pPr>
            <a:r>
              <a:rPr lang="en-US" dirty="0" smtClean="0"/>
              <a:t>This opened </a:t>
            </a:r>
            <a:r>
              <a:rPr lang="en-US" dirty="0"/>
              <a:t>up the staff person, the CIL, and the CIL Board to possible problems.  What if the Consumer accused the CIL Staff of abusing him/her, or of stealing money from him/her?  The resulting legal battle could be a nightmare for the staff and CIL Board.  There are boundaries that need to be maintained to be professional, and CIL staff need to present themselves in a professional capacity.  The role of the CIL staff is to provide the five core services, and do the best they can to help someone find a place to live, but NOT including having that person come live with them.  That crosses the line of the boundary of a professional CIL staff relationship with a Consumer.  It opens up a lot of liability issues, and destroys the professional working relationship and some distancing that needs to occur between staff and Consumer.</a:t>
            </a:r>
          </a:p>
          <a:p>
            <a:pPr marL="0" indent="0">
              <a:buNone/>
            </a:pPr>
            <a:endParaRPr lang="en-US" dirty="0"/>
          </a:p>
        </p:txBody>
      </p:sp>
    </p:spTree>
    <p:extLst>
      <p:ext uri="{BB962C8B-B14F-4D97-AF65-F5344CB8AC3E}">
        <p14:creationId xmlns:p14="http://schemas.microsoft.com/office/powerpoint/2010/main" val="370777545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Professional Line?</a:t>
            </a:r>
            <a:endParaRPr lang="en-US" dirty="0"/>
          </a:p>
        </p:txBody>
      </p:sp>
      <p:sp>
        <p:nvSpPr>
          <p:cNvPr id="3" name="Content Placeholder 2"/>
          <p:cNvSpPr>
            <a:spLocks noGrp="1"/>
          </p:cNvSpPr>
          <p:nvPr>
            <p:ph idx="1"/>
          </p:nvPr>
        </p:nvSpPr>
        <p:spPr>
          <a:xfrm>
            <a:off x="457200" y="1417638"/>
            <a:ext cx="8229600" cy="5440362"/>
          </a:xfrm>
        </p:spPr>
        <p:txBody>
          <a:bodyPr>
            <a:normAutofit/>
          </a:bodyPr>
          <a:lstStyle/>
          <a:p>
            <a:pPr marL="0" indent="0">
              <a:buNone/>
            </a:pPr>
            <a:r>
              <a:rPr lang="en-US" sz="2700" b="1" u="sng" dirty="0" smtClean="0"/>
              <a:t>Example #2</a:t>
            </a:r>
            <a:r>
              <a:rPr lang="en-US" sz="2700" b="1" dirty="0" smtClean="0"/>
              <a:t>:</a:t>
            </a:r>
            <a:endParaRPr lang="en-US" sz="2700" b="1" dirty="0"/>
          </a:p>
          <a:p>
            <a:pPr marL="0" indent="0">
              <a:buNone/>
            </a:pPr>
            <a:endParaRPr lang="en-US" sz="2700" dirty="0"/>
          </a:p>
          <a:p>
            <a:pPr marL="0" indent="0">
              <a:buNone/>
            </a:pPr>
            <a:r>
              <a:rPr lang="en-US" sz="2700" dirty="0" smtClean="0"/>
              <a:t>A </a:t>
            </a:r>
            <a:r>
              <a:rPr lang="en-US" sz="2700" dirty="0"/>
              <a:t>CIL </a:t>
            </a:r>
            <a:r>
              <a:rPr lang="en-US" sz="2700" dirty="0" smtClean="0"/>
              <a:t>ED agreed to </a:t>
            </a:r>
            <a:r>
              <a:rPr lang="en-US" sz="2700" dirty="0"/>
              <a:t>be a guardian for a Consumer who needed a legal guardian and had no family</a:t>
            </a:r>
            <a:r>
              <a:rPr lang="en-US" sz="2700" dirty="0" smtClean="0"/>
              <a:t>.</a:t>
            </a:r>
          </a:p>
          <a:p>
            <a:endParaRPr lang="en-US" sz="2700" dirty="0"/>
          </a:p>
          <a:p>
            <a:pPr marL="0" indent="0" algn="ctr">
              <a:buNone/>
            </a:pPr>
            <a:r>
              <a:rPr lang="en-US" sz="2700" b="1" dirty="0"/>
              <a:t>Evaluate the above scenario in terms of appropriate behavior for Boards/Councils/ Executive Directors.</a:t>
            </a:r>
            <a:endParaRPr lang="en-US" sz="2700" dirty="0"/>
          </a:p>
          <a:p>
            <a:pPr marL="0" indent="0">
              <a:buNone/>
            </a:pPr>
            <a:endParaRPr lang="en-US" dirty="0"/>
          </a:p>
        </p:txBody>
      </p:sp>
    </p:spTree>
    <p:extLst>
      <p:ext uri="{BB962C8B-B14F-4D97-AF65-F5344CB8AC3E}">
        <p14:creationId xmlns:p14="http://schemas.microsoft.com/office/powerpoint/2010/main" val="77835405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Professional Line?</a:t>
            </a:r>
            <a:endParaRPr lang="en-US" dirty="0"/>
          </a:p>
        </p:txBody>
      </p:sp>
      <p:sp>
        <p:nvSpPr>
          <p:cNvPr id="3" name="Content Placeholder 2"/>
          <p:cNvSpPr>
            <a:spLocks noGrp="1"/>
          </p:cNvSpPr>
          <p:nvPr>
            <p:ph idx="1"/>
          </p:nvPr>
        </p:nvSpPr>
        <p:spPr>
          <a:xfrm>
            <a:off x="457200" y="1417638"/>
            <a:ext cx="8229600" cy="5440362"/>
          </a:xfrm>
        </p:spPr>
        <p:txBody>
          <a:bodyPr>
            <a:normAutofit/>
          </a:bodyPr>
          <a:lstStyle/>
          <a:p>
            <a:pPr marL="0" indent="0">
              <a:buNone/>
            </a:pPr>
            <a:r>
              <a:rPr lang="en-US" sz="2700" b="1" u="sng" dirty="0" smtClean="0"/>
              <a:t>Example #2 - CONSEQUENCES</a:t>
            </a:r>
            <a:r>
              <a:rPr lang="en-US" sz="2700" b="1" dirty="0" smtClean="0"/>
              <a:t>:</a:t>
            </a:r>
            <a:endParaRPr lang="en-US" sz="2700" b="1" dirty="0"/>
          </a:p>
          <a:p>
            <a:pPr marL="0" indent="0">
              <a:buNone/>
            </a:pPr>
            <a:endParaRPr lang="en-US" sz="2700" dirty="0"/>
          </a:p>
          <a:p>
            <a:pPr marL="0" indent="0">
              <a:buNone/>
            </a:pPr>
            <a:r>
              <a:rPr lang="en-US" sz="2700" dirty="0" smtClean="0"/>
              <a:t>This </a:t>
            </a:r>
            <a:r>
              <a:rPr lang="en-US" sz="2700" dirty="0"/>
              <a:t>again is a real conflict of interest, crosses the professional relationship line, and opens up the staff, Board, and CIL to possible legal issues.</a:t>
            </a:r>
          </a:p>
          <a:p>
            <a:pPr marL="0" indent="0">
              <a:buNone/>
            </a:pPr>
            <a:endParaRPr lang="en-US" dirty="0"/>
          </a:p>
        </p:txBody>
      </p:sp>
    </p:spTree>
    <p:extLst>
      <p:ext uri="{BB962C8B-B14F-4D97-AF65-F5344CB8AC3E}">
        <p14:creationId xmlns:p14="http://schemas.microsoft.com/office/powerpoint/2010/main" val="29608658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Professional Line?</a:t>
            </a:r>
            <a:endParaRPr lang="en-US" dirty="0"/>
          </a:p>
        </p:txBody>
      </p:sp>
      <p:sp>
        <p:nvSpPr>
          <p:cNvPr id="3" name="Content Placeholder 2"/>
          <p:cNvSpPr>
            <a:spLocks noGrp="1"/>
          </p:cNvSpPr>
          <p:nvPr>
            <p:ph idx="1"/>
          </p:nvPr>
        </p:nvSpPr>
        <p:spPr>
          <a:xfrm>
            <a:off x="457200" y="1417638"/>
            <a:ext cx="8229600" cy="5440362"/>
          </a:xfrm>
        </p:spPr>
        <p:txBody>
          <a:bodyPr>
            <a:normAutofit/>
          </a:bodyPr>
          <a:lstStyle/>
          <a:p>
            <a:pPr marL="0" indent="0">
              <a:buNone/>
            </a:pPr>
            <a:r>
              <a:rPr lang="en-US" sz="2700" b="1" u="sng" dirty="0" smtClean="0"/>
              <a:t>Example #3</a:t>
            </a:r>
            <a:r>
              <a:rPr lang="en-US" sz="2700" b="1" dirty="0" smtClean="0"/>
              <a:t>:</a:t>
            </a:r>
            <a:endParaRPr lang="en-US" sz="2700" b="1" dirty="0"/>
          </a:p>
          <a:p>
            <a:pPr marL="0" indent="0">
              <a:buNone/>
            </a:pPr>
            <a:endParaRPr lang="en-US" sz="2700" dirty="0"/>
          </a:p>
          <a:p>
            <a:pPr marL="0" indent="0">
              <a:buNone/>
            </a:pPr>
            <a:r>
              <a:rPr lang="en-US" sz="2700" dirty="0" smtClean="0"/>
              <a:t>A </a:t>
            </a:r>
            <a:r>
              <a:rPr lang="en-US" sz="2700" dirty="0"/>
              <a:t>CIL allowed homeless individuals to hang out all day at the CIL offices drinking coffee.  </a:t>
            </a:r>
            <a:r>
              <a:rPr lang="en-US" sz="2700" dirty="0" smtClean="0"/>
              <a:t>None of them were receiving any of the five core services of the CIL.</a:t>
            </a:r>
          </a:p>
          <a:p>
            <a:endParaRPr lang="en-US" sz="2700" dirty="0"/>
          </a:p>
          <a:p>
            <a:pPr marL="0" indent="0" algn="ctr">
              <a:buNone/>
            </a:pPr>
            <a:r>
              <a:rPr lang="en-US" sz="2700" b="1" dirty="0"/>
              <a:t>Evaluate the above scenario in terms of appropriate behavior for Boards/Councils/ Executive Directors.</a:t>
            </a:r>
            <a:endParaRPr lang="en-US" sz="2700" dirty="0"/>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8803170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Professional Line?</a:t>
            </a:r>
            <a:endParaRPr lang="en-US" dirty="0"/>
          </a:p>
        </p:txBody>
      </p:sp>
      <p:sp>
        <p:nvSpPr>
          <p:cNvPr id="3" name="Content Placeholder 2"/>
          <p:cNvSpPr>
            <a:spLocks noGrp="1"/>
          </p:cNvSpPr>
          <p:nvPr>
            <p:ph idx="1"/>
          </p:nvPr>
        </p:nvSpPr>
        <p:spPr>
          <a:xfrm>
            <a:off x="457200" y="1417638"/>
            <a:ext cx="8229600" cy="5440362"/>
          </a:xfrm>
        </p:spPr>
        <p:txBody>
          <a:bodyPr>
            <a:normAutofit/>
          </a:bodyPr>
          <a:lstStyle/>
          <a:p>
            <a:pPr marL="0" indent="0">
              <a:buNone/>
            </a:pPr>
            <a:r>
              <a:rPr lang="en-US" sz="2700" b="1" u="sng" dirty="0" smtClean="0"/>
              <a:t>Example #3 - CONSEQUENCES</a:t>
            </a:r>
            <a:r>
              <a:rPr lang="en-US" sz="2700" b="1" dirty="0" smtClean="0"/>
              <a:t>:</a:t>
            </a:r>
          </a:p>
          <a:p>
            <a:pPr marL="0" indent="0">
              <a:buNone/>
            </a:pPr>
            <a:endParaRPr lang="en-US" sz="2700" dirty="0" smtClean="0"/>
          </a:p>
          <a:p>
            <a:pPr marL="0" indent="0">
              <a:buNone/>
            </a:pPr>
            <a:r>
              <a:rPr lang="en-US" sz="2700" dirty="0" smtClean="0"/>
              <a:t>A CIL is not a homeless shelter or a day program.  Many individuals who are homeless do have disabilities, so staff need to meet with each person to assess their need and see what they want assistance with, such as housing.  CILs are to provide the core services to folks, depending on what each Consumer indicates they need.  If they refuse services, that is their right, but they must understand that hanging out all day at the CIL is not acceptable.</a:t>
            </a:r>
            <a:endParaRPr lang="en-US" sz="2700" dirty="0"/>
          </a:p>
        </p:txBody>
      </p:sp>
    </p:spTree>
    <p:extLst>
      <p:ext uri="{BB962C8B-B14F-4D97-AF65-F5344CB8AC3E}">
        <p14:creationId xmlns:p14="http://schemas.microsoft.com/office/powerpoint/2010/main" val="20646922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Word on SILC Struggles</a:t>
            </a:r>
            <a:endParaRPr lang="en-US" dirty="0"/>
          </a:p>
        </p:txBody>
      </p:sp>
      <p:sp>
        <p:nvSpPr>
          <p:cNvPr id="3" name="Content Placeholder 2"/>
          <p:cNvSpPr>
            <a:spLocks noGrp="1"/>
          </p:cNvSpPr>
          <p:nvPr>
            <p:ph idx="1"/>
          </p:nvPr>
        </p:nvSpPr>
        <p:spPr>
          <a:xfrm>
            <a:off x="457200" y="1417638"/>
            <a:ext cx="8229600" cy="5440362"/>
          </a:xfrm>
        </p:spPr>
        <p:txBody>
          <a:bodyPr>
            <a:normAutofit/>
          </a:bodyPr>
          <a:lstStyle/>
          <a:p>
            <a:r>
              <a:rPr lang="en-US" sz="2700" dirty="0" smtClean="0"/>
              <a:t>A number of SILCs struggle because of their relationship with their Designated State Unit (DSE).</a:t>
            </a:r>
          </a:p>
          <a:p>
            <a:pPr marL="0" indent="0">
              <a:buNone/>
            </a:pPr>
            <a:endParaRPr lang="en-US" sz="1400" dirty="0" smtClean="0"/>
          </a:p>
          <a:p>
            <a:r>
              <a:rPr lang="en-US" sz="2700" dirty="0" smtClean="0"/>
              <a:t>A number of DSEs control the SILC in their State, despite the fact that it clearly states in the federal Rehabilitation Act that SILCs are to be Consumer Controlled and there is to be no undue influence from any State Agency.</a:t>
            </a:r>
          </a:p>
          <a:p>
            <a:pPr marL="0" indent="0">
              <a:buNone/>
            </a:pPr>
            <a:endParaRPr lang="en-US" sz="1400" dirty="0" smtClean="0"/>
          </a:p>
          <a:p>
            <a:r>
              <a:rPr lang="en-US" sz="2700" dirty="0" smtClean="0"/>
              <a:t>Some of the worst problems in regard to SILCs are when the DSE does not give the SILC autonomy to operate.</a:t>
            </a:r>
            <a:endParaRPr lang="en-US" sz="2700" dirty="0"/>
          </a:p>
        </p:txBody>
      </p:sp>
    </p:spTree>
    <p:extLst>
      <p:ext uri="{BB962C8B-B14F-4D97-AF65-F5344CB8AC3E}">
        <p14:creationId xmlns:p14="http://schemas.microsoft.com/office/powerpoint/2010/main" val="31841456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Word on SILC Struggles</a:t>
            </a:r>
            <a:endParaRPr lang="en-US" dirty="0"/>
          </a:p>
        </p:txBody>
      </p:sp>
      <p:sp>
        <p:nvSpPr>
          <p:cNvPr id="3" name="Content Placeholder 2"/>
          <p:cNvSpPr>
            <a:spLocks noGrp="1"/>
          </p:cNvSpPr>
          <p:nvPr>
            <p:ph idx="1"/>
          </p:nvPr>
        </p:nvSpPr>
        <p:spPr>
          <a:xfrm>
            <a:off x="457200" y="1417638"/>
            <a:ext cx="8229600" cy="5440362"/>
          </a:xfrm>
        </p:spPr>
        <p:txBody>
          <a:bodyPr>
            <a:normAutofit lnSpcReduction="10000"/>
          </a:bodyPr>
          <a:lstStyle/>
          <a:p>
            <a:pPr marL="0" indent="0">
              <a:buNone/>
            </a:pPr>
            <a:r>
              <a:rPr lang="en-US" sz="2700" b="1" u="sng" dirty="0" smtClean="0"/>
              <a:t>Examples of SILC lack of autonomy</a:t>
            </a:r>
            <a:r>
              <a:rPr lang="en-US" sz="2700" dirty="0" smtClean="0"/>
              <a:t>:</a:t>
            </a:r>
          </a:p>
          <a:p>
            <a:pPr marL="0" indent="0">
              <a:buNone/>
            </a:pPr>
            <a:endParaRPr lang="en-US" sz="1400" dirty="0" smtClean="0"/>
          </a:p>
          <a:p>
            <a:r>
              <a:rPr lang="en-US" sz="2700" dirty="0" smtClean="0"/>
              <a:t>A SILC conducted interviews for their ED position and voted on the candidate to be selected.  They followed all state laws in how they conducted this process.  The DSE would not allow them to hire the selected candidate that the Council had voted on, and the DSE hired another individual who was a good friend with the Administrator of the DSE.</a:t>
            </a:r>
          </a:p>
          <a:p>
            <a:pPr marL="0" indent="0">
              <a:buNone/>
            </a:pPr>
            <a:endParaRPr lang="en-US" sz="1400" dirty="0" smtClean="0"/>
          </a:p>
          <a:p>
            <a:r>
              <a:rPr lang="en-US" sz="2700" dirty="0" smtClean="0"/>
              <a:t>A SILC was a non-profit and it was found the ED was misusing the funds.  The DSE got involved and got rid of the non-profit status of that SILC, and hired their own state staff person as SILC ED.</a:t>
            </a:r>
            <a:endParaRPr lang="en-US" sz="2700" dirty="0"/>
          </a:p>
        </p:txBody>
      </p:sp>
    </p:spTree>
    <p:extLst>
      <p:ext uri="{BB962C8B-B14F-4D97-AF65-F5344CB8AC3E}">
        <p14:creationId xmlns:p14="http://schemas.microsoft.com/office/powerpoint/2010/main" val="10624013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400" b="1" dirty="0" smtClean="0"/>
              <a:t>I.  Chain of Command</a:t>
            </a:r>
            <a:endParaRPr lang="en-US" sz="34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209395"/>
              </p:ext>
            </p:extLst>
          </p:nvPr>
        </p:nvGraphicFramePr>
        <p:xfrm>
          <a:off x="457200" y="1143000"/>
          <a:ext cx="8381998" cy="5362268"/>
        </p:xfrm>
        <a:graphic>
          <a:graphicData uri="http://schemas.openxmlformats.org/drawingml/2006/table">
            <a:tbl>
              <a:tblPr firstRow="1" firstCol="1" bandRow="1">
                <a:tableStyleId>{5C22544A-7EE6-4342-B048-85BDC9FD1C3A}</a:tableStyleId>
              </a:tblPr>
              <a:tblGrid>
                <a:gridCol w="4013289">
                  <a:extLst>
                    <a:ext uri="{9D8B030D-6E8A-4147-A177-3AD203B41FA5}">
                      <a16:colId xmlns:a16="http://schemas.microsoft.com/office/drawing/2014/main" xmlns="" val="20000"/>
                    </a:ext>
                  </a:extLst>
                </a:gridCol>
                <a:gridCol w="419593">
                  <a:extLst>
                    <a:ext uri="{9D8B030D-6E8A-4147-A177-3AD203B41FA5}">
                      <a16:colId xmlns:a16="http://schemas.microsoft.com/office/drawing/2014/main" xmlns="" val="20001"/>
                    </a:ext>
                  </a:extLst>
                </a:gridCol>
                <a:gridCol w="3949116">
                  <a:extLst>
                    <a:ext uri="{9D8B030D-6E8A-4147-A177-3AD203B41FA5}">
                      <a16:colId xmlns:a16="http://schemas.microsoft.com/office/drawing/2014/main" xmlns="" val="20002"/>
                    </a:ext>
                  </a:extLst>
                </a:gridCol>
              </a:tblGrid>
              <a:tr h="533400">
                <a:tc>
                  <a:txBody>
                    <a:bodyPr/>
                    <a:lstStyle/>
                    <a:p>
                      <a:pPr marL="0" marR="0" algn="ctr">
                        <a:spcBef>
                          <a:spcPts val="0"/>
                        </a:spcBef>
                        <a:spcAft>
                          <a:spcPts val="0"/>
                        </a:spcAft>
                      </a:pPr>
                      <a:r>
                        <a:rPr lang="en-US" sz="2400" u="sng" dirty="0" smtClean="0">
                          <a:solidFill>
                            <a:schemeClr val="tx1"/>
                          </a:solidFill>
                          <a:effectLst/>
                        </a:rPr>
                        <a:t>DUTIES</a:t>
                      </a:r>
                      <a:r>
                        <a:rPr lang="en-US" sz="2400" dirty="0">
                          <a:solidFill>
                            <a:schemeClr val="tx1"/>
                          </a:solidFill>
                          <a:effectLst/>
                        </a:rPr>
                        <a:t> </a:t>
                      </a:r>
                      <a:endParaRPr lang="en-US" sz="2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solidFill>
                            <a:schemeClr val="tx1"/>
                          </a:solidFill>
                          <a:effectLst/>
                        </a:rPr>
                        <a:t> </a:t>
                      </a:r>
                      <a:endParaRPr lang="en-US" sz="2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u="sng" dirty="0">
                          <a:solidFill>
                            <a:schemeClr val="tx1"/>
                          </a:solidFill>
                          <a:effectLst/>
                        </a:rPr>
                        <a:t>Must NOT Do</a:t>
                      </a:r>
                      <a:endParaRPr lang="en-US" sz="2400" u="sng"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4828868">
                <a:tc>
                  <a:txBody>
                    <a:bodyPr/>
                    <a:lstStyle/>
                    <a:p>
                      <a:pPr marL="0" marR="0">
                        <a:spcBef>
                          <a:spcPts val="0"/>
                        </a:spcBef>
                        <a:spcAft>
                          <a:spcPts val="0"/>
                        </a:spcAft>
                      </a:pPr>
                      <a:r>
                        <a:rPr lang="en-US" sz="2400" b="0" dirty="0">
                          <a:solidFill>
                            <a:schemeClr val="tx1"/>
                          </a:solidFill>
                          <a:effectLst/>
                        </a:rPr>
                        <a:t>The </a:t>
                      </a:r>
                      <a:r>
                        <a:rPr lang="en-US" sz="2400" b="0" dirty="0" smtClean="0">
                          <a:solidFill>
                            <a:schemeClr val="tx1"/>
                          </a:solidFill>
                          <a:effectLst/>
                        </a:rPr>
                        <a:t>Board </a:t>
                      </a:r>
                      <a:r>
                        <a:rPr lang="en-US" sz="2400" b="0" dirty="0">
                          <a:solidFill>
                            <a:schemeClr val="tx1"/>
                          </a:solidFill>
                          <a:effectLst/>
                        </a:rPr>
                        <a:t>has ONE employee, that being the Executive Director.  The </a:t>
                      </a:r>
                      <a:r>
                        <a:rPr lang="en-US" sz="2400" b="0" dirty="0" smtClean="0">
                          <a:solidFill>
                            <a:schemeClr val="tx1"/>
                          </a:solidFill>
                          <a:effectLst/>
                        </a:rPr>
                        <a:t>Board’s </a:t>
                      </a:r>
                      <a:r>
                        <a:rPr lang="en-US" sz="2400" b="0" dirty="0">
                          <a:solidFill>
                            <a:schemeClr val="tx1"/>
                          </a:solidFill>
                          <a:effectLst/>
                        </a:rPr>
                        <a:t>duties include recruiting, hiring, supervising, disciplining, and firing the Executive Director</a:t>
                      </a:r>
                      <a:r>
                        <a:rPr lang="en-US" sz="2400" b="0" dirty="0" smtClean="0">
                          <a:solidFill>
                            <a:schemeClr val="tx1"/>
                          </a:solidFill>
                          <a:effectLst/>
                        </a:rPr>
                        <a:t>.</a:t>
                      </a:r>
                      <a:endParaRPr lang="en-US" sz="2400" b="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b="0" dirty="0">
                          <a:solidFill>
                            <a:schemeClr val="tx1"/>
                          </a:solidFill>
                          <a:effectLst/>
                        </a:rPr>
                        <a:t> </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2400" b="0" dirty="0">
                          <a:solidFill>
                            <a:schemeClr val="tx1"/>
                          </a:solidFill>
                          <a:effectLst/>
                        </a:rPr>
                        <a:t>The Board does NOT recruit, hire, train, supervise, discipline, and fire ANY OTHER STAFF of the </a:t>
                      </a:r>
                      <a:r>
                        <a:rPr lang="en-US" sz="2400" b="0" dirty="0" smtClean="0">
                          <a:solidFill>
                            <a:schemeClr val="tx1"/>
                          </a:solidFill>
                          <a:effectLst/>
                        </a:rPr>
                        <a:t>organization.  </a:t>
                      </a:r>
                      <a:r>
                        <a:rPr lang="en-US" sz="2400" b="0" dirty="0">
                          <a:solidFill>
                            <a:schemeClr val="tx1"/>
                          </a:solidFill>
                          <a:effectLst/>
                        </a:rPr>
                        <a:t>That is the duty of the Executive Director.  The Board must approve the </a:t>
                      </a:r>
                      <a:r>
                        <a:rPr lang="en-US" sz="2400" b="0" dirty="0" smtClean="0">
                          <a:solidFill>
                            <a:schemeClr val="tx1"/>
                          </a:solidFill>
                          <a:effectLst/>
                        </a:rPr>
                        <a:t>annual</a:t>
                      </a:r>
                      <a:r>
                        <a:rPr lang="en-US" sz="2400" b="0" baseline="0" dirty="0" smtClean="0">
                          <a:solidFill>
                            <a:schemeClr val="tx1"/>
                          </a:solidFill>
                          <a:effectLst/>
                        </a:rPr>
                        <a:t> </a:t>
                      </a:r>
                      <a:r>
                        <a:rPr lang="en-US" sz="2400" b="0" dirty="0" smtClean="0">
                          <a:solidFill>
                            <a:schemeClr val="tx1"/>
                          </a:solidFill>
                          <a:effectLst/>
                        </a:rPr>
                        <a:t>budget</a:t>
                      </a:r>
                      <a:r>
                        <a:rPr lang="en-US" sz="2400" b="0" dirty="0">
                          <a:solidFill>
                            <a:schemeClr val="tx1"/>
                          </a:solidFill>
                          <a:effectLst/>
                        </a:rPr>
                        <a:t>, but the ED makes recommendations in the budget for staff additions, deletions, and raises as appropriate.</a:t>
                      </a:r>
                    </a:p>
                    <a:p>
                      <a:pPr marL="0" marR="0">
                        <a:spcBef>
                          <a:spcPts val="0"/>
                        </a:spcBef>
                        <a:spcAft>
                          <a:spcPts val="0"/>
                        </a:spcAft>
                      </a:pPr>
                      <a:r>
                        <a:rPr lang="en-US" sz="2400" b="0" dirty="0">
                          <a:solidFill>
                            <a:schemeClr val="tx1"/>
                          </a:solidFill>
                          <a:effectLst/>
                        </a:rPr>
                        <a:t> </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1350297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QUESTIONS?</a:t>
            </a:r>
            <a:endParaRPr lang="en-US" dirty="0"/>
          </a:p>
        </p:txBody>
      </p:sp>
      <p:sp>
        <p:nvSpPr>
          <p:cNvPr id="3" name="Content Placeholder 2"/>
          <p:cNvSpPr>
            <a:spLocks noGrp="1"/>
          </p:cNvSpPr>
          <p:nvPr>
            <p:ph idx="1"/>
          </p:nvPr>
        </p:nvSpPr>
        <p:spPr>
          <a:xfrm>
            <a:off x="457200" y="1417638"/>
            <a:ext cx="8229600" cy="5440362"/>
          </a:xfrm>
        </p:spPr>
        <p:txBody>
          <a:bodyPr>
            <a:normAutofit/>
          </a:bodyPr>
          <a:lstStyle/>
          <a:p>
            <a:pPr marL="0" indent="0">
              <a:buNone/>
            </a:pPr>
            <a:r>
              <a:rPr lang="en-US" sz="2700" dirty="0" smtClean="0"/>
              <a:t>Copies of this PowerPoint presentation on Fiscal and Programmatic Accountability for SILCs and CILs will be posted on the APRIL website after the conference.</a:t>
            </a:r>
          </a:p>
          <a:p>
            <a:pPr marL="0" indent="0">
              <a:buNone/>
            </a:pPr>
            <a:endParaRPr lang="en-US" sz="2700" dirty="0"/>
          </a:p>
          <a:p>
            <a:pPr marL="0" indent="0">
              <a:buNone/>
            </a:pPr>
            <a:r>
              <a:rPr lang="en-US" sz="2700" u="sng" dirty="0" smtClean="0"/>
              <a:t>For more information, contact</a:t>
            </a:r>
            <a:r>
              <a:rPr lang="en-US" sz="2700" dirty="0" smtClean="0"/>
              <a:t>:</a:t>
            </a:r>
          </a:p>
          <a:p>
            <a:pPr marL="0" indent="0">
              <a:buNone/>
            </a:pPr>
            <a:endParaRPr lang="en-US" sz="1400" dirty="0"/>
          </a:p>
          <a:p>
            <a:pPr marL="0" indent="0">
              <a:buNone/>
            </a:pPr>
            <a:r>
              <a:rPr lang="en-US" sz="2700" dirty="0" smtClean="0"/>
              <a:t>Dawn Francis, </a:t>
            </a:r>
            <a:r>
              <a:rPr lang="en-US" sz="2700" dirty="0" smtClean="0">
                <a:hlinkClick r:id="rId3"/>
              </a:rPr>
              <a:t>dawn@iowasilc.org</a:t>
            </a:r>
            <a:r>
              <a:rPr lang="en-US" sz="2700" dirty="0" smtClean="0"/>
              <a:t>, 515-282-0275</a:t>
            </a:r>
          </a:p>
          <a:p>
            <a:pPr marL="0" indent="0">
              <a:buNone/>
            </a:pPr>
            <a:endParaRPr lang="en-US" sz="1000" dirty="0" smtClean="0"/>
          </a:p>
          <a:p>
            <a:pPr marL="0" indent="0">
              <a:buNone/>
            </a:pPr>
            <a:r>
              <a:rPr lang="en-US" sz="2700" dirty="0" smtClean="0"/>
              <a:t>Don Dew, </a:t>
            </a:r>
            <a:r>
              <a:rPr lang="en-US" sz="2700" dirty="0" smtClean="0">
                <a:hlinkClick r:id="rId4"/>
              </a:rPr>
              <a:t>director@drcsiouxland.org</a:t>
            </a:r>
            <a:r>
              <a:rPr lang="en-US" sz="2700" dirty="0" smtClean="0"/>
              <a:t>, 712-255-1065</a:t>
            </a:r>
          </a:p>
          <a:p>
            <a:pPr marL="0" indent="0">
              <a:buNone/>
            </a:pPr>
            <a:endParaRPr lang="en-US" sz="1000" dirty="0" smtClean="0"/>
          </a:p>
          <a:p>
            <a:pPr marL="0" indent="0">
              <a:buNone/>
            </a:pPr>
            <a:r>
              <a:rPr lang="en-US" sz="2700" dirty="0" smtClean="0"/>
              <a:t>Liz Sherwin, </a:t>
            </a:r>
            <a:r>
              <a:rPr lang="en-US" sz="2700" dirty="0" smtClean="0">
                <a:hlinkClick r:id="rId5"/>
              </a:rPr>
              <a:t>Liz@iicil.com</a:t>
            </a:r>
            <a:r>
              <a:rPr lang="en-US" sz="2700" dirty="0" smtClean="0"/>
              <a:t>, 309-793-0090</a:t>
            </a:r>
          </a:p>
        </p:txBody>
      </p:sp>
    </p:spTree>
    <p:extLst>
      <p:ext uri="{BB962C8B-B14F-4D97-AF65-F5344CB8AC3E}">
        <p14:creationId xmlns:p14="http://schemas.microsoft.com/office/powerpoint/2010/main" val="3176075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400" b="1" dirty="0" smtClean="0"/>
              <a:t>I.  Chain of Command</a:t>
            </a:r>
            <a:endParaRPr lang="en-US" sz="34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02241257"/>
              </p:ext>
            </p:extLst>
          </p:nvPr>
        </p:nvGraphicFramePr>
        <p:xfrm>
          <a:off x="457201" y="1447799"/>
          <a:ext cx="8381998" cy="3665915"/>
        </p:xfrm>
        <a:graphic>
          <a:graphicData uri="http://schemas.openxmlformats.org/drawingml/2006/table">
            <a:tbl>
              <a:tblPr firstRow="1" firstCol="1" bandRow="1">
                <a:tableStyleId>{5C22544A-7EE6-4342-B048-85BDC9FD1C3A}</a:tableStyleId>
              </a:tblPr>
              <a:tblGrid>
                <a:gridCol w="4013289">
                  <a:extLst>
                    <a:ext uri="{9D8B030D-6E8A-4147-A177-3AD203B41FA5}">
                      <a16:colId xmlns:a16="http://schemas.microsoft.com/office/drawing/2014/main" xmlns="" val="20000"/>
                    </a:ext>
                  </a:extLst>
                </a:gridCol>
                <a:gridCol w="419593">
                  <a:extLst>
                    <a:ext uri="{9D8B030D-6E8A-4147-A177-3AD203B41FA5}">
                      <a16:colId xmlns:a16="http://schemas.microsoft.com/office/drawing/2014/main" xmlns="" val="20001"/>
                    </a:ext>
                  </a:extLst>
                </a:gridCol>
                <a:gridCol w="3949116">
                  <a:extLst>
                    <a:ext uri="{9D8B030D-6E8A-4147-A177-3AD203B41FA5}">
                      <a16:colId xmlns:a16="http://schemas.microsoft.com/office/drawing/2014/main" xmlns="" val="20002"/>
                    </a:ext>
                  </a:extLst>
                </a:gridCol>
              </a:tblGrid>
              <a:tr h="685801">
                <a:tc>
                  <a:txBody>
                    <a:bodyPr/>
                    <a:lstStyle/>
                    <a:p>
                      <a:pPr marL="0" marR="0" algn="ctr">
                        <a:spcBef>
                          <a:spcPts val="0"/>
                        </a:spcBef>
                        <a:spcAft>
                          <a:spcPts val="0"/>
                        </a:spcAft>
                      </a:pPr>
                      <a:r>
                        <a:rPr lang="en-US" sz="2400" u="sng" dirty="0" smtClean="0">
                          <a:solidFill>
                            <a:schemeClr val="tx1"/>
                          </a:solidFill>
                          <a:effectLst/>
                        </a:rPr>
                        <a:t>DUTIES</a:t>
                      </a:r>
                      <a:endParaRPr lang="en-US" sz="2400" u="sng"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solidFill>
                            <a:schemeClr val="tx1"/>
                          </a:solidFill>
                          <a:effectLst/>
                        </a:rPr>
                        <a:t> </a:t>
                      </a:r>
                      <a:endParaRPr lang="en-US" sz="2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u="sng" dirty="0">
                          <a:solidFill>
                            <a:schemeClr val="tx1"/>
                          </a:solidFill>
                          <a:effectLst/>
                        </a:rPr>
                        <a:t>Must NOT Do</a:t>
                      </a:r>
                      <a:endParaRPr lang="en-US" sz="2400" u="sng"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2980114">
                <a:tc>
                  <a:txBody>
                    <a:bodyPr/>
                    <a:lstStyle/>
                    <a:p>
                      <a:pPr marL="0" marR="0">
                        <a:spcBef>
                          <a:spcPts val="0"/>
                        </a:spcBef>
                        <a:spcAft>
                          <a:spcPts val="0"/>
                        </a:spcAft>
                      </a:pPr>
                      <a:r>
                        <a:rPr lang="en-US" sz="2400" b="0" dirty="0">
                          <a:solidFill>
                            <a:schemeClr val="tx1"/>
                          </a:solidFill>
                          <a:effectLst/>
                        </a:rPr>
                        <a:t>The </a:t>
                      </a:r>
                      <a:r>
                        <a:rPr lang="en-US" sz="2400" b="0" dirty="0" smtClean="0">
                          <a:solidFill>
                            <a:schemeClr val="tx1"/>
                          </a:solidFill>
                          <a:effectLst/>
                        </a:rPr>
                        <a:t>Board, </a:t>
                      </a:r>
                      <a:r>
                        <a:rPr lang="en-US" sz="2400" b="0" dirty="0">
                          <a:solidFill>
                            <a:schemeClr val="tx1"/>
                          </a:solidFill>
                          <a:effectLst/>
                        </a:rPr>
                        <a:t>in particular the Executive Committee, has the duty to have regular communication with the Executive Director.</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b="0" dirty="0">
                          <a:solidFill>
                            <a:schemeClr val="tx1"/>
                          </a:solidFill>
                          <a:effectLst/>
                        </a:rPr>
                        <a:t> </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2400" b="0" dirty="0">
                          <a:solidFill>
                            <a:schemeClr val="tx1"/>
                          </a:solidFill>
                          <a:effectLst/>
                        </a:rPr>
                        <a:t>The </a:t>
                      </a:r>
                      <a:r>
                        <a:rPr lang="en-US" sz="2400" b="0" dirty="0" smtClean="0">
                          <a:solidFill>
                            <a:schemeClr val="tx1"/>
                          </a:solidFill>
                          <a:effectLst/>
                        </a:rPr>
                        <a:t>Board</a:t>
                      </a:r>
                      <a:r>
                        <a:rPr lang="en-US" sz="2400" b="0" baseline="0" dirty="0" smtClean="0">
                          <a:solidFill>
                            <a:schemeClr val="tx1"/>
                          </a:solidFill>
                          <a:effectLst/>
                        </a:rPr>
                        <a:t> </a:t>
                      </a:r>
                      <a:r>
                        <a:rPr lang="en-US" sz="2400" b="0" dirty="0" smtClean="0">
                          <a:solidFill>
                            <a:schemeClr val="tx1"/>
                          </a:solidFill>
                          <a:effectLst/>
                        </a:rPr>
                        <a:t>Members </a:t>
                      </a:r>
                      <a:r>
                        <a:rPr lang="en-US" sz="2400" b="0" dirty="0">
                          <a:solidFill>
                            <a:schemeClr val="tx1"/>
                          </a:solidFill>
                          <a:effectLst/>
                        </a:rPr>
                        <a:t>do NOT have regular communication with OTHER STAFF of the </a:t>
                      </a:r>
                      <a:r>
                        <a:rPr lang="en-US" sz="2400" b="0" dirty="0" smtClean="0">
                          <a:solidFill>
                            <a:schemeClr val="tx1"/>
                          </a:solidFill>
                          <a:effectLst/>
                        </a:rPr>
                        <a:t>organization.  </a:t>
                      </a:r>
                      <a:r>
                        <a:rPr lang="en-US" sz="2400" b="0" dirty="0">
                          <a:solidFill>
                            <a:schemeClr val="tx1"/>
                          </a:solidFill>
                          <a:effectLst/>
                        </a:rPr>
                        <a:t>There needs to be chain of command outlined in policies for both </a:t>
                      </a:r>
                      <a:r>
                        <a:rPr lang="en-US" sz="2400" b="0" dirty="0" smtClean="0">
                          <a:solidFill>
                            <a:schemeClr val="tx1"/>
                          </a:solidFill>
                          <a:effectLst/>
                        </a:rPr>
                        <a:t>Board</a:t>
                      </a:r>
                      <a:r>
                        <a:rPr lang="en-US" sz="2400" b="0" baseline="0" dirty="0" smtClean="0">
                          <a:solidFill>
                            <a:schemeClr val="tx1"/>
                          </a:solidFill>
                          <a:effectLst/>
                        </a:rPr>
                        <a:t> </a:t>
                      </a:r>
                      <a:r>
                        <a:rPr lang="en-US" sz="2400" b="0" dirty="0" smtClean="0">
                          <a:solidFill>
                            <a:schemeClr val="tx1"/>
                          </a:solidFill>
                          <a:effectLst/>
                        </a:rPr>
                        <a:t>Members </a:t>
                      </a:r>
                      <a:r>
                        <a:rPr lang="en-US" sz="2400" b="0" dirty="0">
                          <a:solidFill>
                            <a:schemeClr val="tx1"/>
                          </a:solidFill>
                          <a:effectLst/>
                        </a:rPr>
                        <a:t>and </a:t>
                      </a:r>
                      <a:r>
                        <a:rPr lang="en-US" sz="2400" b="0" dirty="0" smtClean="0">
                          <a:solidFill>
                            <a:schemeClr val="tx1"/>
                          </a:solidFill>
                          <a:effectLst/>
                        </a:rPr>
                        <a:t>Staff.</a:t>
                      </a:r>
                      <a:endParaRPr lang="en-US" sz="2400" b="0" dirty="0">
                        <a:solidFill>
                          <a:schemeClr val="tx1"/>
                        </a:solidFill>
                        <a:effectLst/>
                      </a:endParaRPr>
                    </a:p>
                    <a:p>
                      <a:pPr marL="0" marR="0">
                        <a:spcBef>
                          <a:spcPts val="0"/>
                        </a:spcBef>
                        <a:spcAft>
                          <a:spcPts val="0"/>
                        </a:spcAft>
                      </a:pPr>
                      <a:r>
                        <a:rPr lang="en-US" sz="2400" b="0" dirty="0">
                          <a:solidFill>
                            <a:schemeClr val="tx1"/>
                          </a:solidFill>
                          <a:effectLst/>
                        </a:rPr>
                        <a:t> </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58582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400" b="1" dirty="0"/>
              <a:t>I.  Chain of Command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9073370"/>
              </p:ext>
            </p:extLst>
          </p:nvPr>
        </p:nvGraphicFramePr>
        <p:xfrm>
          <a:off x="457201" y="1295400"/>
          <a:ext cx="8381998" cy="4800600"/>
        </p:xfrm>
        <a:graphic>
          <a:graphicData uri="http://schemas.openxmlformats.org/drawingml/2006/table">
            <a:tbl>
              <a:tblPr firstRow="1" firstCol="1" bandRow="1">
                <a:tableStyleId>{5C22544A-7EE6-4342-B048-85BDC9FD1C3A}</a:tableStyleId>
              </a:tblPr>
              <a:tblGrid>
                <a:gridCol w="4013289">
                  <a:extLst>
                    <a:ext uri="{9D8B030D-6E8A-4147-A177-3AD203B41FA5}">
                      <a16:colId xmlns:a16="http://schemas.microsoft.com/office/drawing/2014/main" xmlns="" val="20000"/>
                    </a:ext>
                  </a:extLst>
                </a:gridCol>
                <a:gridCol w="419593">
                  <a:extLst>
                    <a:ext uri="{9D8B030D-6E8A-4147-A177-3AD203B41FA5}">
                      <a16:colId xmlns:a16="http://schemas.microsoft.com/office/drawing/2014/main" xmlns="" val="20001"/>
                    </a:ext>
                  </a:extLst>
                </a:gridCol>
                <a:gridCol w="3949116">
                  <a:extLst>
                    <a:ext uri="{9D8B030D-6E8A-4147-A177-3AD203B41FA5}">
                      <a16:colId xmlns:a16="http://schemas.microsoft.com/office/drawing/2014/main" xmlns="" val="20002"/>
                    </a:ext>
                  </a:extLst>
                </a:gridCol>
              </a:tblGrid>
              <a:tr h="757988">
                <a:tc>
                  <a:txBody>
                    <a:bodyPr/>
                    <a:lstStyle/>
                    <a:p>
                      <a:pPr marL="0" marR="0" algn="ctr">
                        <a:spcBef>
                          <a:spcPts val="0"/>
                        </a:spcBef>
                        <a:spcAft>
                          <a:spcPts val="0"/>
                        </a:spcAft>
                      </a:pPr>
                      <a:r>
                        <a:rPr lang="en-US" sz="2400" u="sng" dirty="0" smtClean="0">
                          <a:solidFill>
                            <a:schemeClr val="tx1"/>
                          </a:solidFill>
                          <a:effectLst/>
                        </a:rPr>
                        <a:t>DUTIES</a:t>
                      </a:r>
                      <a:endParaRPr lang="en-US" sz="2400" u="sng"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solidFill>
                            <a:schemeClr val="tx1"/>
                          </a:solidFill>
                          <a:effectLst/>
                        </a:rPr>
                        <a:t> </a:t>
                      </a:r>
                      <a:endParaRPr lang="en-US" sz="2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u="sng" dirty="0">
                          <a:solidFill>
                            <a:schemeClr val="tx1"/>
                          </a:solidFill>
                          <a:effectLst/>
                        </a:rPr>
                        <a:t>Must NOT Do</a:t>
                      </a:r>
                      <a:endParaRPr lang="en-US" sz="2400" u="sng"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4042612">
                <a:tc>
                  <a:txBody>
                    <a:bodyPr/>
                    <a:lstStyle/>
                    <a:p>
                      <a:pPr marL="0" marR="0">
                        <a:spcBef>
                          <a:spcPts val="0"/>
                        </a:spcBef>
                        <a:spcAft>
                          <a:spcPts val="0"/>
                        </a:spcAft>
                      </a:pPr>
                      <a:r>
                        <a:rPr lang="en-US" sz="2400" b="0" dirty="0">
                          <a:solidFill>
                            <a:schemeClr val="tx1"/>
                          </a:solidFill>
                          <a:effectLst/>
                        </a:rPr>
                        <a:t>The </a:t>
                      </a:r>
                      <a:r>
                        <a:rPr lang="en-US" sz="2400" b="0" dirty="0" smtClean="0">
                          <a:solidFill>
                            <a:schemeClr val="tx1"/>
                          </a:solidFill>
                          <a:effectLst/>
                        </a:rPr>
                        <a:t>Board</a:t>
                      </a:r>
                      <a:r>
                        <a:rPr lang="en-US" sz="2400" b="0" baseline="0" dirty="0" smtClean="0">
                          <a:solidFill>
                            <a:schemeClr val="tx1"/>
                          </a:solidFill>
                          <a:effectLst/>
                        </a:rPr>
                        <a:t> </a:t>
                      </a:r>
                      <a:r>
                        <a:rPr lang="en-US" sz="2400" b="0" dirty="0" smtClean="0">
                          <a:solidFill>
                            <a:schemeClr val="tx1"/>
                          </a:solidFill>
                          <a:effectLst/>
                        </a:rPr>
                        <a:t>has </a:t>
                      </a:r>
                      <a:r>
                        <a:rPr lang="en-US" sz="2400" b="0" dirty="0">
                          <a:solidFill>
                            <a:schemeClr val="tx1"/>
                          </a:solidFill>
                          <a:effectLst/>
                        </a:rPr>
                        <a:t>the duty to empower the Executive Director with the day to day operations of the </a:t>
                      </a:r>
                      <a:r>
                        <a:rPr lang="en-US" sz="2400" b="0" dirty="0" smtClean="0">
                          <a:solidFill>
                            <a:schemeClr val="tx1"/>
                          </a:solidFill>
                          <a:effectLst/>
                        </a:rPr>
                        <a:t>organization,</a:t>
                      </a:r>
                      <a:r>
                        <a:rPr lang="en-US" sz="2400" b="0" baseline="0" dirty="0" smtClean="0">
                          <a:solidFill>
                            <a:schemeClr val="tx1"/>
                          </a:solidFill>
                          <a:effectLst/>
                        </a:rPr>
                        <a:t> and not micromanage the ED.</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b="0" dirty="0">
                          <a:solidFill>
                            <a:schemeClr val="tx1"/>
                          </a:solidFill>
                          <a:effectLst/>
                        </a:rPr>
                        <a:t> </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2400" b="0" dirty="0" smtClean="0">
                          <a:solidFill>
                            <a:schemeClr val="tx1"/>
                          </a:solidFill>
                          <a:effectLst/>
                        </a:rPr>
                        <a:t>Board</a:t>
                      </a:r>
                      <a:r>
                        <a:rPr lang="en-US" sz="2400" b="0" baseline="0" dirty="0" smtClean="0">
                          <a:solidFill>
                            <a:schemeClr val="tx1"/>
                          </a:solidFill>
                          <a:effectLst/>
                        </a:rPr>
                        <a:t> </a:t>
                      </a:r>
                      <a:r>
                        <a:rPr lang="en-US" sz="2400" b="0" dirty="0" smtClean="0">
                          <a:solidFill>
                            <a:schemeClr val="tx1"/>
                          </a:solidFill>
                          <a:effectLst/>
                        </a:rPr>
                        <a:t>Members </a:t>
                      </a:r>
                      <a:r>
                        <a:rPr lang="en-US" sz="2400" b="0" dirty="0">
                          <a:solidFill>
                            <a:schemeClr val="tx1"/>
                          </a:solidFill>
                          <a:effectLst/>
                        </a:rPr>
                        <a:t>must NOT “hang out” at the </a:t>
                      </a:r>
                      <a:r>
                        <a:rPr lang="en-US" sz="2400" b="0" dirty="0" smtClean="0">
                          <a:solidFill>
                            <a:schemeClr val="tx1"/>
                          </a:solidFill>
                          <a:effectLst/>
                        </a:rPr>
                        <a:t>organization’s office </a:t>
                      </a:r>
                      <a:r>
                        <a:rPr lang="en-US" sz="2400" b="0" dirty="0">
                          <a:solidFill>
                            <a:schemeClr val="tx1"/>
                          </a:solidFill>
                          <a:effectLst/>
                        </a:rPr>
                        <a:t>on a daily basis or any other type of regular basis.  </a:t>
                      </a:r>
                      <a:r>
                        <a:rPr lang="en-US" sz="2400" b="0" dirty="0" smtClean="0">
                          <a:solidFill>
                            <a:schemeClr val="tx1"/>
                          </a:solidFill>
                          <a:effectLst/>
                        </a:rPr>
                        <a:t>Their duty </a:t>
                      </a:r>
                      <a:r>
                        <a:rPr lang="en-US" sz="2400" b="0" dirty="0">
                          <a:solidFill>
                            <a:schemeClr val="tx1"/>
                          </a:solidFill>
                          <a:effectLst/>
                        </a:rPr>
                        <a:t>is to empower the ED with the daily operations of the </a:t>
                      </a:r>
                      <a:r>
                        <a:rPr lang="en-US" sz="2400" b="0" dirty="0" smtClean="0">
                          <a:solidFill>
                            <a:schemeClr val="tx1"/>
                          </a:solidFill>
                          <a:effectLst/>
                        </a:rPr>
                        <a:t>organization,</a:t>
                      </a:r>
                      <a:r>
                        <a:rPr lang="en-US" sz="2400" b="0" baseline="0" dirty="0" smtClean="0">
                          <a:solidFill>
                            <a:schemeClr val="tx1"/>
                          </a:solidFill>
                          <a:effectLst/>
                        </a:rPr>
                        <a:t> and not micromanage.</a:t>
                      </a:r>
                      <a:endParaRPr lang="en-US" sz="2400" b="0" dirty="0">
                        <a:solidFill>
                          <a:schemeClr val="tx1"/>
                        </a:solidFill>
                        <a:effectLst/>
                      </a:endParaRPr>
                    </a:p>
                    <a:p>
                      <a:pPr marL="0" marR="0">
                        <a:spcBef>
                          <a:spcPts val="0"/>
                        </a:spcBef>
                        <a:spcAft>
                          <a:spcPts val="0"/>
                        </a:spcAft>
                      </a:pPr>
                      <a:r>
                        <a:rPr lang="en-US" sz="2400" b="0" dirty="0">
                          <a:solidFill>
                            <a:schemeClr val="tx1"/>
                          </a:solidFill>
                          <a:effectLst/>
                        </a:rPr>
                        <a:t> </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931157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400" b="1" dirty="0"/>
              <a:t>I.  Chain of Command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58954737"/>
              </p:ext>
            </p:extLst>
          </p:nvPr>
        </p:nvGraphicFramePr>
        <p:xfrm>
          <a:off x="457201" y="1295400"/>
          <a:ext cx="8381999" cy="4130040"/>
        </p:xfrm>
        <a:graphic>
          <a:graphicData uri="http://schemas.openxmlformats.org/drawingml/2006/table">
            <a:tbl>
              <a:tblPr firstRow="1" firstCol="1" bandRow="1">
                <a:tableStyleId>{5C22544A-7EE6-4342-B048-85BDC9FD1C3A}</a:tableStyleId>
              </a:tblPr>
              <a:tblGrid>
                <a:gridCol w="4013290">
                  <a:extLst>
                    <a:ext uri="{9D8B030D-6E8A-4147-A177-3AD203B41FA5}">
                      <a16:colId xmlns:a16="http://schemas.microsoft.com/office/drawing/2014/main" xmlns="" val="20000"/>
                    </a:ext>
                  </a:extLst>
                </a:gridCol>
                <a:gridCol w="419593">
                  <a:extLst>
                    <a:ext uri="{9D8B030D-6E8A-4147-A177-3AD203B41FA5}">
                      <a16:colId xmlns:a16="http://schemas.microsoft.com/office/drawing/2014/main" xmlns="" val="20001"/>
                    </a:ext>
                  </a:extLst>
                </a:gridCol>
                <a:gridCol w="3949116">
                  <a:extLst>
                    <a:ext uri="{9D8B030D-6E8A-4147-A177-3AD203B41FA5}">
                      <a16:colId xmlns:a16="http://schemas.microsoft.com/office/drawing/2014/main" xmlns="" val="20002"/>
                    </a:ext>
                  </a:extLst>
                </a:gridCol>
              </a:tblGrid>
              <a:tr h="838200">
                <a:tc>
                  <a:txBody>
                    <a:bodyPr/>
                    <a:lstStyle/>
                    <a:p>
                      <a:pPr marL="0" marR="0" algn="ctr">
                        <a:spcBef>
                          <a:spcPts val="0"/>
                        </a:spcBef>
                        <a:spcAft>
                          <a:spcPts val="0"/>
                        </a:spcAft>
                      </a:pPr>
                      <a:r>
                        <a:rPr lang="en-US" sz="2400" u="sng" dirty="0">
                          <a:solidFill>
                            <a:schemeClr val="tx1"/>
                          </a:solidFill>
                          <a:effectLst/>
                        </a:rPr>
                        <a:t>DUTIES</a:t>
                      </a:r>
                    </a:p>
                    <a:p>
                      <a:pPr marL="0" marR="0" algn="ctr">
                        <a:spcBef>
                          <a:spcPts val="0"/>
                        </a:spcBef>
                        <a:spcAft>
                          <a:spcPts val="0"/>
                        </a:spcAft>
                      </a:pPr>
                      <a:r>
                        <a:rPr lang="en-US" sz="2400" dirty="0">
                          <a:solidFill>
                            <a:schemeClr val="tx1"/>
                          </a:solidFill>
                          <a:effectLst/>
                        </a:rPr>
                        <a:t> </a:t>
                      </a:r>
                      <a:endParaRPr lang="en-US" sz="2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solidFill>
                            <a:schemeClr val="tx1"/>
                          </a:solidFill>
                          <a:effectLst/>
                        </a:rPr>
                        <a:t> </a:t>
                      </a:r>
                      <a:endParaRPr lang="en-US" sz="2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u="sng" dirty="0">
                          <a:solidFill>
                            <a:schemeClr val="tx1"/>
                          </a:solidFill>
                          <a:effectLst/>
                        </a:rPr>
                        <a:t>Must NOT Do</a:t>
                      </a:r>
                      <a:endParaRPr lang="en-US" sz="2400" u="sng"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1569720">
                <a:tc>
                  <a:txBody>
                    <a:bodyPr/>
                    <a:lstStyle/>
                    <a:p>
                      <a:r>
                        <a:rPr lang="en-US" sz="2400" b="0" kern="1200" dirty="0" smtClean="0">
                          <a:solidFill>
                            <a:schemeClr val="tx1"/>
                          </a:solidFill>
                          <a:effectLst/>
                          <a:latin typeface="+mn-lt"/>
                          <a:ea typeface="+mn-ea"/>
                          <a:cs typeface="+mn-cs"/>
                        </a:rPr>
                        <a:t>In instances where OTHER STAFF have a complaint that involves the Executive Director, the Board’s duty is to ensure there is a written policy for how employees can file a grievance that involves the Executive Director.</a:t>
                      </a:r>
                    </a:p>
                    <a:p>
                      <a:endParaRPr lang="en-US" sz="2400" b="0" kern="1200" dirty="0" smtClean="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b="0" dirty="0">
                          <a:solidFill>
                            <a:schemeClr val="tx1"/>
                          </a:solidFill>
                          <a:effectLst/>
                        </a:rPr>
                        <a:t> </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2400" b="0" kern="1200" dirty="0" smtClean="0">
                          <a:solidFill>
                            <a:schemeClr val="dk1"/>
                          </a:solidFill>
                          <a:effectLst/>
                          <a:latin typeface="+mn-lt"/>
                          <a:ea typeface="+mn-ea"/>
                          <a:cs typeface="+mn-cs"/>
                        </a:rPr>
                        <a:t>The Board does NOT meet with OTHER STAFF to discuss the staff’s grievances.  The Board’s duty is to follow the written grievance policy for how to handle a staff grievance against the Executive Director.</a:t>
                      </a:r>
                      <a:endParaRPr lang="en-US" sz="2400" b="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535693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2881</TotalTime>
  <Words>4784</Words>
  <Application>Microsoft Office PowerPoint</Application>
  <PresentationFormat>On-screen Show (4:3)</PresentationFormat>
  <Paragraphs>375</Paragraphs>
  <Slides>60</Slides>
  <Notes>12</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Fiscal &amp; Programmatic Accountability for CIL Boards &amp; SILC Councils</vt:lpstr>
      <vt:lpstr>Overview</vt:lpstr>
      <vt:lpstr>Overview</vt:lpstr>
      <vt:lpstr>Overview</vt:lpstr>
      <vt:lpstr>Overview</vt:lpstr>
      <vt:lpstr>I.  Chain of Command</vt:lpstr>
      <vt:lpstr>I.  Chain of Command</vt:lpstr>
      <vt:lpstr>I.  Chain of Command</vt:lpstr>
      <vt:lpstr>I.  Chain of Command</vt:lpstr>
      <vt:lpstr>I.  Chain of Command</vt:lpstr>
      <vt:lpstr>I.  Chain of Command</vt:lpstr>
      <vt:lpstr>I.  Chain of Command Scenarios</vt:lpstr>
      <vt:lpstr>I.  Chain of Command Scenarios</vt:lpstr>
      <vt:lpstr>I.  Chain of Command Scenarios</vt:lpstr>
      <vt:lpstr>I.  Chain of Command Scenarios</vt:lpstr>
      <vt:lpstr>I.  Chain of Command Scenarios</vt:lpstr>
      <vt:lpstr>I.  Chain of Command Scenarios</vt:lpstr>
      <vt:lpstr>II.  Oversight of the Executive Director</vt:lpstr>
      <vt:lpstr>II.  Oversight of the Executive Director</vt:lpstr>
      <vt:lpstr>II.  Oversight of the Executive Director</vt:lpstr>
      <vt:lpstr>II.  Oversight of the Executive Director</vt:lpstr>
      <vt:lpstr>II.  Oversight of the Executive Director</vt:lpstr>
      <vt:lpstr>II.  Oversight of the Executive Director</vt:lpstr>
      <vt:lpstr>II.  Oversight of the Executive Director</vt:lpstr>
      <vt:lpstr>II.  Executive Director Oversight Scenarios</vt:lpstr>
      <vt:lpstr>II.  Executive Director Oversight Scenarios</vt:lpstr>
      <vt:lpstr>II.  Executive Director Oversight Scenarios</vt:lpstr>
      <vt:lpstr>II.  Executive Director Oversight Scenarios</vt:lpstr>
      <vt:lpstr>II.  Executive Director Oversight Scenarios</vt:lpstr>
      <vt:lpstr>II.  Executive Director Oversight Scenarios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III.  Fiscal &amp; Programmatic Oversight Responsibilities</vt:lpstr>
      <vt:lpstr>CONSEQUENCES - Real Life Stories</vt:lpstr>
      <vt:lpstr>CONSEQUENCES - Real Life Stories</vt:lpstr>
      <vt:lpstr>Where is the Professional Line?</vt:lpstr>
      <vt:lpstr>Where is the Professional Line?</vt:lpstr>
      <vt:lpstr>Where is the Professional Line?</vt:lpstr>
      <vt:lpstr>Where is the Professional Line?</vt:lpstr>
      <vt:lpstr>Where is the Professional Line?</vt:lpstr>
      <vt:lpstr>Where is the Professional Line?</vt:lpstr>
      <vt:lpstr>A Word on SILC Struggles</vt:lpstr>
      <vt:lpstr>A Word on SILC Struggles</vt:lpstr>
      <vt:lpstr>THANK YOU!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Fiscal &amp; Programmatic Accountability for CIL Boards &amp; SILC Councils</dc:title>
  <dc:creator>Dawn Francis</dc:creator>
  <cp:lastModifiedBy>Dawn Francis</cp:lastModifiedBy>
  <cp:revision>64</cp:revision>
  <dcterms:created xsi:type="dcterms:W3CDTF">2016-10-06T14:47:03Z</dcterms:created>
  <dcterms:modified xsi:type="dcterms:W3CDTF">2016-11-16T16:22:09Z</dcterms:modified>
</cp:coreProperties>
</file>