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256" r:id="rId5"/>
    <p:sldId id="265" r:id="rId6"/>
    <p:sldId id="285" r:id="rId7"/>
    <p:sldId id="266" r:id="rId8"/>
    <p:sldId id="267" r:id="rId9"/>
    <p:sldId id="269" r:id="rId10"/>
    <p:sldId id="268" r:id="rId11"/>
    <p:sldId id="270" r:id="rId12"/>
    <p:sldId id="272" r:id="rId13"/>
    <p:sldId id="271"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6" r:id="rId27"/>
    <p:sldId id="287" r:id="rId28"/>
    <p:sldId id="28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rri Davison" initials="JD" lastIdx="6" clrIdx="0">
    <p:extLst>
      <p:ext uri="{19B8F6BF-5375-455C-9EA6-DF929625EA0E}">
        <p15:presenceInfo xmlns:p15="http://schemas.microsoft.com/office/powerpoint/2012/main" userId="S-1-5-21-1436191093-2433587255-765818421-11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28" autoAdjust="0"/>
    <p:restoredTop sz="85040" autoAdjust="0"/>
  </p:normalViewPr>
  <p:slideViewPr>
    <p:cSldViewPr>
      <p:cViewPr varScale="1">
        <p:scale>
          <a:sx n="98" d="100"/>
          <a:sy n="98" d="100"/>
        </p:scale>
        <p:origin x="660" y="78"/>
      </p:cViewPr>
      <p:guideLst>
        <p:guide pos="3840"/>
        <p:guide orient="horz" pos="2160"/>
      </p:guideLst>
    </p:cSldViewPr>
  </p:slideViewPr>
  <p:notesTextViewPr>
    <p:cViewPr>
      <p:scale>
        <a:sx n="3" d="2"/>
        <a:sy n="3" d="2"/>
      </p:scale>
      <p:origin x="0" y="0"/>
    </p:cViewPr>
  </p:notesText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2B48F5-BACC-47D6-A0F7-82FBF9C6BC85}" type="datetimeFigureOut">
              <a:rPr lang="en-US"/>
              <a:t>11/4/2016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ACAF8E-318A-4EFE-8633-D9E72ABCE0ED}" type="slidenum">
              <a:rPr/>
              <a:t>‹#›</a:t>
            </a:fld>
            <a:endParaRPr/>
          </a:p>
        </p:txBody>
      </p:sp>
    </p:spTree>
    <p:extLst>
      <p:ext uri="{BB962C8B-B14F-4D97-AF65-F5344CB8AC3E}">
        <p14:creationId xmlns:p14="http://schemas.microsoft.com/office/powerpoint/2010/main" val="2406559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B1CD00-5424-4675-AB18-2C419B060449}" type="datetimeFigureOut">
              <a:rPr lang="en-US"/>
              <a:t>11/4/2016</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E2CF44-2B13-41B4-A334-1CDF534EEBBF}" type="slidenum">
              <a:rPr/>
              <a:t>‹#›</a:t>
            </a:fld>
            <a:endParaRPr/>
          </a:p>
        </p:txBody>
      </p:sp>
    </p:spTree>
    <p:extLst>
      <p:ext uri="{BB962C8B-B14F-4D97-AF65-F5344CB8AC3E}">
        <p14:creationId xmlns:p14="http://schemas.microsoft.com/office/powerpoint/2010/main" val="445385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Dori and my cell phone</a:t>
            </a:r>
            <a:r>
              <a:rPr lang="mr-IN" dirty="0" smtClean="0"/>
              <a:t>…</a:t>
            </a:r>
            <a:r>
              <a:rPr lang="en-US" dirty="0" smtClean="0"/>
              <a:t>..have people share name, their agency</a:t>
            </a:r>
            <a:r>
              <a:rPr lang="en-US" baseline="0" dirty="0" smtClean="0"/>
              <a:t> or</a:t>
            </a:r>
            <a:r>
              <a:rPr lang="en-US" dirty="0" smtClean="0"/>
              <a:t> CIL, and technology.</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3</a:t>
            </a:fld>
            <a:endParaRPr lang="uk-UA"/>
          </a:p>
        </p:txBody>
      </p:sp>
    </p:spTree>
    <p:extLst>
      <p:ext uri="{BB962C8B-B14F-4D97-AF65-F5344CB8AC3E}">
        <p14:creationId xmlns:p14="http://schemas.microsoft.com/office/powerpoint/2010/main" val="962742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USC School of Public Health has funded an effort to increase participation of individuals with disabilities on boards, committees, and councils.  In its commitment to ensure the individuals have the tools and resources necessary to effectively participate in a leadership role, the course teaches skills such as professional dress, ethical and legal responsibilities, and Robert’s Rules of Order.  Taught in person and online webinar.</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16</a:t>
            </a:fld>
            <a:endParaRPr lang="uk-UA"/>
          </a:p>
        </p:txBody>
      </p:sp>
    </p:spTree>
    <p:extLst>
      <p:ext uri="{BB962C8B-B14F-4D97-AF65-F5344CB8AC3E}">
        <p14:creationId xmlns:p14="http://schemas.microsoft.com/office/powerpoint/2010/main" val="1883063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www.youtube.com</a:t>
            </a:r>
            <a:r>
              <a:rPr lang="en-US" dirty="0" smtClean="0"/>
              <a:t>/</a:t>
            </a:r>
            <a:r>
              <a:rPr lang="en-US" dirty="0" err="1" smtClean="0"/>
              <a:t>watch?v</a:t>
            </a:r>
            <a:r>
              <a:rPr lang="en-US" dirty="0" smtClean="0"/>
              <a:t>=33C1uLDSUUc&amp;feature=</a:t>
            </a:r>
            <a:r>
              <a:rPr lang="en-US" dirty="0" err="1" smtClean="0"/>
              <a:t>youtu.be</a:t>
            </a:r>
            <a:r>
              <a:rPr lang="en-US" dirty="0" smtClean="0"/>
              <a:t> </a:t>
            </a:r>
            <a:r>
              <a:rPr lang="mr-IN" dirty="0" smtClean="0"/>
              <a:t>–</a:t>
            </a:r>
            <a:r>
              <a:rPr lang="en-US" dirty="0" smtClean="0"/>
              <a:t> Show Video</a:t>
            </a:r>
          </a:p>
          <a:p>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17</a:t>
            </a:fld>
            <a:endParaRPr lang="uk-UA" dirty="0"/>
          </a:p>
        </p:txBody>
      </p:sp>
    </p:spTree>
    <p:extLst>
      <p:ext uri="{BB962C8B-B14F-4D97-AF65-F5344CB8AC3E}">
        <p14:creationId xmlns:p14="http://schemas.microsoft.com/office/powerpoint/2010/main" val="957198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video. https://www.youtube.com/watch?v=YhsjX9veRP8</a:t>
            </a:r>
          </a:p>
          <a:p>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en-US" smtClean="0"/>
              <a:t>18</a:t>
            </a:fld>
            <a:endParaRPr lang="en-US"/>
          </a:p>
        </p:txBody>
      </p:sp>
    </p:spTree>
    <p:extLst>
      <p:ext uri="{BB962C8B-B14F-4D97-AF65-F5344CB8AC3E}">
        <p14:creationId xmlns:p14="http://schemas.microsoft.com/office/powerpoint/2010/main" val="1122970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Get in groups of two or</a:t>
            </a:r>
            <a:r>
              <a:rPr lang="en-US" baseline="0" dirty="0" smtClean="0"/>
              <a:t> three and make a list to share with the group</a:t>
            </a:r>
            <a:r>
              <a:rPr lang="mr-IN" baseline="0" dirty="0" smtClean="0"/>
              <a:t>…</a:t>
            </a:r>
            <a:r>
              <a:rPr lang="en-US" baseline="0" dirty="0" smtClean="0"/>
              <a:t>..list. 10-15 min.  Then, ask what are some barriers you may encounter?</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21</a:t>
            </a:fld>
            <a:endParaRPr lang="uk-UA"/>
          </a:p>
        </p:txBody>
      </p:sp>
    </p:spTree>
    <p:extLst>
      <p:ext uri="{BB962C8B-B14F-4D97-AF65-F5344CB8AC3E}">
        <p14:creationId xmlns:p14="http://schemas.microsoft.com/office/powerpoint/2010/main" val="307695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Share a few ideas/examples and share solutions as a group.</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22</a:t>
            </a:fld>
            <a:endParaRPr lang="uk-UA"/>
          </a:p>
        </p:txBody>
      </p:sp>
    </p:spTree>
    <p:extLst>
      <p:ext uri="{BB962C8B-B14F-4D97-AF65-F5344CB8AC3E}">
        <p14:creationId xmlns:p14="http://schemas.microsoft.com/office/powerpoint/2010/main" val="562127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25</a:t>
            </a:fld>
            <a:endParaRPr lang="uk-UA"/>
          </a:p>
        </p:txBody>
      </p:sp>
    </p:spTree>
    <p:extLst>
      <p:ext uri="{BB962C8B-B14F-4D97-AF65-F5344CB8AC3E}">
        <p14:creationId xmlns:p14="http://schemas.microsoft.com/office/powerpoint/2010/main" val="197933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Ask and List</a:t>
            </a:r>
            <a:endParaRPr lang="en-US"/>
          </a:p>
        </p:txBody>
      </p:sp>
      <p:sp>
        <p:nvSpPr>
          <p:cNvPr id="4" name="Slide Number Placeholder 3"/>
          <p:cNvSpPr>
            <a:spLocks noGrp="1"/>
          </p:cNvSpPr>
          <p:nvPr>
            <p:ph type="sldNum" sz="quarter" idx="10"/>
          </p:nvPr>
        </p:nvSpPr>
        <p:spPr/>
        <p:txBody>
          <a:bodyPr/>
          <a:lstStyle/>
          <a:p>
            <a:fld id="{5EE2CF44-2B13-41B4-A334-1CDF534EEBBF}" type="slidenum">
              <a:rPr lang="uk-UA" smtClean="0"/>
              <a:t>4</a:t>
            </a:fld>
            <a:endParaRPr lang="uk-UA"/>
          </a:p>
        </p:txBody>
      </p:sp>
    </p:spTree>
    <p:extLst>
      <p:ext uri="{BB962C8B-B14F-4D97-AF65-F5344CB8AC3E}">
        <p14:creationId xmlns:p14="http://schemas.microsoft.com/office/powerpoint/2010/main" val="1025531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volunteers share their challenges and discuss the opportunities that can evolve. EX: Not able to travel-</a:t>
            </a:r>
            <a:r>
              <a:rPr lang="en-US" baseline="0" dirty="0" smtClean="0"/>
              <a:t> Use skype for one-one-discussion.</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6</a:t>
            </a:fld>
            <a:endParaRPr lang="uk-UA" dirty="0"/>
          </a:p>
        </p:txBody>
      </p:sp>
    </p:spTree>
    <p:extLst>
      <p:ext uri="{BB962C8B-B14F-4D97-AF65-F5344CB8AC3E}">
        <p14:creationId xmlns:p14="http://schemas.microsoft.com/office/powerpoint/2010/main" val="1819427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Ask participants- Setting goals can make a difference in our lives and we all have goals, even if we do not recognize them. For example, suppose you want to go out with a friend to dinner this week. That is a goal. You have decided to do something in the future and will need to complete small steps along the way to accomplish this goal. Steps could include checking with the person that you want to eat with to see if they are available, decide where to eat, arrange transportation and budget for the expense.</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9</a:t>
            </a:fld>
            <a:endParaRPr lang="uk-UA" dirty="0"/>
          </a:p>
        </p:txBody>
      </p:sp>
    </p:spTree>
    <p:extLst>
      <p:ext uri="{BB962C8B-B14F-4D97-AF65-F5344CB8AC3E}">
        <p14:creationId xmlns:p14="http://schemas.microsoft.com/office/powerpoint/2010/main" val="2080927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consumers set their own goals, there is always more success! </a:t>
            </a:r>
            <a:r>
              <a:rPr lang="en-US" baseline="0" dirty="0" err="1" smtClean="0"/>
              <a:t>Lifetick</a:t>
            </a:r>
            <a:r>
              <a:rPr lang="en-US" baseline="0" dirty="0" smtClean="0"/>
              <a:t>  is one useful tool to accomplish goal setting with consumers via computer or smartphone.   </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10</a:t>
            </a:fld>
            <a:endParaRPr lang="uk-UA"/>
          </a:p>
        </p:txBody>
      </p:sp>
    </p:spTree>
    <p:extLst>
      <p:ext uri="{BB962C8B-B14F-4D97-AF65-F5344CB8AC3E}">
        <p14:creationId xmlns:p14="http://schemas.microsoft.com/office/powerpoint/2010/main" val="845680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develop a simple survey online using</a:t>
            </a:r>
            <a:r>
              <a:rPr lang="en-US" baseline="0" dirty="0" smtClean="0"/>
              <a:t> tools like Survey Monkey where you can ask questions about skills consumers are interested in learning. And, e-mail to consumers for seeking interest</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11</a:t>
            </a:fld>
            <a:endParaRPr lang="uk-UA"/>
          </a:p>
        </p:txBody>
      </p:sp>
    </p:spTree>
    <p:extLst>
      <p:ext uri="{BB962C8B-B14F-4D97-AF65-F5344CB8AC3E}">
        <p14:creationId xmlns:p14="http://schemas.microsoft.com/office/powerpoint/2010/main" val="377013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Able SC we offer both in-person as well as online</a:t>
            </a:r>
            <a:r>
              <a:rPr lang="en-US" baseline="0" dirty="0" smtClean="0"/>
              <a:t> independent living skills using the Adobe Connect Webinar Platform once a month. The topics are generated by consumers and IL Staff. We record and archive them on our website for any consumer to view at anytime . http://</a:t>
            </a:r>
            <a:r>
              <a:rPr lang="en-US" baseline="0" dirty="0" err="1" smtClean="0"/>
              <a:t>www.able-sc.org</a:t>
            </a:r>
            <a:r>
              <a:rPr lang="en-US" baseline="0" dirty="0" smtClean="0"/>
              <a:t>/get-involved/join-our-team/trainings-events/ and http://</a:t>
            </a:r>
            <a:r>
              <a:rPr lang="en-US" baseline="0" dirty="0" err="1" smtClean="0"/>
              <a:t>www.able-sc.org</a:t>
            </a:r>
            <a:r>
              <a:rPr lang="en-US" baseline="0" dirty="0" smtClean="0"/>
              <a:t>/resources/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12</a:t>
            </a:fld>
            <a:endParaRPr lang="uk-UA"/>
          </a:p>
        </p:txBody>
      </p:sp>
    </p:spTree>
    <p:extLst>
      <p:ext uri="{BB962C8B-B14F-4D97-AF65-F5344CB8AC3E}">
        <p14:creationId xmlns:p14="http://schemas.microsoft.com/office/powerpoint/2010/main" val="87068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smtClean="0"/>
              <a:t>Using </a:t>
            </a:r>
            <a:r>
              <a:rPr lang="en-US" dirty="0" err="1" smtClean="0"/>
              <a:t>onlne</a:t>
            </a:r>
            <a:r>
              <a:rPr lang="en-US" dirty="0" smtClean="0"/>
              <a:t> platforms like </a:t>
            </a:r>
            <a:r>
              <a:rPr lang="en-US" sz="1200" kern="1200" dirty="0" smtClean="0">
                <a:solidFill>
                  <a:schemeClr val="tx1"/>
                </a:solidFill>
                <a:effectLst/>
                <a:latin typeface="+mn-lt"/>
                <a:ea typeface="+mn-ea"/>
                <a:cs typeface="+mn-cs"/>
              </a:rPr>
              <a:t>Skype, FaceTime, Facebook messages, webinar portal</a:t>
            </a:r>
          </a:p>
          <a:p>
            <a:r>
              <a:rPr lang="en-US" dirty="0" smtClean="0"/>
              <a:t>, allow us to</a:t>
            </a:r>
            <a:r>
              <a:rPr lang="en-US" baseline="0" dirty="0" smtClean="0"/>
              <a:t> work one-on-one with consumers on skills like self-advocacy, interviewing skills, and negotiating reasonable accommodations.  Ask: How else could you/or have you use(d) it with consumers?</a:t>
            </a:r>
            <a:endParaRPr lang="en-US" dirty="0"/>
          </a:p>
        </p:txBody>
      </p:sp>
      <p:sp>
        <p:nvSpPr>
          <p:cNvPr id="4" name="Slide Number Placeholder 3"/>
          <p:cNvSpPr>
            <a:spLocks noGrp="1"/>
          </p:cNvSpPr>
          <p:nvPr>
            <p:ph type="sldNum" sz="quarter" idx="10"/>
          </p:nvPr>
        </p:nvSpPr>
        <p:spPr/>
        <p:txBody>
          <a:bodyPr/>
          <a:lstStyle/>
          <a:p>
            <a:fld id="{5EE2CF44-2B13-41B4-A334-1CDF534EEBBF}" type="slidenum">
              <a:rPr lang="uk-UA" smtClean="0"/>
              <a:t>13</a:t>
            </a:fld>
            <a:endParaRPr lang="uk-UA"/>
          </a:p>
        </p:txBody>
      </p:sp>
    </p:spTree>
    <p:extLst>
      <p:ext uri="{BB962C8B-B14F-4D97-AF65-F5344CB8AC3E}">
        <p14:creationId xmlns:p14="http://schemas.microsoft.com/office/powerpoint/2010/main" val="453366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Ebony is a consumer with a developmental disability who lives in a small town, in rural SC. She has minimal</a:t>
            </a:r>
            <a:r>
              <a:rPr lang="en-US" b="1" baseline="0" dirty="0" smtClean="0"/>
              <a:t> access to services.  She joined Empower Hour online five years ago. When she first started, she was very soft-spoken, and did not advocate for herself. Now, she serves on the board of Impact SC, Person-Centered Planning Committee, DHHS, a volunteer with the Red Cross, and a recent graduate of CLA. All of this is done online through various platforms.</a:t>
            </a:r>
          </a:p>
        </p:txBody>
      </p:sp>
      <p:sp>
        <p:nvSpPr>
          <p:cNvPr id="4" name="Slide Number Placeholder 3"/>
          <p:cNvSpPr>
            <a:spLocks noGrp="1"/>
          </p:cNvSpPr>
          <p:nvPr>
            <p:ph type="sldNum" sz="quarter" idx="10"/>
          </p:nvPr>
        </p:nvSpPr>
        <p:spPr/>
        <p:txBody>
          <a:bodyPr/>
          <a:lstStyle/>
          <a:p>
            <a:fld id="{5EE2CF44-2B13-41B4-A334-1CDF534EEBBF}" type="slidenum">
              <a:rPr lang="uk-UA" smtClean="0"/>
              <a:t>15</a:t>
            </a:fld>
            <a:endParaRPr lang="uk-UA"/>
          </a:p>
        </p:txBody>
      </p:sp>
    </p:spTree>
    <p:extLst>
      <p:ext uri="{BB962C8B-B14F-4D97-AF65-F5344CB8AC3E}">
        <p14:creationId xmlns:p14="http://schemas.microsoft.com/office/powerpoint/2010/main" val="1295355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gray">
          <a:xfrm>
            <a:off x="0" y="2825016"/>
            <a:ext cx="12188952" cy="3180930"/>
          </a:xfrm>
          <a:prstGeom prst="rect">
            <a:avLst/>
          </a:prstGeom>
          <a:solidFill>
            <a:schemeClr val="bg1">
              <a:lumMod val="85000"/>
              <a:lumOff val="1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bwMode="black">
          <a:xfrm>
            <a:off x="0" y="3075709"/>
            <a:ext cx="12188952" cy="2639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bwMode="white">
          <a:xfrm>
            <a:off x="1066800" y="3165763"/>
            <a:ext cx="10058400" cy="1711037"/>
          </a:xfrm>
        </p:spPr>
        <p:txBody>
          <a:bodyPr anchor="b">
            <a:normAutofit/>
          </a:bodyPr>
          <a:lstStyle>
            <a:lvl1pPr algn="l">
              <a:lnSpc>
                <a:spcPct val="80000"/>
              </a:lnSpc>
              <a:defRPr sz="54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bwMode="white">
          <a:xfrm>
            <a:off x="1066800" y="4953000"/>
            <a:ext cx="10058400" cy="685800"/>
          </a:xfrm>
        </p:spPr>
        <p:txBody>
          <a:bodyPr>
            <a:normAutofit/>
          </a:bodyPr>
          <a:lstStyle>
            <a:lvl1pPr marL="0" indent="0" algn="l">
              <a:spcBef>
                <a:spcPts val="0"/>
              </a:spcBef>
              <a:buNone/>
              <a:defRPr sz="20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79886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477154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57199"/>
            <a:ext cx="1943100" cy="563880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457199"/>
            <a:ext cx="7048500" cy="56388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524635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112444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4000" y="1828800"/>
            <a:ext cx="9144000" cy="2743200"/>
          </a:xfrm>
        </p:spPr>
        <p:txBody>
          <a:bodyPr anchor="b">
            <a:normAutofit/>
          </a:bodyPr>
          <a:lstStyle>
            <a:lvl1pPr>
              <a:defRPr sz="5400">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524000" y="4589463"/>
            <a:ext cx="9144000" cy="1506537"/>
          </a:xfrm>
        </p:spPr>
        <p:txBody>
          <a:bodyPr>
            <a:normAutofit/>
          </a:bodyPr>
          <a:lstStyle>
            <a:lvl1pPr marL="0" indent="0">
              <a:spcBef>
                <a:spcPts val="0"/>
              </a:spcBef>
              <a:buNone/>
              <a:defRPr sz="2000">
                <a:solidFill>
                  <a:schemeClr val="accent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506778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0" y="1825625"/>
            <a:ext cx="4343400" cy="4270375"/>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24600" y="1825625"/>
            <a:ext cx="4343400" cy="4270375"/>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44567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527048" y="1828800"/>
            <a:ext cx="4343400" cy="685800"/>
          </a:xfrm>
        </p:spPr>
        <p:txBody>
          <a:bodyPr anchor="ctr">
            <a:normAutofit/>
          </a:bodyPr>
          <a:lstStyle>
            <a:lvl1pPr marL="0" indent="0">
              <a:spcBef>
                <a:spcPts val="0"/>
              </a:spcBef>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7048" y="2514600"/>
            <a:ext cx="4343400" cy="3581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27648" y="1828800"/>
            <a:ext cx="4343400" cy="685800"/>
          </a:xfrm>
        </p:spPr>
        <p:txBody>
          <a:bodyPr anchor="ctr">
            <a:normAutofit/>
          </a:bodyPr>
          <a:lstStyle>
            <a:lvl1pPr marL="0" indent="0">
              <a:spcBef>
                <a:spcPts val="0"/>
              </a:spcBef>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7648" y="2514600"/>
            <a:ext cx="4343400" cy="3581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397906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238976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14681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02587" y="1600200"/>
            <a:ext cx="3122613" cy="1828800"/>
          </a:xfrm>
        </p:spPr>
        <p:txBody>
          <a:bodyPr anchor="b">
            <a:normAutofit/>
          </a:bodyPr>
          <a:lstStyle>
            <a:lvl1pPr>
              <a:defRPr sz="3400"/>
            </a:lvl1pPr>
          </a:lstStyle>
          <a:p>
            <a:r>
              <a:rPr lang="en-US" smtClean="0"/>
              <a:t>Click to edit Master title style</a:t>
            </a:r>
            <a:endParaRPr lang="en-US" dirty="0"/>
          </a:p>
        </p:txBody>
      </p:sp>
      <p:sp>
        <p:nvSpPr>
          <p:cNvPr id="3" name="Content Placeholder 2"/>
          <p:cNvSpPr>
            <a:spLocks noGrp="1"/>
          </p:cNvSpPr>
          <p:nvPr>
            <p:ph idx="1"/>
          </p:nvPr>
        </p:nvSpPr>
        <p:spPr>
          <a:xfrm>
            <a:off x="760412" y="762000"/>
            <a:ext cx="6400800" cy="5334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001039" y="3429000"/>
            <a:ext cx="3124161" cy="1828800"/>
          </a:xfr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66737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97952" y="1600200"/>
            <a:ext cx="3127248" cy="1828800"/>
          </a:xfrm>
        </p:spPr>
        <p:txBody>
          <a:bodyPr anchor="b">
            <a:normAutofit/>
          </a:bodyPr>
          <a:lstStyle>
            <a:lvl1pPr>
              <a:defRPr sz="3400"/>
            </a:lvl1pPr>
          </a:lstStyle>
          <a:p>
            <a:r>
              <a:rPr lang="en-US" smtClean="0"/>
              <a:t>Click to edit Master title style</a:t>
            </a:r>
            <a:endParaRPr lang="en-US"/>
          </a:p>
        </p:txBody>
      </p:sp>
      <p:sp>
        <p:nvSpPr>
          <p:cNvPr id="3" name="Picture Placeholder 2"/>
          <p:cNvSpPr>
            <a:spLocks noGrp="1"/>
          </p:cNvSpPr>
          <p:nvPr>
            <p:ph type="pic" idx="1"/>
          </p:nvPr>
        </p:nvSpPr>
        <p:spPr>
          <a:xfrm>
            <a:off x="781251" y="777240"/>
            <a:ext cx="6400800" cy="5303520"/>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7997952" y="3429000"/>
            <a:ext cx="3127248" cy="1828800"/>
          </a:xfrm>
        </p:spPr>
        <p:txBody>
          <a:bodyPr/>
          <a:lstStyle>
            <a:lvl1pPr marL="0" indent="0">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Rectangle 7" descr="An empty placeholder to add an image. Click on the placeholder and select the image that you wish to add."/>
          <p:cNvSpPr/>
          <p:nvPr userDrawn="1"/>
        </p:nvSpPr>
        <p:spPr bwMode="blackWhite">
          <a:xfrm>
            <a:off x="644091" y="640080"/>
            <a:ext cx="6675120" cy="5577840"/>
          </a:xfrm>
          <a:prstGeom prst="rect">
            <a:avLst/>
          </a:prstGeom>
          <a:solidFill>
            <a:srgbClr val="000000"/>
          </a:solidFill>
          <a:ln w="1016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t>11/4/2016</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977249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0" y="457200"/>
            <a:ext cx="9144000" cy="11430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4000" y="18288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3"/>
          </p:nvPr>
        </p:nvSpPr>
        <p:spPr>
          <a:xfrm>
            <a:off x="1524000" y="6362700"/>
            <a:ext cx="6881553" cy="257176"/>
          </a:xfrm>
          <a:prstGeom prst="rect">
            <a:avLst/>
          </a:prstGeom>
        </p:spPr>
        <p:txBody>
          <a:bodyPr vert="horz" lIns="91440" tIns="45720" rIns="91440" bIns="45720" rtlCol="0" anchor="ctr"/>
          <a:lstStyle>
            <a:lvl1pPr algn="l">
              <a:defRPr sz="1100">
                <a:solidFill>
                  <a:schemeClr val="tx1">
                    <a:lumMod val="85000"/>
                  </a:schemeClr>
                </a:solidFill>
              </a:defRPr>
            </a:lvl1pPr>
          </a:lstStyle>
          <a:p>
            <a:endParaRPr lang="en-US" dirty="0"/>
          </a:p>
        </p:txBody>
      </p:sp>
      <p:sp>
        <p:nvSpPr>
          <p:cNvPr id="4" name="Date Placeholder 3"/>
          <p:cNvSpPr>
            <a:spLocks noGrp="1"/>
          </p:cNvSpPr>
          <p:nvPr>
            <p:ph type="dt" sz="half" idx="2"/>
          </p:nvPr>
        </p:nvSpPr>
        <p:spPr>
          <a:xfrm>
            <a:off x="8610600" y="6362700"/>
            <a:ext cx="990600" cy="257176"/>
          </a:xfrm>
          <a:prstGeom prst="rect">
            <a:avLst/>
          </a:prstGeom>
        </p:spPr>
        <p:txBody>
          <a:bodyPr vert="horz" lIns="91440" tIns="45720" rIns="91440" bIns="45720" rtlCol="0" anchor="ctr"/>
          <a:lstStyle>
            <a:lvl1pPr algn="r">
              <a:defRPr sz="1100">
                <a:solidFill>
                  <a:schemeClr val="tx1">
                    <a:lumMod val="85000"/>
                  </a:schemeClr>
                </a:solidFill>
              </a:defRPr>
            </a:lvl1pPr>
          </a:lstStyle>
          <a:p>
            <a:fld id="{37CC0096-1860-4642-9CD2-0079EA5E7CD1}" type="datetimeFigureOut">
              <a:rPr lang="en-US" smtClean="0"/>
              <a:pPr/>
              <a:t>11/4/2016</a:t>
            </a:fld>
            <a:endParaRPr lang="en-US" dirty="0"/>
          </a:p>
        </p:txBody>
      </p:sp>
      <p:sp>
        <p:nvSpPr>
          <p:cNvPr id="6" name="Slide Number Placeholder 5"/>
          <p:cNvSpPr>
            <a:spLocks noGrp="1"/>
          </p:cNvSpPr>
          <p:nvPr>
            <p:ph type="sldNum" sz="quarter" idx="4"/>
          </p:nvPr>
        </p:nvSpPr>
        <p:spPr>
          <a:xfrm>
            <a:off x="9829800" y="6362700"/>
            <a:ext cx="838200" cy="257176"/>
          </a:xfrm>
          <a:prstGeom prst="rect">
            <a:avLst/>
          </a:prstGeom>
        </p:spPr>
        <p:txBody>
          <a:bodyPr vert="horz" lIns="91440" tIns="45720" rIns="91440" bIns="45720" rtlCol="0" anchor="ctr"/>
          <a:lstStyle>
            <a:lvl1pPr algn="r">
              <a:defRPr sz="1100">
                <a:solidFill>
                  <a:schemeClr val="tx1">
                    <a:lumMod val="8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tiff"/><Relationship Id="rId4" Type="http://schemas.openxmlformats.org/officeDocument/2006/relationships/image" Target="../media/image10.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able-sc.org/" TargetMode="External"/><Relationship Id="rId2" Type="http://schemas.openxmlformats.org/officeDocument/2006/relationships/hyperlink" Target="mailto:dtempio@able-sc.org" TargetMode="Externa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Enhance Your IL Services</a:t>
            </a:r>
            <a:br>
              <a:rPr lang="en-US" dirty="0" smtClean="0"/>
            </a:br>
            <a:r>
              <a:rPr lang="en-US" dirty="0" smtClean="0"/>
              <a:t>Online</a:t>
            </a:r>
            <a:endParaRPr dirty="0"/>
          </a:p>
        </p:txBody>
      </p:sp>
      <p:sp>
        <p:nvSpPr>
          <p:cNvPr id="3" name="Subtitle 2"/>
          <p:cNvSpPr>
            <a:spLocks noGrp="1"/>
          </p:cNvSpPr>
          <p:nvPr>
            <p:ph type="subTitle" idx="1"/>
          </p:nvPr>
        </p:nvSpPr>
        <p:spPr/>
        <p:txBody>
          <a:bodyPr>
            <a:normAutofit/>
          </a:bodyPr>
          <a:lstStyle/>
          <a:p>
            <a:pPr algn="ctr"/>
            <a:r>
              <a:rPr lang="en-US" sz="2800" b="1" dirty="0" smtClean="0"/>
              <a:t>Technology Paving the Way for Service Delivery</a:t>
            </a:r>
            <a:endParaRPr sz="2800" b="1" dirty="0"/>
          </a:p>
        </p:txBody>
      </p:sp>
    </p:spTree>
    <p:extLst>
      <p:ext uri="{BB962C8B-B14F-4D97-AF65-F5344CB8AC3E}">
        <p14:creationId xmlns:p14="http://schemas.microsoft.com/office/powerpoint/2010/main" val="242453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Goal Setting</a:t>
            </a:r>
            <a:endParaRPr lang="en-US" b="1" dirty="0"/>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691319" y="1828800"/>
            <a:ext cx="6809361" cy="4267200"/>
          </a:xfrm>
        </p:spPr>
      </p:pic>
    </p:spTree>
    <p:extLst>
      <p:ext uri="{BB962C8B-B14F-4D97-AF65-F5344CB8AC3E}">
        <p14:creationId xmlns:p14="http://schemas.microsoft.com/office/powerpoint/2010/main" val="1192610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Ascertaining Topics for Independent Living Skills Needed</a:t>
            </a:r>
            <a:endParaRPr lang="en-US" b="1" dirty="0"/>
          </a:p>
        </p:txBody>
      </p:sp>
      <p:sp>
        <p:nvSpPr>
          <p:cNvPr id="4" name="Rectangle 3"/>
          <p:cNvSpPr/>
          <p:nvPr/>
        </p:nvSpPr>
        <p:spPr>
          <a:xfrm>
            <a:off x="3115857" y="5486400"/>
            <a:ext cx="5960286" cy="584775"/>
          </a:xfrm>
          <a:prstGeom prst="rect">
            <a:avLst/>
          </a:prstGeom>
        </p:spPr>
        <p:txBody>
          <a:bodyPr wrap="none">
            <a:spAutoFit/>
          </a:bodyPr>
          <a:lstStyle/>
          <a:p>
            <a:r>
              <a:rPr lang="en-US" sz="3200" dirty="0"/>
              <a:t>https://</a:t>
            </a:r>
            <a:r>
              <a:rPr lang="en-US" sz="3200" dirty="0" err="1"/>
              <a:t>www.surveymonkey.com</a:t>
            </a:r>
            <a:r>
              <a:rPr lang="en-US" sz="3200" dirty="0"/>
              <a:t>/</a:t>
            </a:r>
          </a:p>
        </p:txBody>
      </p:sp>
      <p:pic>
        <p:nvPicPr>
          <p:cNvPr id="5" name="Picture 4"/>
          <p:cNvPicPr>
            <a:picLocks noChangeAspect="1"/>
          </p:cNvPicPr>
          <p:nvPr/>
        </p:nvPicPr>
        <p:blipFill>
          <a:blip r:embed="rId3"/>
          <a:stretch>
            <a:fillRect/>
          </a:stretch>
        </p:blipFill>
        <p:spPr>
          <a:xfrm>
            <a:off x="4191000" y="2438400"/>
            <a:ext cx="3810000" cy="1968500"/>
          </a:xfrm>
          <a:prstGeom prst="rect">
            <a:avLst/>
          </a:prstGeom>
        </p:spPr>
      </p:pic>
    </p:spTree>
    <p:extLst>
      <p:ext uri="{BB962C8B-B14F-4D97-AF65-F5344CB8AC3E}">
        <p14:creationId xmlns:p14="http://schemas.microsoft.com/office/powerpoint/2010/main" val="1231098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Teaching IL Skills In Groups Via Webinar</a:t>
            </a:r>
            <a:endParaRPr lang="en-US" b="1"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47900" y="1752600"/>
            <a:ext cx="7696200" cy="4810125"/>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86697" y="1981200"/>
            <a:ext cx="1524000" cy="1219200"/>
          </a:xfrm>
          <a:prstGeom prst="rect">
            <a:avLst/>
          </a:prstGeom>
        </p:spPr>
      </p:pic>
    </p:spTree>
    <p:extLst>
      <p:ext uri="{BB962C8B-B14F-4D97-AF65-F5344CB8AC3E}">
        <p14:creationId xmlns:p14="http://schemas.microsoft.com/office/powerpoint/2010/main" val="9005648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One-On-One Implementation of IL Skills</a:t>
            </a:r>
            <a:endParaRPr lang="en-US" b="1" dirty="0"/>
          </a:p>
        </p:txBody>
      </p:sp>
      <p:pic>
        <p:nvPicPr>
          <p:cNvPr id="4" name="Content Placeholder 3"/>
          <p:cNvPicPr>
            <a:picLocks noGrp="1" noChangeAspect="1"/>
          </p:cNvPicPr>
          <p:nvPr>
            <p:ph idx="1"/>
          </p:nvPr>
        </p:nvPicPr>
        <p:blipFill>
          <a:blip r:embed="rId3"/>
          <a:stretch>
            <a:fillRect/>
          </a:stretch>
        </p:blipFill>
        <p:spPr>
          <a:xfrm>
            <a:off x="0" y="2133600"/>
            <a:ext cx="4000500" cy="2222500"/>
          </a:xfrm>
        </p:spPr>
      </p:pic>
      <p:pic>
        <p:nvPicPr>
          <p:cNvPr id="5" name="Picture 4"/>
          <p:cNvPicPr>
            <a:picLocks noChangeAspect="1"/>
          </p:cNvPicPr>
          <p:nvPr/>
        </p:nvPicPr>
        <p:blipFill>
          <a:blip r:embed="rId4"/>
          <a:stretch>
            <a:fillRect/>
          </a:stretch>
        </p:blipFill>
        <p:spPr>
          <a:xfrm>
            <a:off x="8442625" y="3657600"/>
            <a:ext cx="3746500" cy="2832100"/>
          </a:xfrm>
          <a:prstGeom prst="rect">
            <a:avLst/>
          </a:prstGeom>
        </p:spPr>
      </p:pic>
      <p:pic>
        <p:nvPicPr>
          <p:cNvPr id="6" name="Picture 5"/>
          <p:cNvPicPr>
            <a:picLocks noChangeAspect="1"/>
          </p:cNvPicPr>
          <p:nvPr/>
        </p:nvPicPr>
        <p:blipFill>
          <a:blip r:embed="rId5"/>
          <a:stretch>
            <a:fillRect/>
          </a:stretch>
        </p:blipFill>
        <p:spPr>
          <a:xfrm>
            <a:off x="4800600" y="2166188"/>
            <a:ext cx="2982823" cy="2982823"/>
          </a:xfrm>
          <a:prstGeom prst="rect">
            <a:avLst/>
          </a:prstGeom>
        </p:spPr>
      </p:pic>
    </p:spTree>
    <p:extLst>
      <p:ext uri="{BB962C8B-B14F-4D97-AF65-F5344CB8AC3E}">
        <p14:creationId xmlns:p14="http://schemas.microsoft.com/office/powerpoint/2010/main" val="2117744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Empower Hour &amp; EQUIP Hangout</a:t>
            </a:r>
            <a:endParaRPr lang="en-US" b="1" dirty="0"/>
          </a:p>
        </p:txBody>
      </p:sp>
      <p:sp>
        <p:nvSpPr>
          <p:cNvPr id="3" name="Content Placeholder 2"/>
          <p:cNvSpPr>
            <a:spLocks noGrp="1"/>
          </p:cNvSpPr>
          <p:nvPr>
            <p:ph idx="1"/>
          </p:nvPr>
        </p:nvSpPr>
        <p:spPr/>
        <p:txBody>
          <a:bodyPr>
            <a:normAutofit/>
          </a:bodyPr>
          <a:lstStyle/>
          <a:p>
            <a:r>
              <a:rPr lang="en-US" sz="3200" b="1" dirty="0" smtClean="0"/>
              <a:t>Participants serve </a:t>
            </a:r>
            <a:r>
              <a:rPr lang="en-US" sz="3200" b="1" dirty="0"/>
              <a:t>as </a:t>
            </a:r>
            <a:r>
              <a:rPr lang="en-US" sz="3200" b="1" dirty="0" smtClean="0"/>
              <a:t>motivators and </a:t>
            </a:r>
            <a:r>
              <a:rPr lang="en-US" sz="3200" b="1" dirty="0"/>
              <a:t>role models, as only someone with personal experience with disabilities can do. </a:t>
            </a:r>
            <a:endParaRPr lang="en-US" sz="3200" b="1" dirty="0" smtClean="0"/>
          </a:p>
          <a:p>
            <a:r>
              <a:rPr lang="en-US" sz="3200" b="1" dirty="0" smtClean="0"/>
              <a:t>They </a:t>
            </a:r>
            <a:r>
              <a:rPr lang="en-US" sz="3200" b="1" dirty="0"/>
              <a:t>share life experience and bring new ideas and information to facilitate independence. </a:t>
            </a:r>
            <a:endParaRPr lang="en-US" sz="3200" b="1" dirty="0" smtClean="0"/>
          </a:p>
          <a:p>
            <a:r>
              <a:rPr lang="en-US" sz="3200" b="1" dirty="0"/>
              <a:t>They work one-on-one, in small groups and do regular monthly Peer Support Groups for those interested—both on site and online.</a:t>
            </a:r>
          </a:p>
          <a:p>
            <a:endParaRPr lang="en-US" sz="4400" dirty="0"/>
          </a:p>
        </p:txBody>
      </p:sp>
    </p:spTree>
    <p:extLst>
      <p:ext uri="{BB962C8B-B14F-4D97-AF65-F5344CB8AC3E}">
        <p14:creationId xmlns:p14="http://schemas.microsoft.com/office/powerpoint/2010/main" val="1190082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Impact of Empower Hour Online</a:t>
            </a:r>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19600" y="2514600"/>
            <a:ext cx="2800350" cy="3111500"/>
          </a:xfrm>
          <a:prstGeom prst="rect">
            <a:avLst/>
          </a:prstGeom>
        </p:spPr>
      </p:pic>
    </p:spTree>
    <p:extLst>
      <p:ext uri="{BB962C8B-B14F-4D97-AF65-F5344CB8AC3E}">
        <p14:creationId xmlns:p14="http://schemas.microsoft.com/office/powerpoint/2010/main" val="514297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Advocacy-Community Leadership Academy</a:t>
            </a:r>
            <a:endParaRPr lang="en-US" b="1" dirty="0"/>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200400" y="1981200"/>
            <a:ext cx="5365322" cy="4267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531023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86000" y="1981200"/>
            <a:ext cx="7924800" cy="4434114"/>
          </a:xfrm>
          <a:prstGeom prst="rect">
            <a:avLst/>
          </a:prstGeom>
        </p:spPr>
      </p:pic>
      <p:sp>
        <p:nvSpPr>
          <p:cNvPr id="3" name="Title 1"/>
          <p:cNvSpPr txBox="1">
            <a:spLocks/>
          </p:cNvSpPr>
          <p:nvPr/>
        </p:nvSpPr>
        <p:spPr>
          <a:xfrm>
            <a:off x="1524000" y="457200"/>
            <a:ext cx="9144000" cy="1143000"/>
          </a:xfrm>
          <a:prstGeom prst="rect">
            <a:avLst/>
          </a:prstGeom>
        </p:spPr>
        <p:txBody>
          <a:bodyPr/>
          <a:lst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a:lstStyle>
          <a:p>
            <a:pPr algn="ctr"/>
            <a:r>
              <a:rPr lang="en-US" b="1" dirty="0" smtClean="0"/>
              <a:t>Community Leadership Academy</a:t>
            </a:r>
          </a:p>
          <a:p>
            <a:pPr algn="ctr"/>
            <a:r>
              <a:rPr lang="en-US" b="1" dirty="0" smtClean="0"/>
              <a:t>Video</a:t>
            </a:r>
            <a:endParaRPr lang="en-US" b="1" dirty="0"/>
          </a:p>
        </p:txBody>
      </p:sp>
    </p:spTree>
    <p:extLst>
      <p:ext uri="{BB962C8B-B14F-4D97-AF65-F5344CB8AC3E}">
        <p14:creationId xmlns:p14="http://schemas.microsoft.com/office/powerpoint/2010/main" val="61801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Transition</a:t>
            </a:r>
            <a:endParaRPr lang="en-US" b="1" dirty="0"/>
          </a:p>
        </p:txBody>
      </p:sp>
      <p:sp>
        <p:nvSpPr>
          <p:cNvPr id="3" name="Content Placeholder 2"/>
          <p:cNvSpPr>
            <a:spLocks noGrp="1"/>
          </p:cNvSpPr>
          <p:nvPr>
            <p:ph idx="1"/>
          </p:nvPr>
        </p:nvSpPr>
        <p:spPr>
          <a:xfrm>
            <a:off x="152400" y="1905000"/>
            <a:ext cx="7696200" cy="4267200"/>
          </a:xfrm>
        </p:spPr>
        <p:txBody>
          <a:bodyPr>
            <a:normAutofit/>
          </a:bodyPr>
          <a:lstStyle/>
          <a:p>
            <a:pPr marL="0" indent="0">
              <a:buNone/>
            </a:pPr>
            <a:endParaRPr lang="en-US" sz="3600" b="1" dirty="0" smtClean="0"/>
          </a:p>
          <a:p>
            <a:pPr lvl="1"/>
            <a:r>
              <a:rPr lang="en-US" sz="3200" b="1" dirty="0" smtClean="0"/>
              <a:t>This would be very similar to the strategies for adults (skype, email, allowing a phone conference option, GoToMeeting or </a:t>
            </a:r>
            <a:r>
              <a:rPr lang="en-US" sz="3200" b="1" dirty="0" err="1" smtClean="0"/>
              <a:t>AdobeConnect</a:t>
            </a:r>
            <a:r>
              <a:rPr lang="en-US" sz="3200" b="1" dirty="0" smtClean="0"/>
              <a:t>)</a:t>
            </a:r>
          </a:p>
          <a:p>
            <a:pPr lvl="1"/>
            <a:r>
              <a:rPr lang="en-US" sz="3200" b="1" dirty="0" smtClean="0"/>
              <a:t>We also use pre-created videos to share when young adults can’t share their message in person (The Same)</a:t>
            </a:r>
          </a:p>
          <a:p>
            <a:pPr marL="365760" lvl="1" indent="0">
              <a:buNone/>
            </a:pPr>
            <a:endParaRPr lang="en-US" sz="3200" b="1" dirty="0"/>
          </a:p>
        </p:txBody>
      </p:sp>
      <p:pic>
        <p:nvPicPr>
          <p:cNvPr id="4" name="Picture 3"/>
          <p:cNvPicPr>
            <a:picLocks noChangeAspect="1"/>
          </p:cNvPicPr>
          <p:nvPr/>
        </p:nvPicPr>
        <p:blipFill>
          <a:blip r:embed="rId3"/>
          <a:stretch>
            <a:fillRect/>
          </a:stretch>
        </p:blipFill>
        <p:spPr>
          <a:xfrm>
            <a:off x="8466307" y="4648200"/>
            <a:ext cx="3268494" cy="1828800"/>
          </a:xfrm>
          <a:prstGeom prst="rect">
            <a:avLst/>
          </a:prstGeom>
        </p:spPr>
      </p:pic>
      <p:pic>
        <p:nvPicPr>
          <p:cNvPr id="5" name="Picture 4"/>
          <p:cNvPicPr>
            <a:picLocks noChangeAspect="1"/>
          </p:cNvPicPr>
          <p:nvPr/>
        </p:nvPicPr>
        <p:blipFill>
          <a:blip r:embed="rId4"/>
          <a:stretch>
            <a:fillRect/>
          </a:stretch>
        </p:blipFill>
        <p:spPr>
          <a:xfrm>
            <a:off x="8458200" y="1748517"/>
            <a:ext cx="3287486" cy="1839427"/>
          </a:xfrm>
          <a:prstGeom prst="rect">
            <a:avLst/>
          </a:prstGeom>
        </p:spPr>
      </p:pic>
    </p:spTree>
    <p:extLst>
      <p:ext uri="{BB962C8B-B14F-4D97-AF65-F5344CB8AC3E}">
        <p14:creationId xmlns:p14="http://schemas.microsoft.com/office/powerpoint/2010/main" val="546210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b="1" dirty="0" smtClean="0"/>
              <a:t>Methods for Connecting Consumers to Services</a:t>
            </a:r>
            <a:endParaRPr lang="en-US" b="1" dirty="0"/>
          </a:p>
        </p:txBody>
      </p:sp>
    </p:spTree>
    <p:extLst>
      <p:ext uri="{BB962C8B-B14F-4D97-AF65-F5344CB8AC3E}">
        <p14:creationId xmlns:p14="http://schemas.microsoft.com/office/powerpoint/2010/main" val="492776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410200" y="36764"/>
            <a:ext cx="6172199" cy="1828800"/>
          </a:xfrm>
        </p:spPr>
        <p:txBody>
          <a:bodyPr>
            <a:normAutofit fontScale="90000"/>
          </a:bodyPr>
          <a:lstStyle/>
          <a:p>
            <a:r>
              <a:rPr lang="en-US" b="1" dirty="0"/>
              <a:t>Dori Tempio, </a:t>
            </a:r>
            <a:r>
              <a:rPr lang="en-US" b="1" dirty="0" smtClean="0"/>
              <a:t/>
            </a:r>
            <a:br>
              <a:rPr lang="en-US" b="1" dirty="0" smtClean="0"/>
            </a:br>
            <a:r>
              <a:rPr lang="en-US" b="1" dirty="0" smtClean="0"/>
              <a:t>Community </a:t>
            </a:r>
            <a:r>
              <a:rPr lang="en-US" b="1" dirty="0"/>
              <a:t>Outreach and Consumer Rights Coordinator</a:t>
            </a:r>
            <a:endParaRPr b="1" dirty="0"/>
          </a:p>
        </p:txBody>
      </p:sp>
      <p:sp>
        <p:nvSpPr>
          <p:cNvPr id="2" name="Text Placeholder 1"/>
          <p:cNvSpPr>
            <a:spLocks noGrp="1"/>
          </p:cNvSpPr>
          <p:nvPr>
            <p:ph type="body" sz="half" idx="2"/>
          </p:nvPr>
        </p:nvSpPr>
        <p:spPr>
          <a:xfrm>
            <a:off x="5561530" y="1624319"/>
            <a:ext cx="5486400" cy="3810000"/>
          </a:xfrm>
        </p:spPr>
        <p:txBody>
          <a:bodyPr>
            <a:normAutofit/>
          </a:bodyPr>
          <a:lstStyle/>
          <a:p>
            <a:r>
              <a:rPr lang="en-US" sz="2800" b="1" dirty="0"/>
              <a:t> </a:t>
            </a:r>
            <a:endParaRPr lang="en-US" sz="2800" dirty="0"/>
          </a:p>
          <a:p>
            <a:r>
              <a:rPr lang="en-US" sz="2800" b="1" dirty="0"/>
              <a:t>136 </a:t>
            </a:r>
            <a:r>
              <a:rPr lang="en-US" sz="2800" b="1" dirty="0" err="1"/>
              <a:t>Stonemark</a:t>
            </a:r>
            <a:r>
              <a:rPr lang="en-US" sz="2800" b="1" dirty="0"/>
              <a:t> Lane; Suite 100</a:t>
            </a:r>
            <a:endParaRPr lang="en-US" sz="2800" dirty="0"/>
          </a:p>
          <a:p>
            <a:r>
              <a:rPr lang="en-US" sz="2800" b="1" dirty="0"/>
              <a:t>Columbia, SC 29210</a:t>
            </a:r>
            <a:endParaRPr lang="en-US" sz="2800" dirty="0"/>
          </a:p>
          <a:p>
            <a:r>
              <a:rPr lang="en-US" sz="2800" b="1" dirty="0"/>
              <a:t>803-779-5121; extension 126</a:t>
            </a:r>
            <a:endParaRPr lang="en-US" sz="2800" dirty="0"/>
          </a:p>
          <a:p>
            <a:r>
              <a:rPr lang="en-US" sz="2800" b="1" dirty="0"/>
              <a:t>Toll Free: 800-681-6805</a:t>
            </a:r>
            <a:endParaRPr lang="en-US" sz="2800" dirty="0"/>
          </a:p>
          <a:p>
            <a:r>
              <a:rPr lang="en-US" sz="2800" b="1" dirty="0"/>
              <a:t>TTY: 803-779-0949</a:t>
            </a:r>
            <a:endParaRPr lang="en-US" sz="2800" dirty="0"/>
          </a:p>
          <a:p>
            <a:r>
              <a:rPr lang="en-US" sz="2800" b="1" dirty="0"/>
              <a:t>E-mail: </a:t>
            </a:r>
            <a:r>
              <a:rPr lang="en-US" sz="2800" b="1" u="sng" dirty="0">
                <a:hlinkClick r:id="rId2"/>
              </a:rPr>
              <a:t>dtempio@able-sc.org</a:t>
            </a:r>
            <a:endParaRPr lang="en-US" sz="2800" dirty="0"/>
          </a:p>
          <a:p>
            <a:r>
              <a:rPr lang="en-US" sz="2800" b="1" dirty="0"/>
              <a:t>Visit us online at </a:t>
            </a:r>
            <a:r>
              <a:rPr lang="en-US" sz="2800" b="1" u="sng" dirty="0">
                <a:hlinkClick r:id="rId3"/>
              </a:rPr>
              <a:t>www.able-sc.org</a:t>
            </a:r>
            <a:endParaRPr lang="en-US" sz="2800" dirty="0"/>
          </a:p>
          <a:p>
            <a:endParaRPr lang="en-US" sz="2800" dirty="0"/>
          </a:p>
        </p:txBody>
      </p:sp>
      <p:pic>
        <p:nvPicPr>
          <p:cNvPr id="5" name="Picture 4"/>
          <p:cNvPicPr>
            <a:picLocks noChangeAspect="1"/>
          </p:cNvPicPr>
          <p:nvPr/>
        </p:nvPicPr>
        <p:blipFill>
          <a:blip r:embed="rId4"/>
          <a:stretch>
            <a:fillRect/>
          </a:stretch>
        </p:blipFill>
        <p:spPr>
          <a:xfrm>
            <a:off x="609600" y="667418"/>
            <a:ext cx="4142374" cy="5523164"/>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10542" y="5029200"/>
            <a:ext cx="1587097" cy="1488329"/>
          </a:xfrm>
          <a:prstGeom prst="rect">
            <a:avLst/>
          </a:prstGeom>
          <a:ln w="127000" cap="sq">
            <a:solidFill>
              <a:schemeClr val="accent1"/>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042826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3114" y="179614"/>
            <a:ext cx="9144000" cy="1143000"/>
          </a:xfrm>
        </p:spPr>
        <p:txBody>
          <a:bodyPr/>
          <a:lstStyle/>
          <a:p>
            <a:pPr algn="ctr"/>
            <a:r>
              <a:rPr lang="en-US" b="1" dirty="0" smtClean="0"/>
              <a:t>Strategies</a:t>
            </a:r>
            <a:endParaRPr lang="en-US" b="1" dirty="0"/>
          </a:p>
        </p:txBody>
      </p:sp>
      <p:sp>
        <p:nvSpPr>
          <p:cNvPr id="3" name="Content Placeholder 2"/>
          <p:cNvSpPr>
            <a:spLocks noGrp="1"/>
          </p:cNvSpPr>
          <p:nvPr>
            <p:ph idx="1"/>
          </p:nvPr>
        </p:nvSpPr>
        <p:spPr>
          <a:xfrm>
            <a:off x="381000" y="1322614"/>
            <a:ext cx="10287000" cy="4773386"/>
          </a:xfrm>
        </p:spPr>
        <p:txBody>
          <a:bodyPr>
            <a:noAutofit/>
          </a:bodyPr>
          <a:lstStyle/>
          <a:p>
            <a:r>
              <a:rPr lang="en-US" sz="2800" b="1" dirty="0" smtClean="0"/>
              <a:t>E-blasts</a:t>
            </a:r>
          </a:p>
          <a:p>
            <a:r>
              <a:rPr lang="en-US" sz="2800" b="1" dirty="0" smtClean="0"/>
              <a:t>E-mails</a:t>
            </a:r>
          </a:p>
          <a:p>
            <a:r>
              <a:rPr lang="en-US" sz="2800" b="1" dirty="0" smtClean="0"/>
              <a:t>Letters</a:t>
            </a:r>
          </a:p>
          <a:p>
            <a:r>
              <a:rPr lang="en-US" sz="2800" b="1" dirty="0" smtClean="0"/>
              <a:t>Phone Calls</a:t>
            </a:r>
          </a:p>
          <a:p>
            <a:r>
              <a:rPr lang="en-US" sz="2800" b="1" dirty="0" smtClean="0"/>
              <a:t>Flyers</a:t>
            </a:r>
          </a:p>
          <a:p>
            <a:r>
              <a:rPr lang="en-US" sz="2800" b="1" dirty="0" smtClean="0"/>
              <a:t>Outreach</a:t>
            </a:r>
          </a:p>
          <a:p>
            <a:r>
              <a:rPr lang="en-US" sz="2800" b="1" dirty="0" smtClean="0"/>
              <a:t>Consumer Word of Mouth</a:t>
            </a:r>
          </a:p>
          <a:p>
            <a:r>
              <a:rPr lang="en-US" sz="2800" b="1" dirty="0" smtClean="0"/>
              <a:t>Facebook, Twitter, Instagram,  Able SC Website</a:t>
            </a:r>
            <a:endParaRPr lang="en-US" sz="2800" b="1"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29400" y="1981200"/>
            <a:ext cx="4916100" cy="3276600"/>
          </a:xfrm>
          <a:prstGeom prst="rect">
            <a:avLst/>
          </a:prstGeom>
        </p:spPr>
      </p:pic>
    </p:spTree>
    <p:extLst>
      <p:ext uri="{BB962C8B-B14F-4D97-AF65-F5344CB8AC3E}">
        <p14:creationId xmlns:p14="http://schemas.microsoft.com/office/powerpoint/2010/main" val="1021908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514600"/>
            <a:ext cx="9144000" cy="3352800"/>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b="1" smtClean="0">
                <a:solidFill>
                  <a:sysClr val="windowText" lastClr="000000"/>
                </a:solidFill>
              </a:rPr>
              <a:t> </a:t>
            </a:r>
            <a:r>
              <a:rPr lang="en-US" b="1" dirty="0">
                <a:solidFill>
                  <a:sysClr val="windowText" lastClr="000000"/>
                </a:solidFill>
              </a:rPr>
              <a:t>	</a:t>
            </a:r>
            <a:r>
              <a:rPr lang="en-US" b="1" dirty="0" smtClean="0">
                <a:solidFill>
                  <a:sysClr val="windowText" lastClr="000000"/>
                </a:solidFill>
              </a:rPr>
              <a:t/>
            </a:r>
            <a:br>
              <a:rPr lang="en-US" b="1" dirty="0" smtClean="0">
                <a:solidFill>
                  <a:sysClr val="windowText" lastClr="000000"/>
                </a:solidFill>
              </a:rPr>
            </a:br>
            <a:r>
              <a:rPr lang="en-US" b="1" dirty="0" smtClean="0">
                <a:solidFill>
                  <a:sysClr val="windowText" lastClr="000000"/>
                </a:solidFill>
              </a:rPr>
              <a:t>How </a:t>
            </a:r>
            <a:r>
              <a:rPr lang="en-US" b="1" dirty="0">
                <a:solidFill>
                  <a:sysClr val="windowText" lastClr="000000"/>
                </a:solidFill>
              </a:rPr>
              <a:t>would you like to use online service delivery at your CIL?</a:t>
            </a:r>
            <a:br>
              <a:rPr lang="en-US" b="1" dirty="0">
                <a:solidFill>
                  <a:sysClr val="windowText" lastClr="000000"/>
                </a:solidFill>
              </a:rPr>
            </a:br>
            <a:endParaRPr lang="en-US" b="1" dirty="0">
              <a:solidFill>
                <a:sysClr val="windowText" lastClr="000000"/>
              </a:solidFill>
            </a:endParaRPr>
          </a:p>
        </p:txBody>
      </p:sp>
      <p:sp>
        <p:nvSpPr>
          <p:cNvPr id="4" name="Title 1"/>
          <p:cNvSpPr txBox="1">
            <a:spLocks/>
          </p:cNvSpPr>
          <p:nvPr/>
        </p:nvSpPr>
        <p:spPr>
          <a:xfrm>
            <a:off x="1538287" y="609600"/>
            <a:ext cx="9144000" cy="13716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en-US" b="1" smtClean="0"/>
              <a:t>ACTIVITY</a:t>
            </a:r>
            <a:endParaRPr lang="en-US" b="1"/>
          </a:p>
        </p:txBody>
      </p:sp>
    </p:spTree>
    <p:extLst>
      <p:ext uri="{BB962C8B-B14F-4D97-AF65-F5344CB8AC3E}">
        <p14:creationId xmlns:p14="http://schemas.microsoft.com/office/powerpoint/2010/main" val="1413921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Brainstorm and Discuss Solutions as a Group</a:t>
            </a:r>
            <a:endParaRPr lang="en-US" b="1" dirty="0"/>
          </a:p>
        </p:txBody>
      </p:sp>
    </p:spTree>
    <p:extLst>
      <p:ext uri="{BB962C8B-B14F-4D97-AF65-F5344CB8AC3E}">
        <p14:creationId xmlns:p14="http://schemas.microsoft.com/office/powerpoint/2010/main" val="1836241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smtClean="0"/>
              <a:t>Thought to Ponder</a:t>
            </a:r>
            <a:endParaRPr lang="en-US" sz="4400" b="1" dirty="0"/>
          </a:p>
        </p:txBody>
      </p:sp>
      <p:sp>
        <p:nvSpPr>
          <p:cNvPr id="3" name="Content Placeholder 2"/>
          <p:cNvSpPr>
            <a:spLocks noGrp="1"/>
          </p:cNvSpPr>
          <p:nvPr>
            <p:ph idx="1"/>
          </p:nvPr>
        </p:nvSpPr>
        <p:spPr/>
        <p:txBody>
          <a:bodyPr>
            <a:normAutofit/>
          </a:bodyPr>
          <a:lstStyle/>
          <a:p>
            <a:pPr marL="0" indent="0" algn="ctr">
              <a:buNone/>
            </a:pPr>
            <a:r>
              <a:rPr lang="en-US" sz="5400" b="1" dirty="0" smtClean="0"/>
              <a:t>“The </a:t>
            </a:r>
            <a:r>
              <a:rPr lang="en-US" sz="5400" b="1" dirty="0"/>
              <a:t>only way to discover the limits of the possible is to go beyond them into the </a:t>
            </a:r>
            <a:r>
              <a:rPr lang="en-US" sz="5400" b="1" dirty="0" smtClean="0"/>
              <a:t>impossible.”  Arthur </a:t>
            </a:r>
            <a:r>
              <a:rPr lang="en-US" sz="5400" b="1" dirty="0"/>
              <a:t>C. Clarke (1917 </a:t>
            </a:r>
            <a:r>
              <a:rPr lang="en-US" sz="5400" b="1" dirty="0" smtClean="0"/>
              <a:t>) </a:t>
            </a:r>
            <a:endParaRPr lang="en-US" sz="5400" b="1" dirty="0"/>
          </a:p>
        </p:txBody>
      </p:sp>
    </p:spTree>
    <p:extLst>
      <p:ext uri="{BB962C8B-B14F-4D97-AF65-F5344CB8AC3E}">
        <p14:creationId xmlns:p14="http://schemas.microsoft.com/office/powerpoint/2010/main" val="800112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763000" y="3492950"/>
            <a:ext cx="2142567" cy="214256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10200" y="3650072"/>
            <a:ext cx="1828324" cy="1828324"/>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7800" y="3352800"/>
            <a:ext cx="2125596" cy="2125596"/>
          </a:xfrm>
          <a:prstGeom prst="rect">
            <a:avLst/>
          </a:prstGeom>
        </p:spPr>
      </p:pic>
      <p:sp>
        <p:nvSpPr>
          <p:cNvPr id="14" name="TextBox 13"/>
          <p:cNvSpPr txBox="1"/>
          <p:nvPr/>
        </p:nvSpPr>
        <p:spPr>
          <a:xfrm>
            <a:off x="173043" y="209596"/>
            <a:ext cx="7296688" cy="70757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999" b="1" dirty="0">
                <a:solidFill>
                  <a:sysClr val="windowText" lastClr="000000"/>
                </a:solidFill>
              </a:rPr>
              <a:t>Keep up with Able SC on </a:t>
            </a:r>
          </a:p>
        </p:txBody>
      </p:sp>
      <p:pic>
        <p:nvPicPr>
          <p:cNvPr id="13" name="Picture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07112" y="-31630"/>
            <a:ext cx="4997921" cy="2889707"/>
          </a:xfrm>
          <a:prstGeom prst="rect">
            <a:avLst/>
          </a:prstGeom>
        </p:spPr>
      </p:pic>
    </p:spTree>
    <p:extLst>
      <p:ext uri="{BB962C8B-B14F-4D97-AF65-F5344CB8AC3E}">
        <p14:creationId xmlns:p14="http://schemas.microsoft.com/office/powerpoint/2010/main" val="92550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US" sz="6598" b="1" dirty="0"/>
              <a:t>Questions</a:t>
            </a:r>
            <a:endParaRPr lang="en-US" b="1" dirty="0"/>
          </a:p>
        </p:txBody>
      </p:sp>
      <p:sp>
        <p:nvSpPr>
          <p:cNvPr id="3" name="Content Placeholder 2"/>
          <p:cNvSpPr>
            <a:spLocks noGrp="1"/>
          </p:cNvSpPr>
          <p:nvPr>
            <p:ph idx="1"/>
          </p:nvPr>
        </p:nvSpPr>
        <p:spPr/>
        <p:txBody>
          <a:bodyPr>
            <a:noAutofit/>
          </a:bodyPr>
          <a:lstStyle/>
          <a:p>
            <a:pPr marL="114266" indent="0" algn="ctr">
              <a:buNone/>
            </a:pPr>
            <a:r>
              <a:rPr lang="en-US" sz="2869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1134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0" y="-344440"/>
            <a:ext cx="4114800" cy="1828800"/>
          </a:xfrm>
        </p:spPr>
        <p:txBody>
          <a:bodyPr>
            <a:normAutofit/>
          </a:bodyPr>
          <a:lstStyle/>
          <a:p>
            <a:pPr algn="ctr"/>
            <a:r>
              <a:rPr lang="en-US" sz="4400" b="1" dirty="0" smtClean="0"/>
              <a:t>Ice-breaker</a:t>
            </a:r>
            <a:endParaRPr lang="en-US" sz="4400" b="1" dirty="0"/>
          </a:p>
        </p:txBody>
      </p:sp>
      <p:sp>
        <p:nvSpPr>
          <p:cNvPr id="4" name="Text Placeholder 3"/>
          <p:cNvSpPr>
            <a:spLocks noGrp="1"/>
          </p:cNvSpPr>
          <p:nvPr>
            <p:ph type="body" sz="half" idx="2"/>
          </p:nvPr>
        </p:nvSpPr>
        <p:spPr>
          <a:xfrm>
            <a:off x="8266176" y="1858773"/>
            <a:ext cx="3127248" cy="3642360"/>
          </a:xfrm>
        </p:spPr>
        <p:style>
          <a:lnRef idx="2">
            <a:schemeClr val="accent1"/>
          </a:lnRef>
          <a:fillRef idx="1">
            <a:schemeClr val="lt1"/>
          </a:fillRef>
          <a:effectRef idx="0">
            <a:schemeClr val="accent1"/>
          </a:effectRef>
          <a:fontRef idx="minor">
            <a:schemeClr val="dk1"/>
          </a:fontRef>
        </p:style>
        <p:txBody>
          <a:bodyPr>
            <a:noAutofit/>
          </a:bodyPr>
          <a:lstStyle/>
          <a:p>
            <a:pPr algn="ctr"/>
            <a:r>
              <a:rPr lang="en-US" sz="3600" b="1" dirty="0" smtClean="0"/>
              <a:t>Share your name and one piece of technology or app you can’t live without</a:t>
            </a:r>
            <a:r>
              <a:rPr lang="en-US" sz="3600" b="1" dirty="0"/>
              <a:t>.</a:t>
            </a:r>
          </a:p>
        </p:txBody>
      </p:sp>
      <p:pic>
        <p:nvPicPr>
          <p:cNvPr id="5" name="Picture 4"/>
          <p:cNvPicPr>
            <a:picLocks noChangeAspect="1"/>
          </p:cNvPicPr>
          <p:nvPr/>
        </p:nvPicPr>
        <p:blipFill>
          <a:blip r:embed="rId3"/>
          <a:stretch>
            <a:fillRect/>
          </a:stretch>
        </p:blipFill>
        <p:spPr>
          <a:xfrm>
            <a:off x="2133600" y="1484360"/>
            <a:ext cx="3048000" cy="4391186"/>
          </a:xfrm>
          <a:prstGeom prst="rect">
            <a:avLst/>
          </a:prstGeom>
        </p:spPr>
      </p:pic>
    </p:spTree>
    <p:extLst>
      <p:ext uri="{BB962C8B-B14F-4D97-AF65-F5344CB8AC3E}">
        <p14:creationId xmlns:p14="http://schemas.microsoft.com/office/powerpoint/2010/main" val="2281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57200"/>
            <a:ext cx="9144000" cy="1447800"/>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b="1" dirty="0" smtClean="0"/>
              <a:t>Challenges In Providing Core IL Services To Consumers In Rural Areas</a:t>
            </a:r>
            <a:endParaRPr lang="en-US" b="1" dirty="0"/>
          </a:p>
        </p:txBody>
      </p:sp>
      <p:sp>
        <p:nvSpPr>
          <p:cNvPr id="3" name="Rectangle 2"/>
          <p:cNvSpPr/>
          <p:nvPr/>
        </p:nvSpPr>
        <p:spPr>
          <a:xfrm>
            <a:off x="904459" y="3601278"/>
            <a:ext cx="3020379"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smtClean="0">
                <a:ln/>
                <a:solidFill>
                  <a:schemeClr val="accent3"/>
                </a:solidFill>
              </a:rPr>
              <a:t>Advocacy</a:t>
            </a:r>
            <a:endParaRPr lang="en-US" sz="5400" b="1" cap="none" spc="0">
              <a:ln/>
              <a:solidFill>
                <a:schemeClr val="accent3"/>
              </a:solidFill>
              <a:effectLst/>
            </a:endParaRPr>
          </a:p>
        </p:txBody>
      </p:sp>
      <p:sp>
        <p:nvSpPr>
          <p:cNvPr id="4" name="Rectangle 3"/>
          <p:cNvSpPr/>
          <p:nvPr/>
        </p:nvSpPr>
        <p:spPr>
          <a:xfrm>
            <a:off x="3924838" y="2291474"/>
            <a:ext cx="4112024"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smtClean="0">
                <a:ln/>
                <a:solidFill>
                  <a:schemeClr val="accent3"/>
                </a:solidFill>
              </a:rPr>
              <a:t>Peer Support</a:t>
            </a:r>
            <a:endParaRPr lang="en-US" sz="5400" b="1" cap="none" spc="0">
              <a:ln/>
              <a:solidFill>
                <a:schemeClr val="accent3"/>
              </a:solidFill>
              <a:effectLst/>
            </a:endParaRPr>
          </a:p>
        </p:txBody>
      </p:sp>
      <p:sp>
        <p:nvSpPr>
          <p:cNvPr id="5" name="Rectangle 4"/>
          <p:cNvSpPr/>
          <p:nvPr/>
        </p:nvSpPr>
        <p:spPr>
          <a:xfrm>
            <a:off x="4423539" y="5181600"/>
            <a:ext cx="3164905"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smtClean="0">
                <a:ln/>
                <a:solidFill>
                  <a:schemeClr val="accent3"/>
                </a:solidFill>
              </a:rPr>
              <a:t>Transition</a:t>
            </a:r>
            <a:endParaRPr lang="en-US" sz="5400" b="1" cap="none" spc="0">
              <a:ln/>
              <a:solidFill>
                <a:schemeClr val="accent3"/>
              </a:solidFill>
              <a:effectLst/>
            </a:endParaRPr>
          </a:p>
        </p:txBody>
      </p:sp>
      <p:sp>
        <p:nvSpPr>
          <p:cNvPr id="7" name="Rectangle 6"/>
          <p:cNvSpPr/>
          <p:nvPr/>
        </p:nvSpPr>
        <p:spPr>
          <a:xfrm>
            <a:off x="8392123" y="3733800"/>
            <a:ext cx="2398413"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smtClean="0">
                <a:ln/>
                <a:solidFill>
                  <a:schemeClr val="accent3"/>
                </a:solidFill>
              </a:rPr>
              <a:t>IL Skills</a:t>
            </a:r>
            <a:endParaRPr lang="en-US" sz="5400" b="1" cap="none" spc="0">
              <a:ln/>
              <a:solidFill>
                <a:schemeClr val="accent3"/>
              </a:solidFill>
              <a:effectLst/>
            </a:endParaRPr>
          </a:p>
        </p:txBody>
      </p:sp>
      <p:sp>
        <p:nvSpPr>
          <p:cNvPr id="8" name="Rectangle 7"/>
          <p:cNvSpPr/>
          <p:nvPr/>
        </p:nvSpPr>
        <p:spPr>
          <a:xfrm>
            <a:off x="5375850" y="3601278"/>
            <a:ext cx="126028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smtClean="0">
                <a:ln/>
                <a:solidFill>
                  <a:schemeClr val="accent3"/>
                </a:solidFill>
              </a:rPr>
              <a:t>I&amp;R</a:t>
            </a:r>
            <a:endParaRPr lang="en-US" sz="5400" b="1" cap="none" spc="0">
              <a:ln/>
              <a:solidFill>
                <a:schemeClr val="accent3"/>
              </a:solidFill>
              <a:effectLst/>
            </a:endParaRPr>
          </a:p>
        </p:txBody>
      </p:sp>
    </p:spTree>
    <p:extLst>
      <p:ext uri="{BB962C8B-B14F-4D97-AF65-F5344CB8AC3E}">
        <p14:creationId xmlns:p14="http://schemas.microsoft.com/office/powerpoint/2010/main" val="238087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8287" y="609600"/>
            <a:ext cx="9144000" cy="1371600"/>
          </a:xfrm>
        </p:spPr>
        <p:txBody>
          <a:bodyPr/>
          <a:lstStyle/>
          <a:p>
            <a:pPr algn="ctr"/>
            <a:r>
              <a:rPr lang="en-US" b="1" dirty="0" smtClean="0"/>
              <a:t>ACTIVITY</a:t>
            </a:r>
            <a:endParaRPr lang="en-US" b="1" dirty="0"/>
          </a:p>
        </p:txBody>
      </p:sp>
      <p:sp>
        <p:nvSpPr>
          <p:cNvPr id="3" name="Text Placeholder 2"/>
          <p:cNvSpPr>
            <a:spLocks noGrp="1"/>
          </p:cNvSpPr>
          <p:nvPr>
            <p:ph type="body" idx="1"/>
          </p:nvPr>
        </p:nvSpPr>
        <p:spPr>
          <a:xfrm>
            <a:off x="1538287" y="2362200"/>
            <a:ext cx="9144000" cy="3048000"/>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0" lvl="2" algn="ctr">
              <a:spcBef>
                <a:spcPts val="0"/>
              </a:spcBef>
            </a:pPr>
            <a:r>
              <a:rPr lang="en-US" sz="4400" b="1"/>
              <a:t>B</a:t>
            </a:r>
            <a:r>
              <a:rPr lang="en-US" sz="4400" b="1" smtClean="0"/>
              <a:t>rainstorm in groups of two or three the challenges your CIL and staff face when providing IL Services in rural areas and </a:t>
            </a:r>
            <a:r>
              <a:rPr lang="en-US" sz="4400" b="1"/>
              <a:t>write responses on giant post-it </a:t>
            </a:r>
            <a:r>
              <a:rPr lang="en-US" sz="4400" b="1" smtClean="0"/>
              <a:t>note chart paper.</a:t>
            </a:r>
            <a:endParaRPr lang="en-US" sz="4400" b="1"/>
          </a:p>
          <a:p>
            <a:pPr algn="ctr"/>
            <a:endParaRPr lang="en-US" sz="2800" b="1"/>
          </a:p>
        </p:txBody>
      </p:sp>
    </p:spTree>
    <p:extLst>
      <p:ext uri="{BB962C8B-B14F-4D97-AF65-F5344CB8AC3E}">
        <p14:creationId xmlns:p14="http://schemas.microsoft.com/office/powerpoint/2010/main" val="427556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smtClean="0"/>
              <a:t>How Can We Take These Challenges and Turn Them Into Opportunities?</a:t>
            </a:r>
            <a:endParaRPr lang="en-US" b="1"/>
          </a:p>
        </p:txBody>
      </p:sp>
    </p:spTree>
    <p:extLst>
      <p:ext uri="{BB962C8B-B14F-4D97-AF65-F5344CB8AC3E}">
        <p14:creationId xmlns:p14="http://schemas.microsoft.com/office/powerpoint/2010/main" val="606047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b="1" dirty="0" smtClean="0"/>
              <a:t>Options for Working With Consumers Online</a:t>
            </a:r>
            <a:endParaRPr lang="en-US" b="1" dirty="0"/>
          </a:p>
        </p:txBody>
      </p:sp>
    </p:spTree>
    <p:extLst>
      <p:ext uri="{BB962C8B-B14F-4D97-AF65-F5344CB8AC3E}">
        <p14:creationId xmlns:p14="http://schemas.microsoft.com/office/powerpoint/2010/main" val="675558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Independent Living Skills</a:t>
            </a:r>
            <a:endParaRPr lang="en-US" b="1" dirty="0"/>
          </a:p>
        </p:txBody>
      </p:sp>
    </p:spTree>
    <p:extLst>
      <p:ext uri="{BB962C8B-B14F-4D97-AF65-F5344CB8AC3E}">
        <p14:creationId xmlns:p14="http://schemas.microsoft.com/office/powerpoint/2010/main" val="524704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What Are Some Goals Your Consumers Want to Achieve?</a:t>
            </a:r>
            <a:endParaRPr lang="en-US" b="1" dirty="0"/>
          </a:p>
        </p:txBody>
      </p:sp>
    </p:spTree>
    <p:extLst>
      <p:ext uri="{BB962C8B-B14F-4D97-AF65-F5344CB8AC3E}">
        <p14:creationId xmlns:p14="http://schemas.microsoft.com/office/powerpoint/2010/main" val="464195962"/>
      </p:ext>
    </p:extLst>
  </p:cSld>
  <p:clrMapOvr>
    <a:masterClrMapping/>
  </p:clrMapOvr>
</p:sld>
</file>

<file path=ppt/theme/theme1.xml><?xml version="1.0" encoding="utf-8"?>
<a:theme xmlns:a="http://schemas.openxmlformats.org/drawingml/2006/main" name="Tech Computer 16x9">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901026.potx" id="{468775DC-C458-452B-B494-CBFA066AAFA0}" vid="{10EEBE7C-0769-4F35-B6EB-5940E3BEB5F4}"/>
    </a:ext>
  </a:extLst>
</a:theme>
</file>

<file path=ppt/theme/theme2.xml><?xml version="1.0" encoding="utf-8"?>
<a:theme xmlns:a="http://schemas.openxmlformats.org/drawingml/2006/main" name="Office Theme">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1566889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2012-05-23T08:44:00+00:00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TP102901017</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836753</LocLastLocAttemptVersionLookup>
    <IsSearchable xmlns="4873beb7-5857-4685-be1f-d57550cc96cc">true</IsSearchable>
    <TemplateTemplateType xmlns="4873beb7-5857-4685-be1f-d57550cc96cc">PowerPoint Design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REDMOND\v-anij</DisplayName>
        <AccountId>2469</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4098515-0C12-46CF-BC7C-69B4A13CD5FA}">
  <ds:schemaRefs>
    <ds:schemaRef ds:uri="http://schemas.openxmlformats.org/package/2006/metadata/core-properties"/>
    <ds:schemaRef ds:uri="http://purl.org/dc/elements/1.1/"/>
    <ds:schemaRef ds:uri="http://purl.org/dc/terms/"/>
    <ds:schemaRef ds:uri="http://purl.org/dc/dcmitype/"/>
    <ds:schemaRef ds:uri="http://schemas.microsoft.com/office/2006/documentManagement/types"/>
    <ds:schemaRef ds:uri="http://schemas.microsoft.com/office/2006/metadata/properties"/>
    <ds:schemaRef ds:uri="4873beb7-5857-4685-be1f-d57550cc96cc"/>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0B5C6E15-39DC-470B-9445-F754B94580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6CFF6F-D9AA-4BC0-911A-0A13567719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technology circuit board design presentation (widescreen)</Template>
  <TotalTime>13567</TotalTime>
  <Words>838</Words>
  <Application>Microsoft Office PowerPoint</Application>
  <PresentationFormat>Widescreen</PresentationFormat>
  <Paragraphs>90</Paragraphs>
  <Slides>25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Candara</vt:lpstr>
      <vt:lpstr>Consolas</vt:lpstr>
      <vt:lpstr>Mangal</vt:lpstr>
      <vt:lpstr>Times New Roman</vt:lpstr>
      <vt:lpstr>Tech Computer 16x9</vt:lpstr>
      <vt:lpstr>Enhance Your IL Services Online</vt:lpstr>
      <vt:lpstr>Dori Tempio,  Community Outreach and Consumer Rights Coordinator</vt:lpstr>
      <vt:lpstr>Ice-breaker</vt:lpstr>
      <vt:lpstr>Challenges In Providing Core IL Services To Consumers In Rural Areas</vt:lpstr>
      <vt:lpstr>ACTIVITY</vt:lpstr>
      <vt:lpstr>How Can We Take These Challenges and Turn Them Into Opportunities?</vt:lpstr>
      <vt:lpstr>Options for Working With Consumers Online</vt:lpstr>
      <vt:lpstr>Independent Living Skills</vt:lpstr>
      <vt:lpstr>What Are Some Goals Your Consumers Want to Achieve?</vt:lpstr>
      <vt:lpstr>Goal Setting</vt:lpstr>
      <vt:lpstr>Ascertaining Topics for Independent Living Skills Needed</vt:lpstr>
      <vt:lpstr>Teaching IL Skills In Groups Via Webinar</vt:lpstr>
      <vt:lpstr>One-On-One Implementation of IL Skills</vt:lpstr>
      <vt:lpstr>Empower Hour &amp; EQUIP Hangout</vt:lpstr>
      <vt:lpstr>Impact of Empower Hour Online</vt:lpstr>
      <vt:lpstr>Advocacy-Community Leadership Academy</vt:lpstr>
      <vt:lpstr>PowerPoint Presentation</vt:lpstr>
      <vt:lpstr>Transition</vt:lpstr>
      <vt:lpstr>Methods for Connecting Consumers to Services</vt:lpstr>
      <vt:lpstr>Strategies</vt:lpstr>
      <vt:lpstr>   How would you like to use online service delivery at your CIL? </vt:lpstr>
      <vt:lpstr>Brainstorm and Discuss Solutions as a Group</vt:lpstr>
      <vt:lpstr>Thought to Ponder</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Strategies for Providing IL Services</dc:title>
  <dc:creator>Dori Tempio</dc:creator>
  <cp:lastModifiedBy>Ender, Justice</cp:lastModifiedBy>
  <cp:revision>33</cp:revision>
  <dcterms:created xsi:type="dcterms:W3CDTF">2016-09-28T17:44:47Z</dcterms:created>
  <dcterms:modified xsi:type="dcterms:W3CDTF">2016-11-04T19:35:24Z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