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BEBEB"/>
        </a:solidFill>
        <a:effectLst>
          <a:outerShdw blurRad="50800" dist="25400" dir="5400000" rotWithShape="0">
            <a:srgbClr val="000000"/>
          </a:outerShdw>
        </a:effectLst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/>
      <a:tcStyle>
        <a:tcBdr/>
        <a:fill>
          <a:solidFill>
            <a:srgbClr val="4E4E4E">
              <a:alpha val="41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0F0F0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6565">
              <a:alpha val="75000"/>
            </a:srgbClr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0F0F0"/>
              </a:solidFill>
              <a:prstDash val="solid"/>
              <a:miter lim="400000"/>
            </a:ln>
          </a:top>
          <a:bottom>
            <a:ln w="254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/>
      <a:tcStyle>
        <a:tcBdr/>
        <a:fill>
          <a:solidFill>
            <a:srgbClr val="909090">
              <a:alpha val="41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6350" cap="flat">
              <a:solidFill>
                <a:srgbClr val="484745"/>
              </a:solidFill>
              <a:prstDash val="solid"/>
              <a:miter lim="400000"/>
            </a:ln>
          </a:left>
          <a:right>
            <a:ln w="6350" cap="flat">
              <a:solidFill>
                <a:srgbClr val="5E5D5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6350" cap="flat">
              <a:solidFill>
                <a:srgbClr val="5E5D5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6350" cap="flat">
              <a:solidFill>
                <a:srgbClr val="5E5D5B"/>
              </a:solidFill>
              <a:prstDash val="solid"/>
              <a:miter lim="400000"/>
            </a:ln>
          </a:top>
          <a:bottom>
            <a:ln w="6350" cap="flat">
              <a:solidFill>
                <a:srgbClr val="484745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6350" cap="flat">
              <a:solidFill>
                <a:srgbClr val="484745"/>
              </a:solidFill>
              <a:prstDash val="solid"/>
              <a:miter lim="400000"/>
            </a:ln>
          </a:top>
          <a:bottom>
            <a:ln w="6350" cap="flat">
              <a:solidFill>
                <a:srgbClr val="5E5D5B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D4D4D"/>
          </a:solidFill>
        </a:fill>
      </a:tcStyle>
    </a:wholeTbl>
    <a:band2H>
      <a:tcTxStyle/>
      <a:tcStyle>
        <a:tcBdr/>
        <a:fill>
          <a:solidFill>
            <a:srgbClr val="5A5A5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-1022247"/>
              <a:satOff val="34289"/>
              <a:lumOff val="-18384"/>
            </a:schemeClr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/>
          </a:solidFill>
        </a:fill>
      </a:tcStyle>
    </a:wholeTbl>
    <a:band2H>
      <a:tcTxStyle/>
      <a:tcStyle>
        <a:tcBdr/>
        <a:fill>
          <a:solidFill>
            <a:srgbClr val="7D7D7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C5C5B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2828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2A7A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96663"/>
              <a:satOff val="-16428"/>
              <a:lumOff val="3004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FFFFF"/>
              </a:solidFill>
              <a:prstDash val="solid"/>
              <a:miter lim="400000"/>
            </a:ln>
          </a:top>
          <a:bottom>
            <a:ln w="635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D5D"/>
          </a:solidFill>
        </a:fill>
      </a:tcStyle>
    </a:wholeTbl>
    <a:band2H>
      <a:tcTxStyle/>
      <a:tcStyle>
        <a:tcBdr/>
        <a:fill>
          <a:solidFill>
            <a:srgbClr val="69696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6350" cap="flat">
              <a:solidFill>
                <a:srgbClr val="FFFFFF"/>
              </a:solidFill>
              <a:prstDash val="solid"/>
              <a:miter lim="400000"/>
            </a:ln>
          </a:right>
          <a:top>
            <a:ln w="6350" cap="flat">
              <a:solidFill>
                <a:srgbClr val="FFFFFF"/>
              </a:solidFill>
              <a:prstDash val="solid"/>
              <a:miter lim="400000"/>
            </a:ln>
          </a:top>
          <a:bottom>
            <a:ln w="635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635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8787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635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87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>
              <a:alpha val="10000"/>
            </a:srgbClr>
          </a:solidFill>
        </a:fill>
      </a:tcStyle>
    </a:wholeTbl>
    <a:band2H>
      <a:tcTxStyle/>
      <a:tcStyle>
        <a:tcBdr/>
        <a:fill>
          <a:solidFill>
            <a:srgbClr val="888888">
              <a:alpha val="1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0F0F0"/>
              </a:solidFill>
              <a:prstDash val="solid"/>
              <a:miter lim="400000"/>
            </a:ln>
          </a:right>
          <a:top>
            <a:ln w="6350" cap="flat">
              <a:solidFill>
                <a:srgbClr val="F0F0F0"/>
              </a:solidFill>
              <a:prstDash val="solid"/>
              <a:miter lim="400000"/>
            </a:ln>
          </a:top>
          <a:bottom>
            <a:ln w="635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0F0F0"/>
              </a:solidFill>
              <a:prstDash val="solid"/>
              <a:miter lim="400000"/>
            </a:ln>
          </a:bottom>
          <a:insideH>
            <a:ln w="6350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2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369156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762000" y="2463800"/>
            <a:ext cx="11480800" cy="2540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762000" y="5156200"/>
            <a:ext cx="11480800" cy="863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05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2400" b="1"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3053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sz="3600" b="1">
                <a:solidFill>
                  <a:srgbClr val="FFFFFF"/>
                </a:solidFill>
                <a:effectLst>
                  <a:outerShdw blurRad="50800" dist="25400" dir="5400000" rotWithShape="0">
                    <a:srgbClr val="020202"/>
                  </a:outerShdw>
                </a:effectLst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104900" y="758938"/>
            <a:ext cx="10795000" cy="5943601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762000" y="6883400"/>
            <a:ext cx="11480800" cy="10795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762000" y="8128000"/>
            <a:ext cx="11480800" cy="914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762000" y="3517900"/>
            <a:ext cx="11480800" cy="27178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654800" y="419100"/>
            <a:ext cx="5588000" cy="8648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62000" y="419100"/>
            <a:ext cx="5384800" cy="4597400"/>
          </a:xfrm>
          <a:prstGeom prst="rect">
            <a:avLst/>
          </a:prstGeom>
        </p:spPr>
        <p:txBody>
          <a:bodyPr anchor="b"/>
          <a:lstStyle>
            <a:lvl1pPr>
              <a:defRPr sz="52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762000" y="5245100"/>
            <a:ext cx="5384800" cy="381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74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654800" y="2374900"/>
            <a:ext cx="5588000" cy="68072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762000" y="2374900"/>
            <a:ext cx="5384800" cy="68072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>
                <a:srgbClr val="EBEBEB"/>
              </a:buClr>
              <a:defRPr sz="2800"/>
            </a:lvl1pPr>
            <a:lvl2pPr marL="685800" indent="-342900">
              <a:spcBef>
                <a:spcPts val="3200"/>
              </a:spcBef>
              <a:buClr>
                <a:srgbClr val="EBEBEB"/>
              </a:buClr>
              <a:defRPr sz="2800"/>
            </a:lvl2pPr>
            <a:lvl3pPr marL="1028700" indent="-342900">
              <a:spcBef>
                <a:spcPts val="3200"/>
              </a:spcBef>
              <a:buClr>
                <a:srgbClr val="EBEBEB"/>
              </a:buClr>
              <a:defRPr sz="2800"/>
            </a:lvl3pPr>
            <a:lvl4pPr marL="1371600" indent="-342900">
              <a:spcBef>
                <a:spcPts val="3200"/>
              </a:spcBef>
              <a:buClr>
                <a:srgbClr val="EBEBEB"/>
              </a:buClr>
              <a:defRPr sz="2800"/>
            </a:lvl4pPr>
            <a:lvl5pPr marL="1714500" indent="-342900">
              <a:spcBef>
                <a:spcPts val="3200"/>
              </a:spcBef>
              <a:buClr>
                <a:srgbClr val="EBEBEB"/>
              </a:buClr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762000" y="965200"/>
            <a:ext cx="11480800" cy="78232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680200" y="5626100"/>
            <a:ext cx="5588000" cy="3441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half" idx="14"/>
          </p:nvPr>
        </p:nvSpPr>
        <p:spPr>
          <a:xfrm>
            <a:off x="6680200" y="419100"/>
            <a:ext cx="5588000" cy="49149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762000" y="419100"/>
            <a:ext cx="5588000" cy="86487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62000" y="203200"/>
            <a:ext cx="11480800" cy="214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62000" y="2413000"/>
            <a:ext cx="11480800" cy="636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1" i="0" u="none" strike="noStrike" cap="none" spc="0" baseline="0">
          <a:ln>
            <a:noFill/>
          </a:ln>
          <a:solidFill>
            <a:srgbClr val="FFFFFF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406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812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1219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1625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20320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24384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28448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32512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3657600" marR="0" indent="-406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400" b="0" i="0" u="none" strike="noStrike" cap="none" spc="0" baseline="0">
          <a:ln>
            <a:noFill/>
          </a:ln>
          <a:solidFill>
            <a:srgbClr val="EBEBEB"/>
          </a:solidFill>
          <a:effectLst>
            <a:outerShdw blurRad="50800" dist="25400" dir="5400000" rotWithShape="0">
              <a:srgbClr val="000000"/>
            </a:outerShdw>
          </a:effectLst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disABILITYLINK" TargetMode="External"/><Relationship Id="rId2" Type="http://schemas.openxmlformats.org/officeDocument/2006/relationships/hyperlink" Target="http://www.disABILITYLINK.ORG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instagram.com/disABILITYLINK" TargetMode="External"/><Relationship Id="rId4" Type="http://schemas.openxmlformats.org/officeDocument/2006/relationships/hyperlink" Target="http://www.twitter.com/disABILITYLINK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Social Media and CILs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Kim Gibson and Danny Housley</a:t>
            </a:r>
          </a:p>
          <a:p>
            <a:r>
              <a:t>APRIL 2016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Best Practices:</a:t>
            </a:r>
          </a:p>
          <a:p>
            <a:r>
              <a:t>Always Have a Plan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Screen Shot 2016-10-20 at 12.13.49 PM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095287" y="0"/>
            <a:ext cx="10814226" cy="97536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creen Shot 2016-10-20 at 12.14.13 PM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0" y="1437306"/>
            <a:ext cx="13004800" cy="6878988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Social Media Playbook</a:t>
            </a:r>
          </a:p>
        </p:txBody>
      </p:sp>
      <p:sp>
        <p:nvSpPr>
          <p:cNvPr id="162" name="Shape 16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Your plan for the future and your metrics from the past</a:t>
            </a:r>
          </a:p>
          <a:p>
            <a:r>
              <a:t>You should map out a strategy for each social media outlet</a:t>
            </a:r>
          </a:p>
          <a:p>
            <a:r>
              <a:t>Include statistics to view trends and year-over-year growth </a:t>
            </a:r>
          </a:p>
          <a:p>
            <a:r>
              <a:t>This can alter how you post for maximum exposure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14095">
              <a:defRPr sz="5632">
                <a:effectLst>
                  <a:outerShdw blurRad="44704" dist="22352" dir="5400000" rotWithShape="0">
                    <a:srgbClr val="000000"/>
                  </a:outerShdw>
                </a:effectLst>
              </a:defRPr>
            </a:pPr>
            <a:r>
              <a:t>Any Questions?</a:t>
            </a:r>
          </a:p>
          <a:p>
            <a:pPr defTabSz="514095">
              <a:defRPr sz="5632">
                <a:effectLst>
                  <a:outerShdw blurRad="44704" dist="22352" dir="5400000" rotWithShape="0">
                    <a:srgbClr val="000000"/>
                  </a:outerShdw>
                </a:effectLst>
              </a:defRPr>
            </a:pPr>
            <a:endParaRPr/>
          </a:p>
          <a:p>
            <a:pPr defTabSz="514095">
              <a:defRPr sz="5632">
                <a:effectLst>
                  <a:outerShdw blurRad="44704" dist="22352" dir="5400000" rotWithShape="0">
                    <a:srgbClr val="000000"/>
                  </a:outerShdw>
                </a:effectLst>
              </a:defRPr>
            </a:pPr>
            <a:r>
              <a:t>Thank You!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Find disABILITY LINK Online</a:t>
            </a:r>
          </a:p>
        </p:txBody>
      </p:sp>
      <p:sp>
        <p:nvSpPr>
          <p:cNvPr id="167" name="Shape 16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Web: </a:t>
            </a:r>
            <a:r>
              <a:rPr u="sng">
                <a:hlinkClick r:id="rId2"/>
              </a:rPr>
              <a:t>www.disABILITYLINK.ORG</a:t>
            </a:r>
            <a:r>
              <a:t> </a:t>
            </a:r>
          </a:p>
          <a:p>
            <a:r>
              <a:t>Facebook: </a:t>
            </a:r>
            <a:r>
              <a:rPr u="sng">
                <a:hlinkClick r:id="rId3"/>
              </a:rPr>
              <a:t>www.facebook.com/disABILITYLINK</a:t>
            </a:r>
          </a:p>
          <a:p>
            <a:r>
              <a:t>Twitter: </a:t>
            </a:r>
            <a:r>
              <a:rPr u="sng">
                <a:hlinkClick r:id="rId4"/>
              </a:rPr>
              <a:t>www.twitter.com/disABILITYLINK</a:t>
            </a:r>
          </a:p>
          <a:p>
            <a:r>
              <a:t>Instagram: </a:t>
            </a:r>
            <a:r>
              <a:rPr u="sng">
                <a:hlinkClick r:id="rId5"/>
              </a:rPr>
              <a:t>www.instagram.com/disABILITYLINK</a:t>
            </a:r>
            <a:r>
              <a:t> 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asted-image.png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55" r="895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For More Information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Phone: (404) 687-8890</a:t>
            </a:r>
          </a:p>
          <a:p>
            <a:r>
              <a:t>Video Phone: (404) 381-8117</a:t>
            </a:r>
          </a:p>
          <a:p>
            <a:r>
              <a:t>Fax: 404-687-8298</a:t>
            </a:r>
          </a:p>
          <a:p>
            <a:pPr marL="0" indent="0">
              <a:spcBef>
                <a:spcPts val="900"/>
              </a:spcBef>
              <a:buClrTx/>
              <a:buSzTx/>
              <a:buNone/>
            </a:pPr>
            <a:endParaRPr/>
          </a:p>
          <a:p>
            <a:pPr marL="0" indent="0">
              <a:spcBef>
                <a:spcPts val="900"/>
              </a:spcBef>
              <a:buClrTx/>
              <a:buSzTx/>
              <a:buNone/>
            </a:pPr>
            <a:r>
              <a:t>1901 Montreal Rd</a:t>
            </a:r>
          </a:p>
          <a:p>
            <a:pPr marL="0" indent="0">
              <a:spcBef>
                <a:spcPts val="900"/>
              </a:spcBef>
              <a:buClrTx/>
              <a:buSzTx/>
              <a:buNone/>
            </a:pPr>
            <a:r>
              <a:t>Suite 102</a:t>
            </a:r>
          </a:p>
          <a:p>
            <a:pPr marL="0" indent="0">
              <a:spcBef>
                <a:spcPts val="900"/>
              </a:spcBef>
              <a:buClrTx/>
              <a:buSzTx/>
              <a:buNone/>
            </a:pPr>
            <a:r>
              <a:t>Tucker, GA 30084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is Social Media?</a:t>
            </a: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An online resource that people use to connect with one another</a:t>
            </a:r>
          </a:p>
          <a:p>
            <a:r>
              <a:t>Can be used for promotion and advocacy purposes</a:t>
            </a:r>
          </a:p>
          <a:p>
            <a:r>
              <a:t>Has grown tremendously over the years</a:t>
            </a:r>
          </a:p>
          <a:p>
            <a:r>
              <a:t>Accessibility has been a major concern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is it Used?</a:t>
            </a:r>
          </a:p>
        </p:txBody>
      </p:sp>
      <p:sp>
        <p:nvSpPr>
          <p:cNvPr id="128" name="Shape 128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>
              <a:defRPr sz="3000"/>
            </a:pPr>
            <a:r>
              <a:t>Personally</a:t>
            </a:r>
          </a:p>
          <a:p>
            <a:pPr marL="342900" indent="-342900">
              <a:defRPr sz="3000"/>
            </a:pPr>
            <a:r>
              <a:t>Professionally</a:t>
            </a:r>
          </a:p>
          <a:p>
            <a:pPr marL="342900" indent="-342900">
              <a:defRPr sz="3000"/>
            </a:pPr>
            <a:r>
              <a:t>Mixed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png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400" y="4426604"/>
            <a:ext cx="5588001" cy="2703792"/>
          </a:xfrm>
          <a:prstGeom prst="rect">
            <a:avLst/>
          </a:prstGeom>
        </p:spPr>
      </p:pic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is it Used in a CIL?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sz="half" idx="1"/>
          </p:nvPr>
        </p:nvSpPr>
        <p:spPr>
          <a:xfrm>
            <a:off x="6756399" y="2374900"/>
            <a:ext cx="5384801" cy="6807201"/>
          </a:xfrm>
          <a:prstGeom prst="rect">
            <a:avLst/>
          </a:prstGeom>
        </p:spPr>
        <p:txBody>
          <a:bodyPr/>
          <a:lstStyle/>
          <a:p>
            <a:pPr marL="342900" indent="-342900">
              <a:defRPr sz="3000"/>
            </a:pPr>
            <a:r>
              <a:t>Outreach</a:t>
            </a:r>
          </a:p>
          <a:p>
            <a:pPr marL="342900" indent="-342900">
              <a:defRPr sz="3000"/>
            </a:pPr>
            <a:r>
              <a:t>Networking</a:t>
            </a:r>
          </a:p>
          <a:p>
            <a:pPr marL="342900" indent="-342900">
              <a:defRPr sz="3000"/>
            </a:pPr>
            <a:r>
              <a:t>Peer Support</a:t>
            </a:r>
          </a:p>
          <a:p>
            <a:pPr marL="342900" indent="-342900">
              <a:defRPr sz="3000"/>
            </a:pPr>
            <a:r>
              <a:t>Advocacy</a:t>
            </a:r>
          </a:p>
          <a:p>
            <a:pPr marL="342900" indent="-342900">
              <a:defRPr sz="3000"/>
            </a:pPr>
            <a:r>
              <a:t>Education</a:t>
            </a:r>
          </a:p>
          <a:p>
            <a:pPr marL="342900" indent="-342900">
              <a:defRPr sz="3000"/>
            </a:pPr>
            <a:r>
              <a:t>Information and Referral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asted-image.pd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0200" y="6325024"/>
            <a:ext cx="5588000" cy="2043852"/>
          </a:xfrm>
          <a:prstGeom prst="rect">
            <a:avLst/>
          </a:prstGeom>
        </p:spPr>
      </p:pic>
      <p:pic>
        <p:nvPicPr>
          <p:cNvPr id="135" name="pasted-image.pdf"/>
          <p:cNvPicPr>
            <a:picLocks noGrp="1" noChangeAspect="1"/>
          </p:cNvPicPr>
          <p:nvPr>
            <p:ph type="pic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6" name="pasted-image.pdf"/>
          <p:cNvPicPr>
            <a:picLocks noGrp="1" noChangeAspect="1"/>
          </p:cNvPicPr>
          <p:nvPr>
            <p:ph type="pic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0" y="419100"/>
            <a:ext cx="5588001" cy="86487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/>
        </p:nvSpPr>
        <p:spPr>
          <a:xfrm>
            <a:off x="6914271" y="2370461"/>
            <a:ext cx="5533824" cy="6816078"/>
          </a:xfrm>
          <a:prstGeom prst="rect">
            <a:avLst/>
          </a:prstGeom>
          <a:solidFill>
            <a:srgbClr val="FFFFFF"/>
          </a:solidFill>
          <a:ln w="12700">
            <a:solidFill>
              <a:srgbClr val="EEEEEE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8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Facebook</a:t>
            </a:r>
          </a:p>
        </p:txBody>
      </p:sp>
      <p:sp>
        <p:nvSpPr>
          <p:cNvPr id="140" name="Shape 140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>
              <a:defRPr sz="3000"/>
            </a:pPr>
            <a:r>
              <a:t>Great for engagement </a:t>
            </a:r>
          </a:p>
          <a:p>
            <a:pPr marL="342900" indent="-342900">
              <a:defRPr sz="3000"/>
            </a:pPr>
            <a:r>
              <a:t>Know your audience </a:t>
            </a:r>
          </a:p>
          <a:p>
            <a:pPr marL="342900" indent="-342900">
              <a:defRPr sz="3000"/>
            </a:pPr>
            <a:r>
              <a:t>We post articles centered around disability rights</a:t>
            </a:r>
          </a:p>
          <a:p>
            <a:pPr marL="342900" indent="-342900">
              <a:defRPr sz="3000"/>
            </a:pPr>
            <a:r>
              <a:t>Type of post varies depending on the algorithm </a:t>
            </a:r>
          </a:p>
          <a:p>
            <a:pPr marL="342900" indent="-342900">
              <a:defRPr sz="3000"/>
            </a:pPr>
            <a:r>
              <a:t>Exposure can be linked to post frequency and audience</a:t>
            </a:r>
          </a:p>
        </p:txBody>
      </p:sp>
      <p:graphicFrame>
        <p:nvGraphicFramePr>
          <p:cNvPr id="141" name="Table 141"/>
          <p:cNvGraphicFramePr/>
          <p:nvPr/>
        </p:nvGraphicFramePr>
        <p:xfrm>
          <a:off x="6907741" y="2354046"/>
          <a:ext cx="5559584" cy="6858462"/>
        </p:xfrm>
        <a:graphic>
          <a:graphicData uri="http://schemas.openxmlformats.org/drawingml/2006/table">
            <a:tbl>
              <a:tblPr firstRow="1" firstCol="1">
                <a:tableStyleId>{4C3C2611-4C71-4FC5-86AE-919BDF0F9419}</a:tableStyleId>
              </a:tblPr>
              <a:tblGrid>
                <a:gridCol w="1848961"/>
                <a:gridCol w="1848961"/>
                <a:gridCol w="1848961"/>
              </a:tblGrid>
              <a:tr h="337051"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Type 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Average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Description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278469"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Daily total impressions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187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The number of impressions seen of any content associated with your Page. (Total Count)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278469"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 sz="2000" b="1">
                          <a:solidFill>
                            <a:srgbClr val="000000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r>
                        <a:t>Weekly total impressions</a:t>
                      </a:r>
                      <a:r>
                        <a:rPr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The number of impressions seen of any content associated with your Page. (Total Count)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954899"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b="1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Daily total reach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47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The number of people who have seen any content associated with your Page.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asted-image.pdf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2071076" y="0"/>
            <a:ext cx="8862648" cy="97536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400" y="2736577"/>
            <a:ext cx="5588001" cy="5877421"/>
          </a:xfrm>
          <a:prstGeom prst="rect">
            <a:avLst/>
          </a:prstGeom>
        </p:spPr>
      </p:pic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Twitter</a:t>
            </a:r>
          </a:p>
        </p:txBody>
      </p:sp>
      <p:sp>
        <p:nvSpPr>
          <p:cNvPr id="147" name="Shape 147"/>
          <p:cNvSpPr>
            <a:spLocks noGrp="1"/>
          </p:cNvSpPr>
          <p:nvPr>
            <p:ph type="body" sz="half" idx="1"/>
          </p:nvPr>
        </p:nvSpPr>
        <p:spPr>
          <a:xfrm>
            <a:off x="6756400" y="2374900"/>
            <a:ext cx="5384800" cy="6807200"/>
          </a:xfrm>
          <a:prstGeom prst="rect">
            <a:avLst/>
          </a:prstGeom>
        </p:spPr>
        <p:txBody>
          <a:bodyPr/>
          <a:lstStyle/>
          <a:p>
            <a:pPr marL="342900" indent="-342900">
              <a:defRPr sz="3000"/>
            </a:pPr>
            <a:r>
              <a:t>Great for networking as an organization</a:t>
            </a:r>
          </a:p>
          <a:p>
            <a:pPr marL="342900" indent="-342900">
              <a:defRPr sz="3000"/>
            </a:pPr>
            <a:r>
              <a:t>Social engagement is maximized with this </a:t>
            </a:r>
          </a:p>
          <a:p>
            <a:pPr marL="342900" indent="-342900">
              <a:defRPr sz="3000"/>
            </a:pPr>
            <a:r>
              <a:t>Can post as much as you like</a:t>
            </a:r>
          </a:p>
          <a:p>
            <a:pPr marL="342900" indent="-342900">
              <a:defRPr sz="3000"/>
            </a:pPr>
            <a:r>
              <a:t>Use Hashtags to maximize reach</a:t>
            </a:r>
          </a:p>
          <a:p>
            <a:pPr marL="342900" indent="-342900">
              <a:defRPr sz="3000"/>
            </a:pPr>
            <a:r>
              <a:t>Most people reached was 500,000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Professional Social Media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1223750" y="3275570"/>
            <a:ext cx="4606155" cy="5503306"/>
          </a:xfrm>
          <a:prstGeom prst="rect">
            <a:avLst/>
          </a:prstGeom>
        </p:spPr>
        <p:txBody>
          <a:bodyPr/>
          <a:lstStyle/>
          <a:p>
            <a:pPr marL="373888" indent="-373888" defTabSz="537463">
              <a:spcBef>
                <a:spcPts val="3800"/>
              </a:spcBef>
              <a:defRPr sz="3128">
                <a:effectLst>
                  <a:outerShdw blurRad="46736" dist="23368" dir="5400000" rotWithShape="0">
                    <a:srgbClr val="000000"/>
                  </a:outerShdw>
                </a:effectLst>
              </a:defRPr>
            </a:pPr>
            <a:r>
              <a:t>Engage with groups focused on IL/Social Media/Disability Rights</a:t>
            </a:r>
          </a:p>
          <a:p>
            <a:pPr marL="373888" indent="-373888" defTabSz="537463">
              <a:spcBef>
                <a:spcPts val="3800"/>
              </a:spcBef>
              <a:defRPr sz="3128">
                <a:effectLst>
                  <a:outerShdw blurRad="46736" dist="23368" dir="5400000" rotWithShape="0">
                    <a:srgbClr val="000000"/>
                  </a:outerShdw>
                </a:effectLst>
              </a:defRPr>
            </a:pPr>
            <a:r>
              <a:t>Recruit talent</a:t>
            </a:r>
          </a:p>
          <a:p>
            <a:pPr marL="373888" indent="-373888" defTabSz="537463">
              <a:spcBef>
                <a:spcPts val="3800"/>
              </a:spcBef>
              <a:defRPr sz="3128">
                <a:effectLst>
                  <a:outerShdw blurRad="46736" dist="23368" dir="5400000" rotWithShape="0">
                    <a:srgbClr val="000000"/>
                  </a:outerShdw>
                </a:effectLst>
              </a:defRPr>
            </a:pPr>
            <a:r>
              <a:t>Strengthen brand</a:t>
            </a:r>
          </a:p>
          <a:p>
            <a:pPr marL="373888" indent="-373888" defTabSz="537463">
              <a:spcBef>
                <a:spcPts val="3800"/>
              </a:spcBef>
              <a:defRPr sz="3128">
                <a:effectLst>
                  <a:outerShdw blurRad="46736" dist="23368" dir="5400000" rotWithShape="0">
                    <a:srgbClr val="000000"/>
                  </a:outerShdw>
                </a:effectLst>
              </a:defRPr>
            </a:pPr>
            <a:r>
              <a:t>Professional networking</a:t>
            </a:r>
          </a:p>
        </p:txBody>
      </p:sp>
      <p:sp>
        <p:nvSpPr>
          <p:cNvPr id="151" name="Shape 151"/>
          <p:cNvSpPr/>
          <p:nvPr/>
        </p:nvSpPr>
        <p:spPr>
          <a:xfrm>
            <a:off x="7174895" y="3269220"/>
            <a:ext cx="4606155" cy="5516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406400" indent="-406400" algn="l">
              <a:spcBef>
                <a:spcPts val="4200"/>
              </a:spcBef>
              <a:buSzPct val="75000"/>
              <a:buChar char="•"/>
              <a:defRPr sz="3400"/>
            </a:pPr>
            <a:r>
              <a:t>Used for direct mailings to consumers</a:t>
            </a:r>
          </a:p>
          <a:p>
            <a:pPr marL="406400" indent="-406400" algn="l">
              <a:spcBef>
                <a:spcPts val="4200"/>
              </a:spcBef>
              <a:buSzPct val="75000"/>
              <a:buChar char="•"/>
              <a:defRPr sz="3400"/>
            </a:pPr>
            <a:r>
              <a:t>Weekly newsletter</a:t>
            </a:r>
          </a:p>
          <a:p>
            <a:pPr marL="406400" indent="-406400" algn="l">
              <a:spcBef>
                <a:spcPts val="4200"/>
              </a:spcBef>
              <a:buSzPct val="75000"/>
              <a:buChar char="•"/>
              <a:defRPr sz="3400"/>
            </a:pPr>
            <a:r>
              <a:t>Some limitations</a:t>
            </a:r>
          </a:p>
          <a:p>
            <a:pPr marL="406400" indent="-406400" algn="l">
              <a:spcBef>
                <a:spcPts val="4200"/>
              </a:spcBef>
              <a:buSzPct val="75000"/>
              <a:buChar char="•"/>
              <a:defRPr sz="3400"/>
            </a:pPr>
            <a:r>
              <a:t>Makes distribution lists easy</a:t>
            </a:r>
          </a:p>
        </p:txBody>
      </p:sp>
      <p:sp>
        <p:nvSpPr>
          <p:cNvPr id="152" name="Shape 152"/>
          <p:cNvSpPr/>
          <p:nvPr/>
        </p:nvSpPr>
        <p:spPr>
          <a:xfrm>
            <a:off x="2517748" y="2211241"/>
            <a:ext cx="2018158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LinkedIn</a:t>
            </a:r>
          </a:p>
        </p:txBody>
      </p:sp>
      <p:sp>
        <p:nvSpPr>
          <p:cNvPr id="153" name="Shape 153"/>
          <p:cNvSpPr/>
          <p:nvPr/>
        </p:nvSpPr>
        <p:spPr>
          <a:xfrm>
            <a:off x="8227594" y="2211241"/>
            <a:ext cx="2500758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MailChimp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2">
  <a:themeElements>
    <a:clrScheme name="New_Template2">
      <a:dk1>
        <a:srgbClr val="C000EB"/>
      </a:dk1>
      <a:lt1>
        <a:srgbClr val="EBEBEB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80000"/>
                </a:srgbClr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BEBEB"/>
            </a:solidFill>
            <a:effectLst>
              <a:outerShdw blurRad="50800" dist="25400" dir="5400000" rotWithShape="0">
                <a:srgbClr val="000000"/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2">
  <a:themeElements>
    <a:clrScheme name="New_Template2">
      <a:dk1>
        <a:srgbClr val="000000"/>
      </a:dk1>
      <a:lt1>
        <a:srgbClr val="FFFFFF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80000"/>
                </a:srgbClr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BEBEB"/>
            </a:solidFill>
            <a:effectLst>
              <a:outerShdw blurRad="50800" dist="25400" dir="5400000" rotWithShape="0">
                <a:srgbClr val="000000"/>
              </a:outerShdw>
            </a:effectLst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328</Words>
  <Application>Microsoft Office PowerPoint</Application>
  <PresentationFormat>Custom</PresentationFormat>
  <Paragraphs>77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Helvetica</vt:lpstr>
      <vt:lpstr>Helvetica Neue</vt:lpstr>
      <vt:lpstr>Helvetica Neue Medium</vt:lpstr>
      <vt:lpstr>New_Template2</vt:lpstr>
      <vt:lpstr>Social Media and CILs</vt:lpstr>
      <vt:lpstr>What is Social Media?</vt:lpstr>
      <vt:lpstr>How is it Used?</vt:lpstr>
      <vt:lpstr>How is it Used in a CIL?</vt:lpstr>
      <vt:lpstr>PowerPoint Presentation</vt:lpstr>
      <vt:lpstr>Facebook</vt:lpstr>
      <vt:lpstr>PowerPoint Presentation</vt:lpstr>
      <vt:lpstr>Twitter</vt:lpstr>
      <vt:lpstr>Professional Social Media</vt:lpstr>
      <vt:lpstr>Best Practices: Always Have a Plan</vt:lpstr>
      <vt:lpstr>PowerPoint Presentation</vt:lpstr>
      <vt:lpstr>PowerPoint Presentation</vt:lpstr>
      <vt:lpstr>Social Media Playbook</vt:lpstr>
      <vt:lpstr>Any Questions?  Thank You!</vt:lpstr>
      <vt:lpstr>Find disABILITY LINK Online</vt:lpstr>
      <vt:lpstr>For More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and CILs</dc:title>
  <dc:creator>Mary Olson</dc:creator>
  <cp:lastModifiedBy>Mary Olson</cp:lastModifiedBy>
  <cp:revision>1</cp:revision>
  <dcterms:modified xsi:type="dcterms:W3CDTF">2016-11-08T20:58:11Z</dcterms:modified>
</cp:coreProperties>
</file>