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  <p:sldMasterId id="2147483888" r:id="rId2"/>
  </p:sldMasterIdLst>
  <p:notesMasterIdLst>
    <p:notesMasterId r:id="rId26"/>
  </p:notesMasterIdLst>
  <p:sldIdLst>
    <p:sldId id="256" r:id="rId3"/>
    <p:sldId id="258" r:id="rId4"/>
    <p:sldId id="261" r:id="rId5"/>
    <p:sldId id="262" r:id="rId6"/>
    <p:sldId id="263" r:id="rId7"/>
    <p:sldId id="266" r:id="rId8"/>
    <p:sldId id="267" r:id="rId9"/>
    <p:sldId id="268" r:id="rId10"/>
    <p:sldId id="275" r:id="rId11"/>
    <p:sldId id="276" r:id="rId12"/>
    <p:sldId id="274" r:id="rId13"/>
    <p:sldId id="277" r:id="rId14"/>
    <p:sldId id="278" r:id="rId15"/>
    <p:sldId id="284" r:id="rId16"/>
    <p:sldId id="279" r:id="rId17"/>
    <p:sldId id="287" r:id="rId18"/>
    <p:sldId id="288" r:id="rId19"/>
    <p:sldId id="289" r:id="rId20"/>
    <p:sldId id="290" r:id="rId21"/>
    <p:sldId id="291" r:id="rId22"/>
    <p:sldId id="286" r:id="rId23"/>
    <p:sldId id="280" r:id="rId24"/>
    <p:sldId id="28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5" autoAdjust="0"/>
    <p:restoredTop sz="81688" autoAdjust="0"/>
  </p:normalViewPr>
  <p:slideViewPr>
    <p:cSldViewPr snapToGrid="0">
      <p:cViewPr varScale="1">
        <p:scale>
          <a:sx n="61" d="100"/>
          <a:sy n="61" d="100"/>
        </p:scale>
        <p:origin x="10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896BD2-BC9D-4AF6-9A3E-063E898C444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2EFC22-C9ED-4A51-9449-98C16BCBF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798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5509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5115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Take 511,280 (total statewide PWD),</a:t>
            </a:r>
            <a:r>
              <a:rPr lang="en-US" baseline="0" dirty="0" smtClean="0"/>
              <a:t> multiply by percentage of PWD in county, multiply by the 2.5%, multiply by hours, divide by 1664 (80/10/10 standard)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382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2446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5712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8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303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7312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0453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8495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382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0227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5519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482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02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213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852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059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948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6779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12782</a:t>
            </a:r>
            <a:r>
              <a:rPr lang="en-US" baseline="0" dirty="0" smtClean="0"/>
              <a:t> </a:t>
            </a:r>
            <a:r>
              <a:rPr lang="en-US" baseline="0" dirty="0" smtClean="0"/>
              <a:t>multiply by 4 equals 51128 divide by 1664 equals 31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99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45720" tIns="45720" rIns="45720" bIns="45720" rtlCol="0" anchor="ctr">
            <a:normAutofit/>
          </a:bodyPr>
          <a:lstStyle>
            <a:lvl1pPr>
              <a:defRPr lang="en-US"/>
            </a:lvl1pPr>
          </a:lstStyle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610683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842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6701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3312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342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280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579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831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355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031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369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7800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561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478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874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5632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3130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5115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9287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858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3493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357144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325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7879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26480" y="1717879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lang="en-US" sz="2000" b="0" kern="1200" spc="10" baseline="0" dirty="0">
                <a:solidFill>
                  <a:schemeClr val="tx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377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943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435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955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05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969696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rgbClr val="777777"/>
                </a:solidFill>
              </a:defRPr>
            </a:lvl1pPr>
          </a:lstStyle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3075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4C32853-2E7C-4819-9773-72A73A35EB92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6848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  <p:sldLayoutId id="2147483900" r:id="rId12"/>
    <p:sldLayoutId id="2147483901" r:id="rId13"/>
    <p:sldLayoutId id="2147483902" r:id="rId14"/>
    <p:sldLayoutId id="2147483903" r:id="rId15"/>
    <p:sldLayoutId id="2147483904" r:id="rId16"/>
    <p:sldLayoutId id="214748390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1258" y="282199"/>
            <a:ext cx="10745595" cy="1436506"/>
          </a:xfrm>
        </p:spPr>
        <p:txBody>
          <a:bodyPr>
            <a:normAutofit/>
          </a:bodyPr>
          <a:lstStyle/>
          <a:p>
            <a:r>
              <a:rPr lang="en-US" alt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“When you have nothing….you have nothing to lose”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0467" y="2704916"/>
            <a:ext cx="8487178" cy="1532585"/>
          </a:xfrm>
        </p:spPr>
        <p:txBody>
          <a:bodyPr>
            <a:noAutofit/>
          </a:bodyPr>
          <a:lstStyle/>
          <a:p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Building a PROCESS for a Methodology </a:t>
            </a:r>
            <a:r>
              <a:rPr lang="en-US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Determining Base Funding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17909" y="5223712"/>
            <a:ext cx="44119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Prepared by</a:t>
            </a:r>
          </a:p>
          <a:p>
            <a:r>
              <a:rPr lang="en-US" altLang="en-US" sz="2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Joan LaBelle</a:t>
            </a:r>
          </a:p>
          <a:p>
            <a:r>
              <a:rPr lang="en-US" altLang="en-US" sz="2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W. </a:t>
            </a:r>
            <a:r>
              <a:rPr lang="en-US" altLang="en-US" sz="280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Kirt</a:t>
            </a:r>
            <a:r>
              <a:rPr lang="en-US" altLang="en-US" sz="2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Toombs, MMDS</a:t>
            </a:r>
          </a:p>
        </p:txBody>
      </p:sp>
    </p:spTree>
    <p:extLst>
      <p:ext uri="{BB962C8B-B14F-4D97-AF65-F5344CB8AC3E}">
        <p14:creationId xmlns:p14="http://schemas.microsoft.com/office/powerpoint/2010/main" val="340409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7074" y="231820"/>
            <a:ext cx="2847771" cy="746975"/>
          </a:xfrm>
        </p:spPr>
        <p:txBody>
          <a:bodyPr>
            <a:normAutofit fontScale="90000"/>
          </a:bodyPr>
          <a:lstStyle/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STEPS 7-8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1931"/>
            <a:ext cx="11470105" cy="55648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8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STEP SEVEN: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marL="0" indent="0">
              <a:buNone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Determine Number of Employees for Each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CIL</a:t>
            </a:r>
          </a:p>
          <a:p>
            <a:pPr marL="0" indent="0">
              <a:buNone/>
            </a:pP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en-US" sz="28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STEP EIGHT:</a:t>
            </a:r>
          </a:p>
          <a:p>
            <a:pPr marL="0" indent="0">
              <a:buNone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Determine Annual Statewide and Individual CIL IL Budgets to Meet Objectives</a:t>
            </a:r>
            <a:endParaRPr lang="en-US" altLang="en-US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57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STEP SEVEN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309296"/>
              </p:ext>
            </p:extLst>
          </p:nvPr>
        </p:nvGraphicFramePr>
        <p:xfrm>
          <a:off x="-1" y="1179680"/>
          <a:ext cx="12192001" cy="54056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0970"/>
                <a:gridCol w="3422503"/>
                <a:gridCol w="4888528"/>
              </a:tblGrid>
              <a:tr h="178966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CIL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(511280)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of </a:t>
                      </a: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PWD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X PWD</a:t>
                      </a:r>
                      <a:r>
                        <a:rPr lang="en-US" sz="20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per </a:t>
                      </a: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Co</a:t>
                      </a:r>
                      <a:r>
                        <a:rPr lang="en-US" sz="20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X 2.5% (661)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X 4 (number of </a:t>
                      </a:r>
                      <a:r>
                        <a:rPr lang="en-US" sz="2000" baseline="0" dirty="0" err="1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hrs</a:t>
                      </a:r>
                      <a:r>
                        <a:rPr lang="en-US" sz="20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/person)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/ by 1664 (80/80/10)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FTE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2.5% - 4 Hrs. (80/10/10 Model)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</a:tr>
              <a:tr h="45199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ABILITREE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5.17</a:t>
                      </a: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(26,433)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</a:tr>
              <a:tr h="45199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EOCIL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5.47%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</a:tr>
              <a:tr h="45199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HASL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9.01%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</a:tr>
              <a:tr h="45199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ILR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36.25%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</a:tr>
              <a:tr h="45199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LILA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10.06%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</a:tr>
              <a:tr h="45199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SPOKES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2.56%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</a:tr>
              <a:tr h="45199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UVDN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4.47%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</a:tr>
              <a:tr h="45199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73%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994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STEP EIGHT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671754"/>
              </p:ext>
            </p:extLst>
          </p:nvPr>
        </p:nvGraphicFramePr>
        <p:xfrm>
          <a:off x="0" y="970450"/>
          <a:ext cx="12192000" cy="5735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81445"/>
                <a:gridCol w="6410555"/>
              </a:tblGrid>
              <a:tr h="30217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Abilitree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Wages 60%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$105,258  (FTE)           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$156,273  (Director)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$111,120  (Assistant Director)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$44,081    (Office Support)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Indirect &amp; Direct 40%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$166,693.00          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$583,425.00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EOCIL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$657,106.00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HASL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$730,786.00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ILR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$1,467,592.00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LILA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$804,467.00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SPOKES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$509,745.00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UVDN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$583,425.00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IL Base Funding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5,336,446.00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193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655" y="0"/>
            <a:ext cx="12034344" cy="970450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DIFFERENCE BETWEEN CURRENT AND REQUIRED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332156"/>
              </p:ext>
            </p:extLst>
          </p:nvPr>
        </p:nvGraphicFramePr>
        <p:xfrm>
          <a:off x="0" y="1073797"/>
          <a:ext cx="12191999" cy="5883688"/>
        </p:xfrm>
        <a:graphic>
          <a:graphicData uri="http://schemas.openxmlformats.org/drawingml/2006/table">
            <a:tbl>
              <a:tblPr firstRow="1" firstCol="1" bandRow="1"/>
              <a:tblGrid>
                <a:gridCol w="1891862"/>
                <a:gridCol w="4193628"/>
                <a:gridCol w="3735910"/>
                <a:gridCol w="2370599"/>
              </a:tblGrid>
              <a:tr h="115088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CIL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Base Funding (Part B ,C and State General Funds)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Required Base Funding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Funding Advocacy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</a:tr>
              <a:tr h="5754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Abilitree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$250,000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$583,425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$(333,425)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</a:tr>
              <a:tr h="5754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EOCIL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$250,000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$657,106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$(407,106)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20000"/>
                      </a:srgbClr>
                    </a:solidFill>
                  </a:tcPr>
                </a:tc>
              </a:tr>
              <a:tr h="5754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HASL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$250,000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$730,786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$(480,786)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</a:tr>
              <a:tr h="5754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ILR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$439,413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$1,467,592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$(1,028,179)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20000"/>
                      </a:srgbClr>
                    </a:solidFill>
                  </a:tcPr>
                </a:tc>
              </a:tr>
              <a:tr h="5754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LILA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$250,000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$804,467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$(554,467)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</a:tr>
              <a:tr h="5754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SPOKES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$250,000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$509,745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$(259,745)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20000"/>
                      </a:srgbClr>
                    </a:solidFill>
                  </a:tcPr>
                </a:tc>
              </a:tr>
              <a:tr h="5754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UVDN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$250,000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$583,425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$(333,425)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</a:tr>
              <a:tr h="5754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$1,939,413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$5,336,546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$(3,397,133)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938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-1"/>
            <a:ext cx="10353762" cy="1466193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STEP EIGHT</a:t>
            </a:r>
            <a:b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Expandng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Unserved/Under-served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622284"/>
              </p:ext>
            </p:extLst>
          </p:nvPr>
        </p:nvGraphicFramePr>
        <p:xfrm>
          <a:off x="0" y="1466192"/>
          <a:ext cx="12192000" cy="50173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75131"/>
                <a:gridCol w="6216869"/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PWD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Population ex. of Marion Co. (8%)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40,000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PWD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be Served Using 2.5% Standard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$1,000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Using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4 hours Average Time of Services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4,000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hours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*80/10/10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Standard (1,664) 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FTE @ $52,629.00 = $157,887.00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Director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$156,273.00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Assistant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Director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$111,120.00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Office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Support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$44,081.00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Sub-Total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$469,361.00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40% Indirect/Direct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Standard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$187,745.00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Total Required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for Expansion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$657,106.00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75264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* For opening a CIL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that is targeting unserved/underserved the formula should utilize 40/40/20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125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23752" y="2742785"/>
            <a:ext cx="9968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COLORADO’S EXAMPLE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57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870" y="231820"/>
            <a:ext cx="9231976" cy="746975"/>
          </a:xfrm>
        </p:spPr>
        <p:txBody>
          <a:bodyPr>
            <a:normAutofit/>
          </a:bodyPr>
          <a:lstStyle/>
          <a:p>
            <a:pPr algn="ctr"/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Colorado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656" y="2058317"/>
            <a:ext cx="11240814" cy="4799683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	2009 – Attempts at paradigm shift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	2013-14 – Lobbyist and Joint Budget Committee</a:t>
            </a:r>
          </a:p>
        </p:txBody>
      </p:sp>
    </p:spTree>
    <p:extLst>
      <p:ext uri="{BB962C8B-B14F-4D97-AF65-F5344CB8AC3E}">
        <p14:creationId xmlns:p14="http://schemas.microsoft.com/office/powerpoint/2010/main" val="368926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7917" y="488316"/>
            <a:ext cx="114449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SB-240-Allocate general funds….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5670" y="1603092"/>
            <a:ext cx="1023182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general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assembly recognizes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omissions in the delivery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of  independent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living services to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individuals with disabilities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and desires to remedy such inadequacies in the delivery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system through services at the community level.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general assembly finds that independent living centers pave the pathways to full participation in professional and community life for all individuals with disabilities.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 advance and support the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independence of 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individuals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with disabilities and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assist those individuals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 live outside of institutions, the general assembly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hereby enacts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this article.</a:t>
            </a:r>
          </a:p>
        </p:txBody>
      </p:sp>
    </p:spTree>
    <p:extLst>
      <p:ext uri="{BB962C8B-B14F-4D97-AF65-F5344CB8AC3E}">
        <p14:creationId xmlns:p14="http://schemas.microsoft.com/office/powerpoint/2010/main" val="285400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0640" y="5492694"/>
            <a:ext cx="9982200" cy="9144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Governor John Hickenlooper signing SB93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22" b="197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02305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3937" y="5492694"/>
            <a:ext cx="5044966" cy="9144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Distracted by Zuma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22" b="197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78696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9823" y="231820"/>
            <a:ext cx="2365022" cy="746975"/>
          </a:xfrm>
        </p:spPr>
        <p:txBody>
          <a:bodyPr>
            <a:normAutofit fontScale="90000"/>
          </a:bodyPr>
          <a:lstStyle/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197" y="1293116"/>
            <a:ext cx="10820400" cy="4739841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Our Common Core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Principle</a:t>
            </a:r>
          </a:p>
          <a:p>
            <a:pPr marL="0" indent="0">
              <a:buNone/>
            </a:pPr>
            <a:endParaRPr lang="en-US" alt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Past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and Future Oregon PROCESS Methodologies for Determining CIL Base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Funding (the “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Why - Why”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Tool)</a:t>
            </a:r>
          </a:p>
          <a:p>
            <a:pPr marL="0" indent="0">
              <a:buNone/>
              <a:defRPr/>
            </a:pPr>
            <a:endParaRPr lang="en-US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Independent Living System Standards for U.S. Centers for Independent Living – Methodology for Determining Base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Funding</a:t>
            </a:r>
          </a:p>
          <a:p>
            <a:pPr marL="0" indent="0">
              <a:buNone/>
            </a:pPr>
            <a:endParaRPr lang="en-US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How O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ne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tate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uccessfully Advocated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for State IL Dollars </a:t>
            </a:r>
            <a:endParaRPr lang="en-US" alt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Conclusion/Discussion</a:t>
            </a:r>
          </a:p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79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807" y="562896"/>
            <a:ext cx="9231976" cy="746975"/>
          </a:xfrm>
        </p:spPr>
        <p:txBody>
          <a:bodyPr>
            <a:normAutofit/>
          </a:bodyPr>
          <a:lstStyle/>
          <a:p>
            <a:pPr algn="ctr"/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Colorado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952" y="1679944"/>
            <a:ext cx="11556124" cy="479968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SB 93- Transfer of oversight of IL Services from 	Colorado Department of Health and Human 	Services to Colorado Department of Labor and 	Employment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Consensus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$600,000 base, plus formula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07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870" y="231820"/>
            <a:ext cx="9231976" cy="746975"/>
          </a:xfrm>
        </p:spPr>
        <p:txBody>
          <a:bodyPr>
            <a:normAutofit/>
          </a:bodyPr>
          <a:lstStyle/>
          <a:p>
            <a:pPr algn="ctr"/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779" y="1103586"/>
            <a:ext cx="11470105" cy="5754414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	BELIEVE THAT YOU ARE WORTH IT!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2.	If you don’t have a state Association, start one.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	Research and Develop a “Why, Why. Why” chart to be able to 	treat the root cause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	Run the formula for your state (available on Amazon under 	U.S. CIL base funding methodology  or contact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Toombs)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	Get it in your SPIL (either an amendment or next SPIL cycle)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	Share your state’s developed formula with NCIL and APRIL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	Live by the Core Principles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8.	Be ready for the battle</a:t>
            </a:r>
          </a:p>
        </p:txBody>
      </p:sp>
    </p:spTree>
    <p:extLst>
      <p:ext uri="{BB962C8B-B14F-4D97-AF65-F5344CB8AC3E}">
        <p14:creationId xmlns:p14="http://schemas.microsoft.com/office/powerpoint/2010/main" val="206467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16876" y="3089627"/>
            <a:ext cx="9968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QUESTIONS/COMMENTS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53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39869" y="1844152"/>
            <a:ext cx="99682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800" b="1" i="1" dirty="0" smtClean="0">
                <a:latin typeface="Times New Roman" panose="02020603050405020304" pitchFamily="18" charset="0"/>
              </a:rPr>
              <a:t>“If we are inclusive, open-minded, cohesive, transparent, never stop moving forward, and do not give up, </a:t>
            </a:r>
            <a:r>
              <a:rPr lang="en-US" altLang="en-US" sz="4800" b="1" i="1" u="sng" dirty="0" smtClean="0">
                <a:latin typeface="Times New Roman" panose="02020603050405020304" pitchFamily="18" charset="0"/>
              </a:rPr>
              <a:t>we will change the world</a:t>
            </a:r>
            <a:r>
              <a:rPr lang="en-US" altLang="en-US" sz="4800" b="1" i="1" dirty="0" smtClean="0">
                <a:latin typeface="Times New Roman" panose="02020603050405020304" pitchFamily="18" charset="0"/>
              </a:rPr>
              <a:t>”</a:t>
            </a:r>
            <a:endParaRPr lang="en-US" altLang="en-US" sz="4800" b="1" i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546" y="906672"/>
            <a:ext cx="11140226" cy="1553194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Our Common Core Principle</a:t>
            </a:r>
            <a:r>
              <a:rPr lang="en-US" altLang="en-US" b="1" i="1" dirty="0" smtClean="0">
                <a:latin typeface="Times New Roman" panose="02020603050405020304" pitchFamily="18" charset="0"/>
              </a:rPr>
              <a:t/>
            </a:r>
            <a:br>
              <a:rPr lang="en-US" altLang="en-US" b="1" i="1" dirty="0" smtClean="0">
                <a:latin typeface="Times New Roman" panose="02020603050405020304" pitchFamily="18" charset="0"/>
              </a:rPr>
            </a:br>
            <a:r>
              <a:rPr lang="en-US" altLang="en-US" i="1" dirty="0">
                <a:latin typeface="Arial" panose="020B0604020202020204" pitchFamily="34" charset="0"/>
                <a:cs typeface="Arial" panose="020B0604020202020204" pitchFamily="34" charset="0"/>
              </a:rPr>
              <a:t>We know our role in this global IL movement and </a:t>
            </a:r>
            <a:r>
              <a:rPr lang="en-US" alt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altLang="en-US" i="1" dirty="0">
                <a:latin typeface="Arial" panose="020B0604020202020204" pitchFamily="34" charset="0"/>
                <a:cs typeface="Arial" panose="020B0604020202020204" pitchFamily="34" charset="0"/>
              </a:rPr>
              <a:t>have faith in our own voices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546" y="2228045"/>
            <a:ext cx="11140226" cy="4351337"/>
          </a:xfrm>
        </p:spPr>
        <p:txBody>
          <a:bodyPr>
            <a:normAutofit/>
          </a:bodyPr>
          <a:lstStyle/>
          <a:p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Together we define and advance our IL movement.</a:t>
            </a:r>
          </a:p>
          <a:p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is our movement, our history, our struggle, our global family with disabilities being institutionalized, experiencing rights infractions, experiencing homelessness, being abused, living in poverty, and dying.</a:t>
            </a:r>
          </a:p>
          <a:p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We believe in our abilities and rights as PWDs to exercise control over our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lives</a:t>
            </a:r>
          </a:p>
          <a:p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are valuable! We will speak up! We will be heard!  We will make change happen! We will not quit!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422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461892"/>
            <a:ext cx="112690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5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We MUST advance the </a:t>
            </a:r>
          </a:p>
          <a:p>
            <a:pPr algn="ctr"/>
            <a:r>
              <a:rPr lang="en-US" altLang="en-US" sz="5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Independent Living Movement</a:t>
            </a:r>
            <a:endParaRPr lang="en-US" sz="5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70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0979" y="425470"/>
            <a:ext cx="1029821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Past and Future Oregon PROCESS Methodologies for Determining CIL Base Funding (the “Why - Why” Tool)</a:t>
            </a:r>
          </a:p>
          <a:p>
            <a:pPr algn="ctr"/>
            <a:endParaRPr lang="en-US" altLang="en-US" sz="3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altLang="en-US" sz="3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“The more the plans fail, the more the </a:t>
            </a:r>
            <a:r>
              <a:rPr lang="en-US" altLang="en-US" sz="3600" b="1" i="1" smtClean="0">
                <a:latin typeface="Arial" panose="020B0604020202020204" pitchFamily="34" charset="0"/>
                <a:cs typeface="Arial" panose="020B0604020202020204" pitchFamily="34" charset="0"/>
              </a:rPr>
              <a:t>planners plan…”</a:t>
            </a:r>
            <a:endParaRPr lang="en-US" altLang="en-US" sz="3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altLang="en-US" sz="4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Methodology for Determining Base Funding</a:t>
            </a:r>
          </a:p>
          <a:p>
            <a:pPr algn="ctr"/>
            <a:endParaRPr lang="en-US" sz="4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63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5853" y="429928"/>
            <a:ext cx="11277600" cy="1325562"/>
          </a:xfrm>
        </p:spPr>
        <p:txBody>
          <a:bodyPr>
            <a:normAutofit fontScale="90000"/>
          </a:bodyPr>
          <a:lstStyle/>
          <a:p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Institute for Disability Studies and Policy </a:t>
            </a:r>
            <a:b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Methodology for Determining Centers for Independent Living Base Funding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89220"/>
            <a:ext cx="11261558" cy="4732422"/>
          </a:xfrm>
        </p:spPr>
        <p:txBody>
          <a:bodyPr>
            <a:normAutofit fontScale="92500" lnSpcReduction="20000"/>
          </a:bodyPr>
          <a:lstStyle/>
          <a:p>
            <a:pPr marL="925830" indent="-457200">
              <a:defRPr/>
            </a:pP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Population </a:t>
            </a: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PWD</a:t>
            </a:r>
          </a:p>
          <a:p>
            <a:pPr marL="925830" indent="-457200">
              <a:defRPr/>
            </a:pP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Determine 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Target Population %  To Be </a:t>
            </a: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Served</a:t>
            </a:r>
          </a:p>
          <a:p>
            <a:pPr marL="925830" indent="-457200">
              <a:defRPr/>
            </a:pP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Determine 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Statewide CIL Direct/System Advocacy </a:t>
            </a: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  <a:p>
            <a:pPr marL="925830" indent="-457200">
              <a:defRPr/>
            </a:pP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Determine 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Hours of Direct Service Required Per </a:t>
            </a: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Consumer</a:t>
            </a:r>
          </a:p>
          <a:p>
            <a:pPr marL="925830" indent="-457200">
              <a:defRPr/>
            </a:pP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Determine 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Livable Wages </a:t>
            </a:r>
            <a:endParaRPr lang="en-US" alt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indent="-457200">
              <a:defRPr/>
            </a:pP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Determine 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How Many Employees are Required </a:t>
            </a: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Statewide</a:t>
            </a:r>
          </a:p>
          <a:p>
            <a:pPr marL="925830" indent="-457200">
              <a:defRPr/>
            </a:pP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Determine 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Number of Employees for Each </a:t>
            </a: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CIL</a:t>
            </a:r>
          </a:p>
          <a:p>
            <a:pPr marL="925830" indent="-457200"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Determine SPIL Section 3: Design for Statewide Network of Centers – Base CIL Funding Levels</a:t>
            </a:r>
          </a:p>
          <a:p>
            <a:pPr marL="925830" indent="-457200">
              <a:defRPr/>
            </a:pPr>
            <a:endParaRPr lang="en-US" alt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58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7074" y="231820"/>
            <a:ext cx="2847771" cy="746975"/>
          </a:xfrm>
        </p:spPr>
        <p:txBody>
          <a:bodyPr>
            <a:normAutofit fontScale="90000"/>
          </a:bodyPr>
          <a:lstStyle/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STEPS 1-3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463" y="978795"/>
            <a:ext cx="11114134" cy="55648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8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STEP ONE: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marL="0" indent="0">
              <a:buNone/>
            </a:pP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Population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PWD	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en-US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511,280 </a:t>
            </a:r>
            <a:r>
              <a:rPr lang="en-US" altLang="en-U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– Noninstitutionalized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en-US" altLang="en-US" sz="28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STEP TWO:</a:t>
            </a:r>
          </a:p>
          <a:p>
            <a:pPr marL="0" indent="0">
              <a:buNone/>
            </a:pP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Determine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Target Population %  To Be Served	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en-US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altLang="en-U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% = </a:t>
            </a:r>
            <a:r>
              <a:rPr lang="en-US" altLang="en-US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12,782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en-US" sz="28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STEP THREE:</a:t>
            </a:r>
          </a:p>
          <a:p>
            <a:pPr marL="0" indent="0">
              <a:buNone/>
            </a:pP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Determine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Statewide CIL Direct/System Advocacy/Other %</a:t>
            </a:r>
          </a:p>
          <a:p>
            <a:pPr marL="1485900" lvl="2" indent="-342900">
              <a:buFont typeface="Arial" panose="020B0604020202020204" pitchFamily="34" charset="0"/>
              <a:buChar char="•"/>
              <a:defRPr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40/40/20  (832 hrs./832 hrs./416 hrs. = 2080 hrs.)</a:t>
            </a:r>
          </a:p>
          <a:p>
            <a:pPr marL="1485900" lvl="2" indent="-342900">
              <a:buFont typeface="Arial" panose="020B0604020202020204" pitchFamily="34" charset="0"/>
              <a:buChar char="•"/>
              <a:defRPr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55/25/20  (1144 hrs./520 hrs./416 hrs.=2080 hrs.)</a:t>
            </a:r>
          </a:p>
          <a:p>
            <a:pPr marL="1485900" lvl="2" indent="-342900">
              <a:buFont typeface="Arial" panose="020B0604020202020204" pitchFamily="34" charset="0"/>
              <a:buChar char="•"/>
              <a:defRPr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45/45/10  (936 hrs./936 hrs./208 hrs. = 2080 hrs.)</a:t>
            </a:r>
          </a:p>
          <a:p>
            <a:pPr marL="1485900" lvl="2" indent="-342900">
              <a:buFont typeface="Arial" panose="020B0604020202020204" pitchFamily="34" charset="0"/>
              <a:buChar char="•"/>
              <a:defRPr/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80/10/10  (1664 hrs./208 hrs./208 hrs. = 2080 hrs.)</a:t>
            </a:r>
          </a:p>
          <a:p>
            <a:pPr marL="0" indent="0">
              <a:buNone/>
            </a:pPr>
            <a:endParaRPr lang="en-US" alt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US" alt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40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7074" y="231820"/>
            <a:ext cx="2847771" cy="746975"/>
          </a:xfrm>
        </p:spPr>
        <p:txBody>
          <a:bodyPr>
            <a:normAutofit fontScale="90000"/>
          </a:bodyPr>
          <a:lstStyle/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STEPS 4-6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8795"/>
            <a:ext cx="11470105" cy="5998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8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STEP FOUR: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marL="0" indent="0">
              <a:buNone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Determine Hours of Direct Service Required Per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Consumer   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1-4 </a:t>
            </a:r>
            <a:r>
              <a:rPr lang="en-US" alt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hrs</a:t>
            </a:r>
            <a:r>
              <a:rPr lang="en-US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en-US" sz="28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STEP FIVE:</a:t>
            </a:r>
          </a:p>
          <a:p>
            <a:pPr marL="0" indent="0">
              <a:buNone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Determine Livable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Wages  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(MIT Livable Wage – Oregon: $</a:t>
            </a:r>
            <a:r>
              <a:rPr lang="en-US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52,629.00</a:t>
            </a:r>
          </a:p>
          <a:p>
            <a:pPr marL="0" indent="0">
              <a:buNone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(http://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livingwage.mit.edu</a:t>
            </a:r>
            <a:r>
              <a:rPr lang="en-US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en-US" sz="28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STEP SIX</a:t>
            </a:r>
          </a:p>
          <a:p>
            <a:pPr marL="0" indent="0">
              <a:buNone/>
            </a:pP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Determine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How Many Direct Service Employees are Required Statewide and Direct Service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Budget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21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STEP SIX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710991"/>
              </p:ext>
            </p:extLst>
          </p:nvPr>
        </p:nvGraphicFramePr>
        <p:xfrm>
          <a:off x="0" y="1379037"/>
          <a:ext cx="12192000" cy="5021177"/>
        </p:xfrm>
        <a:graphic>
          <a:graphicData uri="http://schemas.openxmlformats.org/drawingml/2006/table">
            <a:tbl>
              <a:tblPr firstRow="1" firstCol="1" bandRow="1"/>
              <a:tblGrid>
                <a:gridCol w="2032000"/>
                <a:gridCol w="2032000"/>
                <a:gridCol w="1855538"/>
                <a:gridCol w="1604210"/>
                <a:gridCol w="2021306"/>
                <a:gridCol w="2646946"/>
              </a:tblGrid>
              <a:tr h="22823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2.5% PWDs Population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 </a:t>
                      </a: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Hours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Hrs. Required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80/10/10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Statewide FTE Required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Statewide Cost of CIL Services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</a:tr>
              <a:tr h="9129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12782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51128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1664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$1,631,499.00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</a:tr>
              <a:tr h="9129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12782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115038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1664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$3,684,030.00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20000"/>
                      </a:srgbClr>
                    </a:solidFill>
                  </a:tcPr>
                </a:tc>
              </a:tr>
              <a:tr h="9129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12782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191730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1664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$6,104,964.00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2E28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701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B4B30"/>
      </a:accent2>
      <a:accent3>
        <a:srgbClr val="B5AE53"/>
      </a:accent3>
      <a:accent4>
        <a:srgbClr val="6F6A7A"/>
      </a:accent4>
      <a:accent5>
        <a:srgbClr val="E8B54D"/>
      </a:accent5>
      <a:accent6>
        <a:srgbClr val="8A7952"/>
      </a:accent6>
      <a:hlink>
        <a:srgbClr val="9F9F0B"/>
      </a:hlink>
      <a:folHlink>
        <a:srgbClr val="B2B2B2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3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866257B-E5CE-4C43-9210-F2DE76BE10B5}"/>
    </a:ext>
  </a:extLst>
</a:theme>
</file>

<file path=ppt/theme/theme2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499</TotalTime>
  <Words>821</Words>
  <Application>Microsoft Office PowerPoint</Application>
  <PresentationFormat>Widescreen</PresentationFormat>
  <Paragraphs>254</Paragraphs>
  <Slides>23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Calisto MT</vt:lpstr>
      <vt:lpstr>Century Schoolbook</vt:lpstr>
      <vt:lpstr>Times New Roman</vt:lpstr>
      <vt:lpstr>Trebuchet MS</vt:lpstr>
      <vt:lpstr>Wingdings 2</vt:lpstr>
      <vt:lpstr>View</vt:lpstr>
      <vt:lpstr>Slate</vt:lpstr>
      <vt:lpstr>“When you have nothing….you have nothing to lose”</vt:lpstr>
      <vt:lpstr>AGENDA</vt:lpstr>
      <vt:lpstr>Our Common Core Principle We know our role in this global IL movement and  we have faith in our own voices  </vt:lpstr>
      <vt:lpstr>PowerPoint Presentation</vt:lpstr>
      <vt:lpstr>PowerPoint Presentation</vt:lpstr>
      <vt:lpstr>Institute for Disability Studies and Policy  Methodology for Determining Centers for Independent Living Base Funding</vt:lpstr>
      <vt:lpstr>STEPS 1-3</vt:lpstr>
      <vt:lpstr>STEPS 4-6</vt:lpstr>
      <vt:lpstr>STEP SIX</vt:lpstr>
      <vt:lpstr>STEPS 7-8</vt:lpstr>
      <vt:lpstr>STEP SEVEN</vt:lpstr>
      <vt:lpstr>STEP EIGHT</vt:lpstr>
      <vt:lpstr>DIFFERENCE BETWEEN CURRENT AND REQUIRED</vt:lpstr>
      <vt:lpstr>STEP EIGHT Expandng Unserved/Under-served</vt:lpstr>
      <vt:lpstr>PowerPoint Presentation</vt:lpstr>
      <vt:lpstr>Colorado</vt:lpstr>
      <vt:lpstr>PowerPoint Presentation</vt:lpstr>
      <vt:lpstr>Governor John Hickenlooper signing SB93</vt:lpstr>
      <vt:lpstr>Distracted by Zuma</vt:lpstr>
      <vt:lpstr>Colorado</vt:lpstr>
      <vt:lpstr>Recommendations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“…the more the plans fail, the more the planners plan”</dc:title>
  <dc:creator>Joan LaBelle</dc:creator>
  <cp:lastModifiedBy>Joan LaBelle</cp:lastModifiedBy>
  <cp:revision>51</cp:revision>
  <dcterms:created xsi:type="dcterms:W3CDTF">2016-10-05T21:42:43Z</dcterms:created>
  <dcterms:modified xsi:type="dcterms:W3CDTF">2016-10-28T15:13:32Z</dcterms:modified>
</cp:coreProperties>
</file>