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127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454256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PoVZtoVbOo" TargetMode="Externa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7j4_aP8dWA" TargetMode="Externa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TR/WCAG20/" TargetMode="External"/><Relationship Id="rId2" Type="http://schemas.openxmlformats.org/officeDocument/2006/relationships/hyperlink" Target="https://www.w3.org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amacusg.org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png"/><Relationship Id="rId4" Type="http://schemas.openxmlformats.org/officeDocument/2006/relationships/image" Target="../media/image17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danny.Housley@gatfl.gatech.edu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gatfl.or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ToolsForLife.Logo_vF.jpg" descr="Image: tools for life logo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3633796" y="660400"/>
            <a:ext cx="5728924" cy="5905501"/>
          </a:xfrm>
          <a:prstGeom prst="rect">
            <a:avLst/>
          </a:prstGeom>
        </p:spPr>
      </p:pic>
      <p:sp>
        <p:nvSpPr>
          <p:cNvPr id="120" name="Shape 1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37463">
              <a:defRPr sz="7360"/>
            </a:lvl1pPr>
          </a:lstStyle>
          <a:p>
            <a:r>
              <a:t>Accessible Social Media</a:t>
            </a:r>
          </a:p>
        </p:txBody>
      </p:sp>
      <p:sp>
        <p:nvSpPr>
          <p:cNvPr id="121" name="Shape 12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Danny Housley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582" y="2590799"/>
            <a:ext cx="4826436" cy="6286501"/>
          </a:xfrm>
          <a:prstGeom prst="rect">
            <a:avLst/>
          </a:prstGeom>
        </p:spPr>
      </p:pic>
      <p:sp>
        <p:nvSpPr>
          <p:cNvPr id="149" name="Shape 14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90727">
              <a:defRPr sz="6719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Audio Description Best Practices</a:t>
            </a:r>
          </a:p>
        </p:txBody>
      </p:sp>
      <p:sp>
        <p:nvSpPr>
          <p:cNvPr id="150" name="Shape 150"/>
          <p:cNvSpPr>
            <a:spLocks noGrp="1"/>
          </p:cNvSpPr>
          <p:nvPr>
            <p:ph type="body" sz="half" idx="1"/>
          </p:nvPr>
        </p:nvSpPr>
        <p:spPr>
          <a:xfrm>
            <a:off x="6718300" y="2597150"/>
            <a:ext cx="5334000" cy="62865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39470" indent="-339470" defTabSz="578358">
              <a:spcBef>
                <a:spcPts val="3100"/>
              </a:spcBef>
              <a:defRPr sz="2772"/>
            </a:pPr>
            <a:r>
              <a:t>Don’t over describe</a:t>
            </a:r>
          </a:p>
          <a:p>
            <a:pPr marL="339470" indent="-339470" defTabSz="578358">
              <a:spcBef>
                <a:spcPts val="3100"/>
              </a:spcBef>
              <a:defRPr sz="2772"/>
            </a:pPr>
            <a:r>
              <a:t>Use “quiet moments”</a:t>
            </a:r>
          </a:p>
          <a:p>
            <a:pPr marL="339470" indent="-339470" defTabSz="578358">
              <a:spcBef>
                <a:spcPts val="3100"/>
              </a:spcBef>
              <a:defRPr sz="2772"/>
            </a:pPr>
            <a:r>
              <a:t>Be objective</a:t>
            </a:r>
          </a:p>
          <a:p>
            <a:pPr marL="339470" indent="-339470" defTabSz="578358">
              <a:spcBef>
                <a:spcPts val="3100"/>
              </a:spcBef>
              <a:defRPr sz="2772"/>
            </a:pPr>
            <a:r>
              <a:t>“Talking head” videos don’t need audio description</a:t>
            </a:r>
          </a:p>
          <a:p>
            <a:pPr marL="339470" indent="-339470" defTabSz="578358">
              <a:spcBef>
                <a:spcPts val="3100"/>
              </a:spcBef>
              <a:defRPr sz="2772"/>
            </a:pPr>
            <a:r>
              <a:t>Names and images should be described</a:t>
            </a:r>
          </a:p>
          <a:p>
            <a:pPr marL="339470" indent="-339470" defTabSz="578358">
              <a:spcBef>
                <a:spcPts val="3100"/>
              </a:spcBef>
              <a:defRPr sz="2772"/>
            </a:pPr>
            <a:r>
              <a:t>Text doesn’t need description as long as it’s included in the speech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/>
          </p:cNvSpPr>
          <p:nvPr>
            <p:ph type="body" idx="13"/>
          </p:nvPr>
        </p:nvSpPr>
        <p:spPr>
          <a:xfrm>
            <a:off x="1270000" y="6362700"/>
            <a:ext cx="10464800" cy="558800"/>
          </a:xfrm>
          <a:prstGeom prst="rect">
            <a:avLst/>
          </a:prstGeom>
        </p:spPr>
        <p:txBody>
          <a:bodyPr/>
          <a:lstStyle/>
          <a:p>
            <a:pPr>
              <a:defRPr sz="3000"/>
            </a:pPr>
            <a:r>
              <a:rPr u="sng">
                <a:hlinkClick r:id="rId2"/>
              </a:rPr>
              <a:t>https://www.youtube.com/watch?v=SPoVZtoVbOo</a:t>
            </a:r>
            <a:r>
              <a:t> </a:t>
            </a:r>
          </a:p>
        </p:txBody>
      </p:sp>
      <p:sp>
        <p:nvSpPr>
          <p:cNvPr id="153" name="Shape 153"/>
          <p:cNvSpPr>
            <a:spLocks noGrp="1"/>
          </p:cNvSpPr>
          <p:nvPr>
            <p:ph type="body" idx="14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Audio Description + Captioning</a:t>
            </a: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/>
          </p:cNvSpPr>
          <p:nvPr>
            <p:ph type="body" idx="13"/>
          </p:nvPr>
        </p:nvSpPr>
        <p:spPr>
          <a:xfrm>
            <a:off x="1270000" y="6362700"/>
            <a:ext cx="10464800" cy="558800"/>
          </a:xfrm>
          <a:prstGeom prst="rect">
            <a:avLst/>
          </a:prstGeom>
        </p:spPr>
        <p:txBody>
          <a:bodyPr/>
          <a:lstStyle/>
          <a:p>
            <a:pPr>
              <a:defRPr sz="3000"/>
            </a:pPr>
            <a:r>
              <a:rPr u="sng">
                <a:hlinkClick r:id="rId2"/>
              </a:rPr>
              <a:t>https://www.youtube.com/watch?v=O7j4_aP8dWA</a:t>
            </a:r>
            <a:r>
              <a:t> </a:t>
            </a:r>
          </a:p>
        </p:txBody>
      </p:sp>
      <p:sp>
        <p:nvSpPr>
          <p:cNvPr id="156" name="Shape 156"/>
          <p:cNvSpPr>
            <a:spLocks noGrp="1"/>
          </p:cNvSpPr>
          <p:nvPr>
            <p:ph type="body" idx="14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Audio Description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asted-image.tiff" descr="Image: a clapperboard and a film reel sit before a piece of film shaped like a bow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59" name="Shape 15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37463">
              <a:defRPr sz="736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Tools for Media Creation</a:t>
            </a:r>
          </a:p>
        </p:txBody>
      </p:sp>
      <p:sp>
        <p:nvSpPr>
          <p:cNvPr id="160" name="Shape 160"/>
          <p:cNvSpPr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iMovie</a:t>
            </a:r>
          </a:p>
          <a:p>
            <a:r>
              <a:t>Adobe Primere</a:t>
            </a:r>
          </a:p>
          <a:p>
            <a:r>
              <a:t>Final Cut Pro</a:t>
            </a:r>
          </a:p>
          <a:p>
            <a:r>
              <a:t>YouTube App</a:t>
            </a:r>
          </a:p>
          <a:p>
            <a:r>
              <a:t>Skill levels vary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Just Remember:</a:t>
            </a:r>
          </a:p>
        </p:txBody>
      </p:sp>
      <p:pic>
        <p:nvPicPr>
          <p:cNvPr id="163" name="pasted-image.tiff" descr="Image: large red text with an orange outline reads “don’t panic”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99381" y="2131995"/>
            <a:ext cx="10206147" cy="76546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General Tips</a:t>
            </a:r>
          </a:p>
        </p:txBody>
      </p:sp>
      <p:sp>
        <p:nvSpPr>
          <p:cNvPr id="166" name="Shape 166"/>
          <p:cNvSpPr>
            <a:spLocks noGrp="1"/>
          </p:cNvSpPr>
          <p:nvPr>
            <p:ph type="body" idx="1"/>
          </p:nvPr>
        </p:nvSpPr>
        <p:spPr>
          <a:xfrm>
            <a:off x="952500" y="1965258"/>
            <a:ext cx="11099800" cy="7060564"/>
          </a:xfrm>
          <a:prstGeom prst="rect">
            <a:avLst/>
          </a:prstGeom>
        </p:spPr>
        <p:txBody>
          <a:bodyPr/>
          <a:lstStyle/>
          <a:p>
            <a:r>
              <a:t>Videos can be easy to edit with the right tools</a:t>
            </a:r>
          </a:p>
          <a:p>
            <a:r>
              <a:t>Start small</a:t>
            </a:r>
          </a:p>
          <a:p>
            <a:r>
              <a:t>Make a transcript of any audio</a:t>
            </a:r>
          </a:p>
          <a:p>
            <a:r>
              <a:t>Use YouTube for quick and easy captioning</a:t>
            </a:r>
          </a:p>
          <a:p>
            <a:r>
              <a:t>Audio descriptions can be added as an extra sound track easily</a:t>
            </a:r>
          </a:p>
          <a:p>
            <a:r>
              <a:t>Don’t be afraid to outsource, if the price is right</a:t>
            </a: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120414_familysouthafrica_at_2936_3000x2000.jpeg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69" name="Shape 169"/>
          <p:cNvSpPr>
            <a:spLocks noGrp="1"/>
          </p:cNvSpPr>
          <p:nvPr>
            <p:ph type="title"/>
          </p:nvPr>
        </p:nvSpPr>
        <p:spPr>
          <a:xfrm>
            <a:off x="952500" y="2753469"/>
            <a:ext cx="5334001" cy="3987801"/>
          </a:xfrm>
          <a:prstGeom prst="rect">
            <a:avLst/>
          </a:prstGeom>
        </p:spPr>
        <p:txBody>
          <a:bodyPr anchor="ctr"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Pop Quiz!</a:t>
            </a: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514095">
              <a:defRPr sz="7040" b="1">
                <a:latin typeface="Helvetica"/>
                <a:ea typeface="Helvetica"/>
                <a:cs typeface="Helvetica"/>
                <a:sym typeface="Helvetica"/>
              </a:defRPr>
            </a:pPr>
            <a:r>
              <a:t>Question 1</a:t>
            </a:r>
          </a:p>
          <a:p>
            <a:pPr defTabSz="514095">
              <a:defRPr sz="7040"/>
            </a:pPr>
            <a:r>
              <a:t>Is sign language required for video accessibility?</a:t>
            </a: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/>
          </p:cNvSpPr>
          <p:nvPr>
            <p:ph type="title"/>
          </p:nvPr>
        </p:nvSpPr>
        <p:spPr>
          <a:xfrm>
            <a:off x="1270000" y="2828067"/>
            <a:ext cx="10464801" cy="4097466"/>
          </a:xfrm>
          <a:prstGeom prst="rect">
            <a:avLst/>
          </a:prstGeom>
        </p:spPr>
        <p:txBody>
          <a:bodyPr/>
          <a:lstStyle/>
          <a:p>
            <a:pPr defTabSz="473201">
              <a:defRPr sz="6480" b="1">
                <a:latin typeface="Helvetica"/>
                <a:ea typeface="Helvetica"/>
                <a:cs typeface="Helvetica"/>
                <a:sym typeface="Helvetica"/>
              </a:defRPr>
            </a:pPr>
            <a:r>
              <a:t>Question 2</a:t>
            </a:r>
            <a:endParaRPr b="0">
              <a:latin typeface="+mn-lt"/>
              <a:ea typeface="+mn-ea"/>
              <a:cs typeface="+mn-cs"/>
              <a:sym typeface="Helvetica Light"/>
            </a:endParaRPr>
          </a:p>
          <a:p>
            <a:pPr defTabSz="473201">
              <a:defRPr sz="648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b="0">
                <a:latin typeface="+mn-lt"/>
                <a:ea typeface="+mn-ea"/>
                <a:cs typeface="+mn-cs"/>
                <a:sym typeface="Helvetica Light"/>
              </a:rPr>
              <a:t>Can I post the video and have other people transcribe it for me?</a:t>
            </a: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461518">
              <a:defRPr sz="6320" b="1">
                <a:latin typeface="Helvetica"/>
                <a:ea typeface="Helvetica"/>
                <a:cs typeface="Helvetica"/>
                <a:sym typeface="Helvetica"/>
              </a:defRPr>
            </a:pPr>
            <a:r>
              <a:t>Question 3</a:t>
            </a:r>
            <a:endParaRPr b="0">
              <a:latin typeface="+mn-lt"/>
              <a:ea typeface="+mn-ea"/>
              <a:cs typeface="+mn-cs"/>
              <a:sym typeface="Helvetica Light"/>
            </a:endParaRPr>
          </a:p>
          <a:p>
            <a:pPr defTabSz="461518">
              <a:defRPr sz="632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b="0">
                <a:latin typeface="+mn-lt"/>
                <a:ea typeface="+mn-ea"/>
                <a:cs typeface="+mn-cs"/>
                <a:sym typeface="Helvetica Light"/>
              </a:rPr>
              <a:t>Should my audio description run the entire video?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BH8A9820.jpg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24" name="Shape 12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About Your Presenter</a:t>
            </a:r>
          </a:p>
        </p:txBody>
      </p:sp>
      <p:sp>
        <p:nvSpPr>
          <p:cNvPr id="125" name="Shape 125"/>
          <p:cNvSpPr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AT Funding and Resource Specialist with Tools for Life</a:t>
            </a:r>
          </a:p>
          <a:p>
            <a:r>
              <a:t>Formerly AT and Social Media Specialist at disABILITY LINK in Atlanta</a:t>
            </a:r>
          </a:p>
          <a:p>
            <a:r>
              <a:t>Worked at the CIL for 5 Years</a:t>
            </a:r>
          </a:p>
          <a:p>
            <a:r>
              <a:t>Lifelong advocate</a:t>
            </a:r>
          </a:p>
          <a:p>
            <a:r>
              <a:t>Avid social media user</a:t>
            </a: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08254">
              <a:defRPr sz="696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Resources and Standards</a:t>
            </a:r>
          </a:p>
        </p:txBody>
      </p:sp>
      <p:sp>
        <p:nvSpPr>
          <p:cNvPr id="178" name="Shape 17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22275" indent="-422275" defTabSz="554990">
              <a:spcBef>
                <a:spcPts val="3900"/>
              </a:spcBef>
              <a:defRPr sz="3609"/>
            </a:pPr>
            <a:r>
              <a:t>World Wide Web Consortium</a:t>
            </a:r>
          </a:p>
          <a:p>
            <a:pPr marL="844550" lvl="1" indent="-422275" defTabSz="554990">
              <a:spcBef>
                <a:spcPts val="3900"/>
              </a:spcBef>
              <a:defRPr sz="3609"/>
            </a:pPr>
            <a:r>
              <a:rPr u="sng">
                <a:hlinkClick r:id="rId2"/>
              </a:rPr>
              <a:t>https://www.w3.org</a:t>
            </a:r>
            <a:r>
              <a:t> </a:t>
            </a:r>
          </a:p>
          <a:p>
            <a:pPr marL="422275" indent="-422275" defTabSz="554990">
              <a:spcBef>
                <a:spcPts val="3900"/>
              </a:spcBef>
              <a:defRPr sz="3609"/>
            </a:pPr>
            <a:r>
              <a:t>Web Content Accessibility Guidelines</a:t>
            </a:r>
          </a:p>
          <a:p>
            <a:pPr marL="844550" lvl="1" indent="-422275" defTabSz="554990">
              <a:spcBef>
                <a:spcPts val="3900"/>
              </a:spcBef>
              <a:defRPr sz="3609"/>
            </a:pPr>
            <a:r>
              <a:rPr u="sng">
                <a:hlinkClick r:id="rId3"/>
              </a:rPr>
              <a:t>https://www.w3.org/TR/WCAG20/</a:t>
            </a:r>
            <a:r>
              <a:t> </a:t>
            </a:r>
          </a:p>
          <a:p>
            <a:pPr marL="422275" indent="-422275" defTabSz="554990">
              <a:spcBef>
                <a:spcPts val="3900"/>
              </a:spcBef>
              <a:defRPr sz="3609"/>
            </a:pPr>
            <a:r>
              <a:t>AMAC Accessibility Solutions and Research Center</a:t>
            </a:r>
          </a:p>
          <a:p>
            <a:pPr marL="844550" lvl="1" indent="-422275" defTabSz="554990">
              <a:spcBef>
                <a:spcPts val="3900"/>
              </a:spcBef>
              <a:defRPr sz="3609"/>
            </a:pPr>
            <a:r>
              <a:rPr u="sng">
                <a:hlinkClick r:id="rId4"/>
              </a:rPr>
              <a:t>http://www.amacusg.org</a:t>
            </a:r>
            <a:r>
              <a:t> </a:t>
            </a:r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Other (Accessible) Social Media</a:t>
            </a: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18300" y="3060447"/>
            <a:ext cx="5334000" cy="5347206"/>
          </a:xfrm>
          <a:prstGeom prst="rect">
            <a:avLst/>
          </a:prstGeom>
        </p:spPr>
      </p:pic>
      <p:sp>
        <p:nvSpPr>
          <p:cNvPr id="183" name="Shape 18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Facebook</a:t>
            </a:r>
          </a:p>
        </p:txBody>
      </p:sp>
      <p:sp>
        <p:nvSpPr>
          <p:cNvPr id="184" name="Shape 184"/>
          <p:cNvSpPr>
            <a:spLocks noGrp="1"/>
          </p:cNvSpPr>
          <p:nvPr>
            <p:ph type="body" sz="half" idx="1"/>
          </p:nvPr>
        </p:nvSpPr>
        <p:spPr>
          <a:xfrm>
            <a:off x="939800" y="2376172"/>
            <a:ext cx="5334000" cy="6715756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39470" indent="-339470" defTabSz="578358">
              <a:spcBef>
                <a:spcPts val="3100"/>
              </a:spcBef>
              <a:defRPr sz="2772"/>
            </a:pPr>
            <a:r>
              <a:t>1.13 billion people log in daily</a:t>
            </a:r>
          </a:p>
          <a:p>
            <a:pPr marL="339470" indent="-339470" defTabSz="578358">
              <a:spcBef>
                <a:spcPts val="3100"/>
              </a:spcBef>
              <a:defRPr sz="2772"/>
            </a:pPr>
            <a:r>
              <a:t>Many posts are images with no description</a:t>
            </a:r>
          </a:p>
          <a:p>
            <a:pPr marL="339470" indent="-339470" defTabSz="578358">
              <a:spcBef>
                <a:spcPts val="3100"/>
              </a:spcBef>
              <a:defRPr sz="2772"/>
            </a:pPr>
            <a:r>
              <a:t>Automatic alt-tagging came out this year</a:t>
            </a:r>
          </a:p>
          <a:p>
            <a:pPr marL="339470" indent="-339470" defTabSz="578358">
              <a:spcBef>
                <a:spcPts val="3100"/>
              </a:spcBef>
              <a:defRPr sz="2772"/>
            </a:pPr>
            <a:r>
              <a:t>Mobile version is easier to navigate than browser version</a:t>
            </a:r>
          </a:p>
          <a:p>
            <a:pPr marL="339470" indent="-339470" defTabSz="578358">
              <a:spcBef>
                <a:spcPts val="3100"/>
              </a:spcBef>
              <a:defRPr sz="2772"/>
            </a:pPr>
            <a:r>
              <a:t>Takes trial and error to get it “right”</a:t>
            </a:r>
          </a:p>
          <a:p>
            <a:pPr marL="339470" indent="-339470" defTabSz="578358">
              <a:spcBef>
                <a:spcPts val="3100"/>
              </a:spcBef>
              <a:defRPr sz="2772"/>
            </a:pPr>
            <a:r>
              <a:t>Exposure varies based on the algorithm </a:t>
            </a: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31622">
              <a:defRPr sz="728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Facebook Best Practices</a:t>
            </a:r>
          </a:p>
        </p:txBody>
      </p:sp>
      <p:sp>
        <p:nvSpPr>
          <p:cNvPr id="187" name="Shape 18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31165" indent="-431165" defTabSz="566674">
              <a:spcBef>
                <a:spcPts val="4000"/>
              </a:spcBef>
              <a:defRPr sz="3686"/>
            </a:pPr>
            <a:r>
              <a:t>Don’t post videos that are uncaptioned</a:t>
            </a:r>
          </a:p>
          <a:p>
            <a:pPr marL="431165" indent="-431165" defTabSz="566674">
              <a:spcBef>
                <a:spcPts val="4000"/>
              </a:spcBef>
              <a:defRPr sz="3686"/>
            </a:pPr>
            <a:r>
              <a:t>Add image descriptions at the bottom of your post</a:t>
            </a:r>
          </a:p>
          <a:p>
            <a:pPr marL="431165" indent="-431165" defTabSz="566674">
              <a:spcBef>
                <a:spcPts val="4000"/>
              </a:spcBef>
              <a:defRPr sz="3686"/>
            </a:pPr>
            <a:r>
              <a:t>Don’t post too much</a:t>
            </a:r>
          </a:p>
          <a:p>
            <a:pPr marL="431165" indent="-431165" defTabSz="566674">
              <a:spcBef>
                <a:spcPts val="4000"/>
              </a:spcBef>
              <a:defRPr sz="3686"/>
            </a:pPr>
            <a:r>
              <a:t>Experiment and use the analytics tools at your disposal</a:t>
            </a:r>
          </a:p>
          <a:p>
            <a:pPr marL="431165" indent="-431165" defTabSz="566674">
              <a:spcBef>
                <a:spcPts val="4000"/>
              </a:spcBef>
              <a:defRPr sz="3686"/>
            </a:pPr>
            <a:r>
              <a:t>Facebook Live can be problematic with accessibility </a:t>
            </a: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9799" y="2590800"/>
            <a:ext cx="5334001" cy="6286500"/>
          </a:xfrm>
          <a:prstGeom prst="rect">
            <a:avLst/>
          </a:prstGeom>
        </p:spPr>
      </p:pic>
      <p:sp>
        <p:nvSpPr>
          <p:cNvPr id="190" name="Shape 19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Twitter</a:t>
            </a:r>
          </a:p>
        </p:txBody>
      </p:sp>
      <p:sp>
        <p:nvSpPr>
          <p:cNvPr id="191" name="Shape 191"/>
          <p:cNvSpPr>
            <a:spLocks noGrp="1"/>
          </p:cNvSpPr>
          <p:nvPr>
            <p:ph type="body" sz="half" idx="1"/>
          </p:nvPr>
        </p:nvSpPr>
        <p:spPr>
          <a:xfrm>
            <a:off x="6718300" y="2597150"/>
            <a:ext cx="5334000" cy="6286500"/>
          </a:xfrm>
          <a:prstGeom prst="rect">
            <a:avLst/>
          </a:prstGeom>
        </p:spPr>
        <p:txBody>
          <a:bodyPr/>
          <a:lstStyle/>
          <a:p>
            <a:r>
              <a:t>Easy to navigate with a screen reader</a:t>
            </a:r>
          </a:p>
          <a:p>
            <a:r>
              <a:t>Post as much as you like</a:t>
            </a:r>
          </a:p>
          <a:p>
            <a:r>
              <a:t>Posts are generally accessible, linked items can be problematic</a:t>
            </a:r>
          </a:p>
          <a:p>
            <a:r>
              <a:t>Be sure to respond and interact with your followers</a:t>
            </a:r>
          </a:p>
        </p:txBody>
      </p:sp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18299" y="2590800"/>
            <a:ext cx="5334001" cy="6286500"/>
          </a:xfrm>
          <a:prstGeom prst="rect">
            <a:avLst/>
          </a:prstGeom>
        </p:spPr>
      </p:pic>
      <p:sp>
        <p:nvSpPr>
          <p:cNvPr id="194" name="Shape 19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Instagram</a:t>
            </a:r>
          </a:p>
        </p:txBody>
      </p:sp>
      <p:sp>
        <p:nvSpPr>
          <p:cNvPr id="195" name="Shape 195"/>
          <p:cNvSpPr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Mostly images, videos of up to 60 seconds</a:t>
            </a:r>
          </a:p>
          <a:p>
            <a:r>
              <a:t>There is currently no way of adding captions, transcribe spoken work in the description</a:t>
            </a:r>
          </a:p>
          <a:p>
            <a:r>
              <a:t>Great way to share messages in ASL</a:t>
            </a:r>
          </a:p>
          <a:p>
            <a:r>
              <a:t>Images MUST be described for non-visual users</a:t>
            </a:r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9799" y="2590800"/>
            <a:ext cx="5334001" cy="6286500"/>
          </a:xfrm>
          <a:prstGeom prst="rect">
            <a:avLst/>
          </a:prstGeom>
        </p:spPr>
      </p:pic>
      <p:sp>
        <p:nvSpPr>
          <p:cNvPr id="198" name="Shape 19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Snapchat</a:t>
            </a:r>
          </a:p>
        </p:txBody>
      </p:sp>
      <p:sp>
        <p:nvSpPr>
          <p:cNvPr id="199" name="Shape 199"/>
          <p:cNvSpPr>
            <a:spLocks noGrp="1"/>
          </p:cNvSpPr>
          <p:nvPr>
            <p:ph type="body" sz="half" idx="1"/>
          </p:nvPr>
        </p:nvSpPr>
        <p:spPr>
          <a:xfrm>
            <a:off x="6718300" y="2597150"/>
            <a:ext cx="5334000" cy="6286500"/>
          </a:xfrm>
          <a:prstGeom prst="rect">
            <a:avLst/>
          </a:prstGeom>
        </p:spPr>
        <p:txBody>
          <a:bodyPr/>
          <a:lstStyle/>
          <a:p>
            <a:r>
              <a:t>Images and 10 second videos</a:t>
            </a:r>
          </a:p>
          <a:p>
            <a:r>
              <a:t>Can make a “story”</a:t>
            </a:r>
          </a:p>
          <a:p>
            <a:r>
              <a:t>Accessibility can be problematic</a:t>
            </a:r>
          </a:p>
          <a:p>
            <a:r>
              <a:t>No way of adding descriptions, captions or other alternate access</a:t>
            </a:r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02" name="Shape 20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Wordpress</a:t>
            </a:r>
          </a:p>
        </p:txBody>
      </p:sp>
      <p:sp>
        <p:nvSpPr>
          <p:cNvPr id="203" name="Shape 203"/>
          <p:cNvSpPr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Can be very accessible</a:t>
            </a:r>
          </a:p>
          <a:p>
            <a:r>
              <a:t>Built in alt-text that is very easy to use</a:t>
            </a:r>
          </a:p>
          <a:p>
            <a:r>
              <a:t>Remember, if you share a video, be sure it’s accessible</a:t>
            </a:r>
          </a:p>
          <a:p>
            <a:r>
              <a:t>Blog posts are easily accessed visually, or by screen readers for those with print disabilities </a:t>
            </a:r>
          </a:p>
        </p:txBody>
      </p:sp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How Do I Create Content?</a:t>
            </a:r>
          </a:p>
        </p:txBody>
      </p:sp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30999" y="5526779"/>
            <a:ext cx="5334001" cy="3898901"/>
          </a:xfrm>
          <a:prstGeom prst="rect">
            <a:avLst/>
          </a:prstGeom>
        </p:spPr>
      </p:pic>
      <p:pic>
        <p:nvPicPr>
          <p:cNvPr id="208" name="pasted-image.tiff"/>
          <p:cNvPicPr>
            <a:picLocks noGrp="1" noChangeAspect="1"/>
          </p:cNvPicPr>
          <p:nvPr>
            <p:ph type="pic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31000" y="635000"/>
            <a:ext cx="5334000" cy="3898900"/>
          </a:xfrm>
          <a:prstGeom prst="rect">
            <a:avLst/>
          </a:prstGeom>
        </p:spPr>
      </p:pic>
      <p:pic>
        <p:nvPicPr>
          <p:cNvPr id="209" name="pasted-image.tiff"/>
          <p:cNvPicPr>
            <a:picLocks noGrp="1" noChangeAspect="1"/>
          </p:cNvPicPr>
          <p:nvPr>
            <p:ph type="pic" idx="15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2500" y="2568712"/>
            <a:ext cx="5334001" cy="3001898"/>
          </a:xfrm>
          <a:prstGeom prst="rect">
            <a:avLst/>
          </a:prstGeom>
        </p:spPr>
      </p:pic>
      <p:pic>
        <p:nvPicPr>
          <p:cNvPr id="210" name="pasted-image.png" descr="An eye Gaze device is pictured, a long black bar that says tobii in the middle 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8462" y="5942871"/>
            <a:ext cx="5334001" cy="3318056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Shape 211"/>
          <p:cNvSpPr/>
          <p:nvPr/>
        </p:nvSpPr>
        <p:spPr>
          <a:xfrm>
            <a:off x="867428" y="691411"/>
            <a:ext cx="5334001" cy="127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800"/>
            </a:lvl1pPr>
          </a:lstStyle>
          <a:p>
            <a:r>
              <a:t>Tools for social media content creation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90727">
              <a:defRPr sz="6719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Accessibility in Social Media </a:t>
            </a:r>
          </a:p>
        </p:txBody>
      </p:sp>
      <p:sp>
        <p:nvSpPr>
          <p:cNvPr id="128" name="Shape 12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Easier now than it used to be</a:t>
            </a:r>
          </a:p>
          <a:p>
            <a:r>
              <a:t>Invest in your content and invest in your followers</a:t>
            </a:r>
          </a:p>
          <a:p>
            <a:r>
              <a:t>Get to the important points</a:t>
            </a:r>
          </a:p>
          <a:p>
            <a:r>
              <a:t>It is </a:t>
            </a:r>
            <a:r>
              <a:rPr b="1" u="sng">
                <a:latin typeface="Helvetica"/>
                <a:ea typeface="Helvetica"/>
                <a:cs typeface="Helvetica"/>
                <a:sym typeface="Helvetica"/>
              </a:rPr>
              <a:t>YOUR</a:t>
            </a:r>
            <a:r>
              <a:t> responsibility </a:t>
            </a:r>
          </a:p>
        </p:txBody>
      </p:sp>
    </p:spTree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/>
          </p:cNvSpPr>
          <p:nvPr>
            <p:ph type="title"/>
          </p:nvPr>
        </p:nvSpPr>
        <p:spPr>
          <a:xfrm>
            <a:off x="1270000" y="2434622"/>
            <a:ext cx="10464800" cy="4884356"/>
          </a:xfrm>
          <a:prstGeom prst="rect">
            <a:avLst/>
          </a:prstGeom>
        </p:spPr>
        <p:txBody>
          <a:bodyPr/>
          <a:lstStyle>
            <a:lvl1pPr defTabSz="519937">
              <a:defRPr sz="7119"/>
            </a:lvl1pPr>
          </a:lstStyle>
          <a:p>
            <a:r>
              <a:t>With the right tools, social media can be accessible for both consumers and creators of content</a:t>
            </a:r>
          </a:p>
        </p:txBody>
      </p: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/>
          </p:cNvSpPr>
          <p:nvPr>
            <p:ph type="title"/>
          </p:nvPr>
        </p:nvSpPr>
        <p:spPr>
          <a:xfrm>
            <a:off x="1270000" y="1765696"/>
            <a:ext cx="10464801" cy="6222208"/>
          </a:xfrm>
          <a:prstGeom prst="rect">
            <a:avLst/>
          </a:prstGeom>
        </p:spPr>
        <p:txBody>
          <a:bodyPr/>
          <a:lstStyle/>
          <a:p>
            <a:r>
              <a:t>Questions?</a:t>
            </a:r>
          </a:p>
          <a:p>
            <a:r>
              <a:t>Comments?</a:t>
            </a:r>
          </a:p>
          <a:p>
            <a:r>
              <a:t>Small Jokes?</a:t>
            </a:r>
          </a:p>
          <a:p>
            <a:endParaRPr/>
          </a:p>
          <a:p>
            <a:r>
              <a:t>Thank you!</a:t>
            </a:r>
          </a:p>
        </p:txBody>
      </p:sp>
    </p:spTree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BH8A9820.jpg" descr="Image: Danny Housley, AT Funding and Resource Specialist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48346" y="2590800"/>
            <a:ext cx="5334001" cy="6286500"/>
          </a:xfrm>
          <a:prstGeom prst="rect">
            <a:avLst/>
          </a:prstGeom>
        </p:spPr>
      </p:pic>
      <p:sp>
        <p:nvSpPr>
          <p:cNvPr id="218" name="Shape 2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Contact Me!</a:t>
            </a:r>
          </a:p>
        </p:txBody>
      </p:sp>
      <p:sp>
        <p:nvSpPr>
          <p:cNvPr id="219" name="Shape 219"/>
          <p:cNvSpPr>
            <a:spLocks noGrp="1"/>
          </p:cNvSpPr>
          <p:nvPr>
            <p:ph type="body" sz="half" idx="1"/>
          </p:nvPr>
        </p:nvSpPr>
        <p:spPr>
          <a:xfrm>
            <a:off x="124361" y="2590800"/>
            <a:ext cx="6603899" cy="628650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2400"/>
              </a:spcBef>
              <a:buSzTx/>
              <a:buNone/>
              <a:defRPr sz="3100"/>
            </a:pPr>
            <a:r>
              <a:t>Danny Housley</a:t>
            </a:r>
          </a:p>
          <a:p>
            <a:pPr marL="0" indent="0">
              <a:spcBef>
                <a:spcPts val="2400"/>
              </a:spcBef>
              <a:buSzTx/>
              <a:buNone/>
              <a:defRPr sz="3100"/>
            </a:pPr>
            <a:r>
              <a:t>AT Funding and Resource Specialist</a:t>
            </a:r>
          </a:p>
          <a:p>
            <a:pPr marL="0" indent="0">
              <a:spcBef>
                <a:spcPts val="2400"/>
              </a:spcBef>
              <a:buSzTx/>
              <a:buNone/>
              <a:defRPr sz="3100"/>
            </a:pPr>
            <a:r>
              <a:t>Tools for Life</a:t>
            </a:r>
          </a:p>
          <a:p>
            <a:pPr marL="0" indent="0">
              <a:spcBef>
                <a:spcPts val="2400"/>
              </a:spcBef>
              <a:buSzTx/>
              <a:buNone/>
              <a:defRPr sz="3100"/>
            </a:pPr>
            <a:r>
              <a:rPr u="sng">
                <a:hlinkClick r:id="rId3"/>
              </a:rPr>
              <a:t>danny.Housley@gatfl.gatech.edu</a:t>
            </a:r>
          </a:p>
          <a:p>
            <a:pPr marL="0" indent="0">
              <a:spcBef>
                <a:spcPts val="2400"/>
              </a:spcBef>
              <a:buSzTx/>
              <a:buNone/>
              <a:defRPr sz="3100"/>
            </a:pPr>
            <a:r>
              <a:t>404-385-7029</a:t>
            </a:r>
          </a:p>
          <a:p>
            <a:pPr marL="0" indent="0">
              <a:spcBef>
                <a:spcPts val="2400"/>
              </a:spcBef>
              <a:buSzTx/>
              <a:buNone/>
              <a:defRPr sz="3100"/>
            </a:pPr>
            <a:r>
              <a:rPr u="sng">
                <a:hlinkClick r:id="rId4"/>
              </a:rPr>
              <a:t>www.gatfl.org</a:t>
            </a:r>
            <a:r>
              <a:t> 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/>
        </p:nvSpPr>
        <p:spPr>
          <a:xfrm>
            <a:off x="5280532" y="4552950"/>
            <a:ext cx="244373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Don’t Panic</a:t>
            </a:r>
          </a:p>
        </p:txBody>
      </p:sp>
      <p:pic>
        <p:nvPicPr>
          <p:cNvPr id="131" name="pasted-image.tiff" descr="Image: large red text with an orange outline reads “don’t panic”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Video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asted-image.tiff" descr="Image: A figure is leaning in with a clapperboard in their hand, as if on a movie set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36" name="Shape 13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Video Best Practices</a:t>
            </a:r>
          </a:p>
        </p:txBody>
      </p:sp>
      <p:sp>
        <p:nvSpPr>
          <p:cNvPr id="137" name="Shape 137"/>
          <p:cNvSpPr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Captions</a:t>
            </a:r>
          </a:p>
          <a:p>
            <a:r>
              <a:t>ASL Interpretation</a:t>
            </a:r>
          </a:p>
          <a:p>
            <a:r>
              <a:t>Audio Description</a:t>
            </a:r>
          </a:p>
          <a:p>
            <a:r>
              <a:t>Avoiding Flashing/Strobing Imagery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14095">
              <a:defRPr sz="704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Guidelines for Captioning</a:t>
            </a:r>
          </a:p>
        </p:txBody>
      </p:sp>
      <p:sp>
        <p:nvSpPr>
          <p:cNvPr id="140" name="Shape 1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Required for </a:t>
            </a:r>
            <a:r>
              <a:rPr u="sng"/>
              <a:t>most</a:t>
            </a:r>
            <a:r>
              <a:t> media (a transcript can be provided for audio only items like conference calls)</a:t>
            </a:r>
          </a:p>
          <a:p>
            <a:r>
              <a:t>Captions are text synchronized with the video</a:t>
            </a:r>
          </a:p>
          <a:p>
            <a:r>
              <a:t>YouTube has made this very easy (wasn’t always the case)</a:t>
            </a:r>
          </a:p>
          <a:p>
            <a:r>
              <a:t>To “burn in” or not to “burn in?”</a:t>
            </a: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379729">
              <a:defRPr sz="5200"/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Remember</a:t>
            </a:r>
            <a:r>
              <a:t>: </a:t>
            </a:r>
          </a:p>
          <a:p>
            <a:pPr defTabSz="379729">
              <a:defRPr sz="5200"/>
            </a:pPr>
            <a:r>
              <a:t>Captions are useful for many people with and without hearing related disabilities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pasted-image.tiff" descr="Image: the closed captioning logo, a white box with the letter c appearing side by side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18299" y="3531689"/>
            <a:ext cx="5334001" cy="4404722"/>
          </a:xfrm>
          <a:prstGeom prst="rect">
            <a:avLst/>
          </a:prstGeom>
        </p:spPr>
      </p:pic>
      <p:sp>
        <p:nvSpPr>
          <p:cNvPr id="145" name="Shape 14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More Captioning Tips</a:t>
            </a:r>
          </a:p>
        </p:txBody>
      </p:sp>
      <p:sp>
        <p:nvSpPr>
          <p:cNvPr id="146" name="Shape 146"/>
          <p:cNvSpPr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Think about placement on the video</a:t>
            </a:r>
          </a:p>
          <a:p>
            <a:r>
              <a:t>Transparency</a:t>
            </a:r>
          </a:p>
          <a:p>
            <a:r>
              <a:t>Contrast</a:t>
            </a:r>
          </a:p>
          <a:p>
            <a:r>
              <a:t>Font- sans serif, avoid bold and italicized text</a:t>
            </a:r>
          </a:p>
        </p:txBody>
      </p:sp>
    </p:spTree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642</Words>
  <Application>Microsoft Office PowerPoint</Application>
  <PresentationFormat>Custom</PresentationFormat>
  <Paragraphs>120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Helvetica</vt:lpstr>
      <vt:lpstr>Helvetica Light</vt:lpstr>
      <vt:lpstr>Helvetica Neue</vt:lpstr>
      <vt:lpstr>Black</vt:lpstr>
      <vt:lpstr>Accessible Social Media</vt:lpstr>
      <vt:lpstr>About Your Presenter</vt:lpstr>
      <vt:lpstr>Accessibility in Social Media </vt:lpstr>
      <vt:lpstr>PowerPoint Presentation</vt:lpstr>
      <vt:lpstr>Video</vt:lpstr>
      <vt:lpstr>Video Best Practices</vt:lpstr>
      <vt:lpstr>Guidelines for Captioning</vt:lpstr>
      <vt:lpstr>Remember:  Captions are useful for many people with and without hearing related disabilities</vt:lpstr>
      <vt:lpstr>More Captioning Tips</vt:lpstr>
      <vt:lpstr>Audio Description Best Practices</vt:lpstr>
      <vt:lpstr>PowerPoint Presentation</vt:lpstr>
      <vt:lpstr>PowerPoint Presentation</vt:lpstr>
      <vt:lpstr>Tools for Media Creation</vt:lpstr>
      <vt:lpstr>Just Remember:</vt:lpstr>
      <vt:lpstr>General Tips</vt:lpstr>
      <vt:lpstr>Pop Quiz!</vt:lpstr>
      <vt:lpstr>Question 1 Is sign language required for video accessibility?</vt:lpstr>
      <vt:lpstr>Question 2 Can I post the video and have other people transcribe it for me?</vt:lpstr>
      <vt:lpstr>Question 3 Should my audio description run the entire video?</vt:lpstr>
      <vt:lpstr>Resources and Standards</vt:lpstr>
      <vt:lpstr>Other (Accessible) Social Media</vt:lpstr>
      <vt:lpstr>Facebook</vt:lpstr>
      <vt:lpstr>Facebook Best Practices</vt:lpstr>
      <vt:lpstr>Twitter</vt:lpstr>
      <vt:lpstr>Instagram</vt:lpstr>
      <vt:lpstr>Snapchat</vt:lpstr>
      <vt:lpstr>Wordpress</vt:lpstr>
      <vt:lpstr>How Do I Create Content?</vt:lpstr>
      <vt:lpstr>PowerPoint Presentation</vt:lpstr>
      <vt:lpstr>With the right tools, social media can be accessible for both consumers and creators of content</vt:lpstr>
      <vt:lpstr>Questions? Comments? Small Jokes?  Thank you!</vt:lpstr>
      <vt:lpstr>Contact Me!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Accessible Social Media</dc:title>
  <dc:creator>Mary Olson</dc:creator>
  <cp:lastModifiedBy>Mary Olson</cp:lastModifiedBy>
  <cp:revision>1</cp:revision>
  <dcterms:modified xsi:type="dcterms:W3CDTF">2016-11-08T21:12:09Z</dcterms:modified>
</cp:coreProperties>
</file>